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6"/>
  </p:notesMasterIdLst>
  <p:handoutMasterIdLst>
    <p:handoutMasterId r:id="rId177"/>
  </p:handoutMasterIdLst>
  <p:sldIdLst>
    <p:sldId id="738" r:id="rId2"/>
    <p:sldId id="739" r:id="rId3"/>
    <p:sldId id="740" r:id="rId4"/>
    <p:sldId id="741" r:id="rId5"/>
    <p:sldId id="742" r:id="rId6"/>
    <p:sldId id="743" r:id="rId7"/>
    <p:sldId id="744" r:id="rId8"/>
    <p:sldId id="745" r:id="rId9"/>
    <p:sldId id="746" r:id="rId10"/>
    <p:sldId id="747" r:id="rId11"/>
    <p:sldId id="748" r:id="rId12"/>
    <p:sldId id="749" r:id="rId13"/>
    <p:sldId id="750" r:id="rId14"/>
    <p:sldId id="751" r:id="rId15"/>
    <p:sldId id="752" r:id="rId16"/>
    <p:sldId id="753" r:id="rId17"/>
    <p:sldId id="754" r:id="rId18"/>
    <p:sldId id="755" r:id="rId19"/>
    <p:sldId id="756" r:id="rId20"/>
    <p:sldId id="757" r:id="rId21"/>
    <p:sldId id="758" r:id="rId22"/>
    <p:sldId id="759" r:id="rId23"/>
    <p:sldId id="760" r:id="rId24"/>
    <p:sldId id="761" r:id="rId25"/>
    <p:sldId id="762" r:id="rId26"/>
    <p:sldId id="763" r:id="rId27"/>
    <p:sldId id="764" r:id="rId28"/>
    <p:sldId id="765" r:id="rId29"/>
    <p:sldId id="766" r:id="rId30"/>
    <p:sldId id="767" r:id="rId31"/>
    <p:sldId id="768" r:id="rId32"/>
    <p:sldId id="769" r:id="rId33"/>
    <p:sldId id="770" r:id="rId34"/>
    <p:sldId id="771" r:id="rId35"/>
    <p:sldId id="701" r:id="rId36"/>
    <p:sldId id="702" r:id="rId37"/>
    <p:sldId id="703" r:id="rId38"/>
    <p:sldId id="704" r:id="rId39"/>
    <p:sldId id="705" r:id="rId40"/>
    <p:sldId id="706" r:id="rId41"/>
    <p:sldId id="707" r:id="rId42"/>
    <p:sldId id="708" r:id="rId43"/>
    <p:sldId id="709" r:id="rId44"/>
    <p:sldId id="710" r:id="rId45"/>
    <p:sldId id="711" r:id="rId46"/>
    <p:sldId id="712" r:id="rId47"/>
    <p:sldId id="713" r:id="rId48"/>
    <p:sldId id="714" r:id="rId49"/>
    <p:sldId id="715" r:id="rId50"/>
    <p:sldId id="716" r:id="rId51"/>
    <p:sldId id="717" r:id="rId52"/>
    <p:sldId id="718" r:id="rId53"/>
    <p:sldId id="720" r:id="rId54"/>
    <p:sldId id="721" r:id="rId55"/>
    <p:sldId id="722" r:id="rId56"/>
    <p:sldId id="723" r:id="rId57"/>
    <p:sldId id="724" r:id="rId58"/>
    <p:sldId id="725" r:id="rId59"/>
    <p:sldId id="726" r:id="rId60"/>
    <p:sldId id="727" r:id="rId61"/>
    <p:sldId id="728" r:id="rId62"/>
    <p:sldId id="729" r:id="rId63"/>
    <p:sldId id="730" r:id="rId64"/>
    <p:sldId id="731" r:id="rId65"/>
    <p:sldId id="732" r:id="rId66"/>
    <p:sldId id="733" r:id="rId67"/>
    <p:sldId id="734" r:id="rId68"/>
    <p:sldId id="735" r:id="rId69"/>
    <p:sldId id="736" r:id="rId70"/>
    <p:sldId id="737" r:id="rId71"/>
    <p:sldId id="323" r:id="rId72"/>
    <p:sldId id="322" r:id="rId73"/>
    <p:sldId id="377" r:id="rId74"/>
    <p:sldId id="380" r:id="rId75"/>
    <p:sldId id="661" r:id="rId76"/>
    <p:sldId id="265" r:id="rId77"/>
    <p:sldId id="270" r:id="rId78"/>
    <p:sldId id="273" r:id="rId79"/>
    <p:sldId id="274" r:id="rId80"/>
    <p:sldId id="637" r:id="rId81"/>
    <p:sldId id="269" r:id="rId82"/>
    <p:sldId id="271" r:id="rId83"/>
    <p:sldId id="384" r:id="rId84"/>
    <p:sldId id="663" r:id="rId85"/>
    <p:sldId id="388" r:id="rId86"/>
    <p:sldId id="386" r:id="rId87"/>
    <p:sldId id="385" r:id="rId88"/>
    <p:sldId id="511" r:id="rId89"/>
    <p:sldId id="387" r:id="rId90"/>
    <p:sldId id="389" r:id="rId91"/>
    <p:sldId id="512" r:id="rId92"/>
    <p:sldId id="390" r:id="rId93"/>
    <p:sldId id="391" r:id="rId94"/>
    <p:sldId id="670" r:id="rId95"/>
    <p:sldId id="671" r:id="rId96"/>
    <p:sldId id="672" r:id="rId97"/>
    <p:sldId id="673" r:id="rId98"/>
    <p:sldId id="674" r:id="rId99"/>
    <p:sldId id="675" r:id="rId100"/>
    <p:sldId id="676" r:id="rId101"/>
    <p:sldId id="677" r:id="rId102"/>
    <p:sldId id="678" r:id="rId103"/>
    <p:sldId id="679" r:id="rId104"/>
    <p:sldId id="680" r:id="rId105"/>
    <p:sldId id="681" r:id="rId106"/>
    <p:sldId id="682" r:id="rId107"/>
    <p:sldId id="683" r:id="rId108"/>
    <p:sldId id="684" r:id="rId109"/>
    <p:sldId id="686" r:id="rId110"/>
    <p:sldId id="687" r:id="rId111"/>
    <p:sldId id="688" r:id="rId112"/>
    <p:sldId id="689" r:id="rId113"/>
    <p:sldId id="690" r:id="rId114"/>
    <p:sldId id="691" r:id="rId115"/>
    <p:sldId id="692" r:id="rId116"/>
    <p:sldId id="693" r:id="rId117"/>
    <p:sldId id="694" r:id="rId118"/>
    <p:sldId id="695" r:id="rId119"/>
    <p:sldId id="696" r:id="rId120"/>
    <p:sldId id="697" r:id="rId121"/>
    <p:sldId id="698" r:id="rId122"/>
    <p:sldId id="699" r:id="rId123"/>
    <p:sldId id="700" r:id="rId124"/>
    <p:sldId id="563" r:id="rId125"/>
    <p:sldId id="565" r:id="rId126"/>
    <p:sldId id="564" r:id="rId127"/>
    <p:sldId id="654" r:id="rId128"/>
    <p:sldId id="664" r:id="rId129"/>
    <p:sldId id="657" r:id="rId130"/>
    <p:sldId id="658" r:id="rId131"/>
    <p:sldId id="566" r:id="rId132"/>
    <p:sldId id="567" r:id="rId133"/>
    <p:sldId id="568" r:id="rId134"/>
    <p:sldId id="660" r:id="rId135"/>
    <p:sldId id="569" r:id="rId136"/>
    <p:sldId id="570" r:id="rId137"/>
    <p:sldId id="572" r:id="rId138"/>
    <p:sldId id="574" r:id="rId139"/>
    <p:sldId id="575" r:id="rId140"/>
    <p:sldId id="578" r:id="rId141"/>
    <p:sldId id="579" r:id="rId142"/>
    <p:sldId id="581" r:id="rId143"/>
    <p:sldId id="577" r:id="rId144"/>
    <p:sldId id="582" r:id="rId145"/>
    <p:sldId id="583" r:id="rId146"/>
    <p:sldId id="585" r:id="rId147"/>
    <p:sldId id="584" r:id="rId148"/>
    <p:sldId id="586" r:id="rId149"/>
    <p:sldId id="587" r:id="rId150"/>
    <p:sldId id="588" r:id="rId151"/>
    <p:sldId id="589" r:id="rId152"/>
    <p:sldId id="666" r:id="rId153"/>
    <p:sldId id="591" r:id="rId154"/>
    <p:sldId id="592" r:id="rId155"/>
    <p:sldId id="590" r:id="rId156"/>
    <p:sldId id="593" r:id="rId157"/>
    <p:sldId id="594" r:id="rId158"/>
    <p:sldId id="595" r:id="rId159"/>
    <p:sldId id="597" r:id="rId160"/>
    <p:sldId id="598" r:id="rId161"/>
    <p:sldId id="599" r:id="rId162"/>
    <p:sldId id="600" r:id="rId163"/>
    <p:sldId id="602" r:id="rId164"/>
    <p:sldId id="667" r:id="rId165"/>
    <p:sldId id="604" r:id="rId166"/>
    <p:sldId id="649" r:id="rId167"/>
    <p:sldId id="608" r:id="rId168"/>
    <p:sldId id="609" r:id="rId169"/>
    <p:sldId id="610" r:id="rId170"/>
    <p:sldId id="669" r:id="rId171"/>
    <p:sldId id="611" r:id="rId172"/>
    <p:sldId id="668" r:id="rId173"/>
    <p:sldId id="612" r:id="rId174"/>
    <p:sldId id="613" r:id="rId1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 Lombardi" initials="D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12" autoAdjust="0"/>
    <p:restoredTop sz="71817" autoAdjust="0"/>
  </p:normalViewPr>
  <p:slideViewPr>
    <p:cSldViewPr snapToGrid="0" snapToObjects="1">
      <p:cViewPr varScale="1">
        <p:scale>
          <a:sx n="81" d="100"/>
          <a:sy n="81" d="100"/>
        </p:scale>
        <p:origin x="-17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EC659-4907-4F64-BED9-637152583494}"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en-US"/>
        </a:p>
      </dgm:t>
    </dgm:pt>
    <dgm:pt modelId="{80F44065-2C1A-4A26-A7BD-7C3FDFE04BA8}">
      <dgm:prSet phldrT="[Text]" custT="1"/>
      <dgm:spPr/>
      <dgm:t>
        <a:bodyPr/>
        <a:lstStyle/>
        <a:p>
          <a:r>
            <a:rPr lang="en-US" sz="2800" dirty="0" smtClean="0"/>
            <a:t>State Standards</a:t>
          </a:r>
          <a:endParaRPr lang="en-US" sz="2800" dirty="0"/>
        </a:p>
      </dgm:t>
    </dgm:pt>
    <dgm:pt modelId="{990C93DD-885F-4E45-A9C7-CA1B1401EB17}" type="parTrans" cxnId="{6A6D2F6F-846C-4B2C-9AF7-9260F5FC2A5F}">
      <dgm:prSet/>
      <dgm:spPr/>
      <dgm:t>
        <a:bodyPr/>
        <a:lstStyle/>
        <a:p>
          <a:endParaRPr lang="en-US"/>
        </a:p>
      </dgm:t>
    </dgm:pt>
    <dgm:pt modelId="{1CB4D312-8D20-4E7D-A2D4-60E830031BF8}" type="sibTrans" cxnId="{6A6D2F6F-846C-4B2C-9AF7-9260F5FC2A5F}">
      <dgm:prSet/>
      <dgm:spPr/>
      <dgm:t>
        <a:bodyPr/>
        <a:lstStyle/>
        <a:p>
          <a:endParaRPr lang="en-US"/>
        </a:p>
      </dgm:t>
    </dgm:pt>
    <dgm:pt modelId="{D528C379-0D16-4B17-AAB9-4D07BF1E38A2}">
      <dgm:prSet phldrT="[Text]" custT="1"/>
      <dgm:spPr/>
      <dgm:t>
        <a:bodyPr/>
        <a:lstStyle/>
        <a:p>
          <a:r>
            <a:rPr lang="en-US" sz="2800" dirty="0" smtClean="0"/>
            <a:t>Item Specs</a:t>
          </a:r>
          <a:endParaRPr lang="en-US" sz="2800" dirty="0"/>
        </a:p>
      </dgm:t>
    </dgm:pt>
    <dgm:pt modelId="{A4624307-75C8-4AAE-ADF8-740872BC0A3B}" type="parTrans" cxnId="{CE2F2583-4561-41BC-BCE2-184CC08DB1F9}">
      <dgm:prSet/>
      <dgm:spPr/>
      <dgm:t>
        <a:bodyPr/>
        <a:lstStyle/>
        <a:p>
          <a:endParaRPr lang="en-US"/>
        </a:p>
      </dgm:t>
    </dgm:pt>
    <dgm:pt modelId="{BC9C9499-088A-4A4D-9845-3D3340553F8D}" type="sibTrans" cxnId="{CE2F2583-4561-41BC-BCE2-184CC08DB1F9}">
      <dgm:prSet/>
      <dgm:spPr/>
      <dgm:t>
        <a:bodyPr/>
        <a:lstStyle/>
        <a:p>
          <a:endParaRPr lang="en-US"/>
        </a:p>
      </dgm:t>
    </dgm:pt>
    <dgm:pt modelId="{1B888F80-8CBB-41FD-85AC-069F3D2C60AE}">
      <dgm:prSet phldrT="[Text]"/>
      <dgm:spPr/>
      <dgm:t>
        <a:bodyPr/>
        <a:lstStyle/>
        <a:p>
          <a:r>
            <a:rPr lang="en-US" dirty="0" smtClean="0"/>
            <a:t>DOK Levels</a:t>
          </a:r>
          <a:endParaRPr lang="en-US" dirty="0"/>
        </a:p>
      </dgm:t>
    </dgm:pt>
    <dgm:pt modelId="{49AABBEB-CE29-49B0-8BDB-D54970AB87BF}" type="parTrans" cxnId="{91EA1217-4F03-4646-BF4B-D0CA2E0D655B}">
      <dgm:prSet/>
      <dgm:spPr/>
      <dgm:t>
        <a:bodyPr/>
        <a:lstStyle/>
        <a:p>
          <a:endParaRPr lang="en-US"/>
        </a:p>
      </dgm:t>
    </dgm:pt>
    <dgm:pt modelId="{123686C1-11D6-490D-94CE-4CCD32915EA2}" type="sibTrans" cxnId="{91EA1217-4F03-4646-BF4B-D0CA2E0D655B}">
      <dgm:prSet/>
      <dgm:spPr/>
      <dgm:t>
        <a:bodyPr/>
        <a:lstStyle/>
        <a:p>
          <a:endParaRPr lang="en-US"/>
        </a:p>
      </dgm:t>
    </dgm:pt>
    <dgm:pt modelId="{C4D5BFA7-B6C9-4994-A714-747CE48C202E}">
      <dgm:prSet phldrT="[Text]" custT="1"/>
      <dgm:spPr/>
      <dgm:t>
        <a:bodyPr/>
        <a:lstStyle/>
        <a:p>
          <a:r>
            <a:rPr lang="en-US" sz="3200" b="1" dirty="0" smtClean="0"/>
            <a:t>Quality Test Preparation</a:t>
          </a:r>
          <a:endParaRPr lang="en-US" sz="3200" b="1" dirty="0"/>
        </a:p>
      </dgm:t>
    </dgm:pt>
    <dgm:pt modelId="{2073A880-A9DD-42C5-AA6D-4DB0FA34E065}" type="parTrans" cxnId="{32662F97-3EF1-49AE-89C8-557CB01A8C66}">
      <dgm:prSet/>
      <dgm:spPr/>
      <dgm:t>
        <a:bodyPr/>
        <a:lstStyle/>
        <a:p>
          <a:endParaRPr lang="en-US"/>
        </a:p>
      </dgm:t>
    </dgm:pt>
    <dgm:pt modelId="{8CC0BE54-4EED-41B5-8AAD-7FA86DAB8561}" type="sibTrans" cxnId="{32662F97-3EF1-49AE-89C8-557CB01A8C66}">
      <dgm:prSet/>
      <dgm:spPr/>
      <dgm:t>
        <a:bodyPr/>
        <a:lstStyle/>
        <a:p>
          <a:endParaRPr lang="en-US"/>
        </a:p>
      </dgm:t>
    </dgm:pt>
    <dgm:pt modelId="{C93ADA91-4B6E-4F64-AF68-2A534A838C96}" type="pres">
      <dgm:prSet presAssocID="{B5FEC659-4907-4F64-BED9-637152583494}" presName="Name0" presStyleCnt="0">
        <dgm:presLayoutVars>
          <dgm:chMax val="4"/>
          <dgm:resizeHandles val="exact"/>
        </dgm:presLayoutVars>
      </dgm:prSet>
      <dgm:spPr/>
      <dgm:t>
        <a:bodyPr/>
        <a:lstStyle/>
        <a:p>
          <a:endParaRPr lang="en-US"/>
        </a:p>
      </dgm:t>
    </dgm:pt>
    <dgm:pt modelId="{47D0476D-C827-42CB-B33E-EB57DA9EA35B}" type="pres">
      <dgm:prSet presAssocID="{B5FEC659-4907-4F64-BED9-637152583494}" presName="ellipse" presStyleLbl="trBgShp" presStyleIdx="0" presStyleCnt="1"/>
      <dgm:spPr/>
      <dgm:t>
        <a:bodyPr/>
        <a:lstStyle/>
        <a:p>
          <a:endParaRPr lang="en-US"/>
        </a:p>
      </dgm:t>
    </dgm:pt>
    <dgm:pt modelId="{D0176F95-4FE9-4D58-BF15-CB0CDB19E979}" type="pres">
      <dgm:prSet presAssocID="{B5FEC659-4907-4F64-BED9-637152583494}" presName="arrow1" presStyleLbl="fgShp" presStyleIdx="0" presStyleCnt="1"/>
      <dgm:spPr/>
      <dgm:t>
        <a:bodyPr/>
        <a:lstStyle/>
        <a:p>
          <a:endParaRPr lang="en-US"/>
        </a:p>
      </dgm:t>
    </dgm:pt>
    <dgm:pt modelId="{5D629CBB-BB7A-46F2-B91B-B150CDA3F95B}" type="pres">
      <dgm:prSet presAssocID="{B5FEC659-4907-4F64-BED9-637152583494}" presName="rectangle" presStyleLbl="revTx" presStyleIdx="0" presStyleCnt="1" custScaleX="146135">
        <dgm:presLayoutVars>
          <dgm:bulletEnabled val="1"/>
        </dgm:presLayoutVars>
      </dgm:prSet>
      <dgm:spPr/>
      <dgm:t>
        <a:bodyPr/>
        <a:lstStyle/>
        <a:p>
          <a:endParaRPr lang="en-US"/>
        </a:p>
      </dgm:t>
    </dgm:pt>
    <dgm:pt modelId="{EF2B6430-949E-423D-8AAC-0C940DCCF2C4}" type="pres">
      <dgm:prSet presAssocID="{D528C379-0D16-4B17-AAB9-4D07BF1E38A2}" presName="item1" presStyleLbl="node1" presStyleIdx="0" presStyleCnt="3" custScaleX="116080" custScaleY="114435" custLinFactNeighborY="14020">
        <dgm:presLayoutVars>
          <dgm:bulletEnabled val="1"/>
        </dgm:presLayoutVars>
      </dgm:prSet>
      <dgm:spPr/>
      <dgm:t>
        <a:bodyPr/>
        <a:lstStyle/>
        <a:p>
          <a:endParaRPr lang="en-US"/>
        </a:p>
      </dgm:t>
    </dgm:pt>
    <dgm:pt modelId="{613D7EF6-179C-4EED-9705-8D2200E18212}" type="pres">
      <dgm:prSet presAssocID="{1B888F80-8CBB-41FD-85AC-069F3D2C60AE}" presName="item2" presStyleLbl="node1" presStyleIdx="1" presStyleCnt="3" custScaleX="138507" custScaleY="118240" custLinFactNeighborX="4206" custLinFactNeighborY="8412">
        <dgm:presLayoutVars>
          <dgm:bulletEnabled val="1"/>
        </dgm:presLayoutVars>
      </dgm:prSet>
      <dgm:spPr/>
      <dgm:t>
        <a:bodyPr/>
        <a:lstStyle/>
        <a:p>
          <a:endParaRPr lang="en-US"/>
        </a:p>
      </dgm:t>
    </dgm:pt>
    <dgm:pt modelId="{AA410184-8B25-4992-AFE6-C76F7EC8EAE4}" type="pres">
      <dgm:prSet presAssocID="{C4D5BFA7-B6C9-4994-A714-747CE48C202E}" presName="item3" presStyleLbl="node1" presStyleIdx="2" presStyleCnt="3" custScaleX="171089" custScaleY="120509" custLinFactNeighborX="12120">
        <dgm:presLayoutVars>
          <dgm:bulletEnabled val="1"/>
        </dgm:presLayoutVars>
      </dgm:prSet>
      <dgm:spPr/>
      <dgm:t>
        <a:bodyPr/>
        <a:lstStyle/>
        <a:p>
          <a:endParaRPr lang="en-US"/>
        </a:p>
      </dgm:t>
    </dgm:pt>
    <dgm:pt modelId="{A38AA540-77B6-4E73-91A3-51A2B2F6FBDF}" type="pres">
      <dgm:prSet presAssocID="{B5FEC659-4907-4F64-BED9-637152583494}" presName="funnel" presStyleLbl="trAlignAcc1" presStyleIdx="0" presStyleCnt="1" custScaleX="106747" custScaleY="112312"/>
      <dgm:spPr/>
      <dgm:t>
        <a:bodyPr/>
        <a:lstStyle/>
        <a:p>
          <a:endParaRPr lang="en-US"/>
        </a:p>
      </dgm:t>
    </dgm:pt>
  </dgm:ptLst>
  <dgm:cxnLst>
    <dgm:cxn modelId="{575908C7-6698-4A1F-BE6A-D36CB83181A0}" type="presOf" srcId="{80F44065-2C1A-4A26-A7BD-7C3FDFE04BA8}" destId="{AA410184-8B25-4992-AFE6-C76F7EC8EAE4}" srcOrd="0" destOrd="0" presId="urn:microsoft.com/office/officeart/2005/8/layout/funnel1"/>
    <dgm:cxn modelId="{47885638-52DF-49DA-AABE-B2477DD9F6E2}" type="presOf" srcId="{B5FEC659-4907-4F64-BED9-637152583494}" destId="{C93ADA91-4B6E-4F64-AF68-2A534A838C96}" srcOrd="0" destOrd="0" presId="urn:microsoft.com/office/officeart/2005/8/layout/funnel1"/>
    <dgm:cxn modelId="{E9BAD36B-CF1D-43AA-A070-F074119C5049}" type="presOf" srcId="{1B888F80-8CBB-41FD-85AC-069F3D2C60AE}" destId="{EF2B6430-949E-423D-8AAC-0C940DCCF2C4}" srcOrd="0" destOrd="0" presId="urn:microsoft.com/office/officeart/2005/8/layout/funnel1"/>
    <dgm:cxn modelId="{91EA1217-4F03-4646-BF4B-D0CA2E0D655B}" srcId="{B5FEC659-4907-4F64-BED9-637152583494}" destId="{1B888F80-8CBB-41FD-85AC-069F3D2C60AE}" srcOrd="2" destOrd="0" parTransId="{49AABBEB-CE29-49B0-8BDB-D54970AB87BF}" sibTransId="{123686C1-11D6-490D-94CE-4CCD32915EA2}"/>
    <dgm:cxn modelId="{32662F97-3EF1-49AE-89C8-557CB01A8C66}" srcId="{B5FEC659-4907-4F64-BED9-637152583494}" destId="{C4D5BFA7-B6C9-4994-A714-747CE48C202E}" srcOrd="3" destOrd="0" parTransId="{2073A880-A9DD-42C5-AA6D-4DB0FA34E065}" sibTransId="{8CC0BE54-4EED-41B5-8AAD-7FA86DAB8561}"/>
    <dgm:cxn modelId="{CE9B291B-CDE0-4B68-9958-DB0993625A14}" type="presOf" srcId="{C4D5BFA7-B6C9-4994-A714-747CE48C202E}" destId="{5D629CBB-BB7A-46F2-B91B-B150CDA3F95B}" srcOrd="0" destOrd="0" presId="urn:microsoft.com/office/officeart/2005/8/layout/funnel1"/>
    <dgm:cxn modelId="{705434AC-702F-4D18-A83D-AF2D6837173B}" type="presOf" srcId="{D528C379-0D16-4B17-AAB9-4D07BF1E38A2}" destId="{613D7EF6-179C-4EED-9705-8D2200E18212}" srcOrd="0" destOrd="0" presId="urn:microsoft.com/office/officeart/2005/8/layout/funnel1"/>
    <dgm:cxn modelId="{CE2F2583-4561-41BC-BCE2-184CC08DB1F9}" srcId="{B5FEC659-4907-4F64-BED9-637152583494}" destId="{D528C379-0D16-4B17-AAB9-4D07BF1E38A2}" srcOrd="1" destOrd="0" parTransId="{A4624307-75C8-4AAE-ADF8-740872BC0A3B}" sibTransId="{BC9C9499-088A-4A4D-9845-3D3340553F8D}"/>
    <dgm:cxn modelId="{6A6D2F6F-846C-4B2C-9AF7-9260F5FC2A5F}" srcId="{B5FEC659-4907-4F64-BED9-637152583494}" destId="{80F44065-2C1A-4A26-A7BD-7C3FDFE04BA8}" srcOrd="0" destOrd="0" parTransId="{990C93DD-885F-4E45-A9C7-CA1B1401EB17}" sibTransId="{1CB4D312-8D20-4E7D-A2D4-60E830031BF8}"/>
    <dgm:cxn modelId="{556B2B78-BE37-4181-94DA-2FD886DB3D36}" type="presParOf" srcId="{C93ADA91-4B6E-4F64-AF68-2A534A838C96}" destId="{47D0476D-C827-42CB-B33E-EB57DA9EA35B}" srcOrd="0" destOrd="0" presId="urn:microsoft.com/office/officeart/2005/8/layout/funnel1"/>
    <dgm:cxn modelId="{F1024855-A149-46CA-9267-AF5072C9A681}" type="presParOf" srcId="{C93ADA91-4B6E-4F64-AF68-2A534A838C96}" destId="{D0176F95-4FE9-4D58-BF15-CB0CDB19E979}" srcOrd="1" destOrd="0" presId="urn:microsoft.com/office/officeart/2005/8/layout/funnel1"/>
    <dgm:cxn modelId="{B1F3AED7-D6CB-4003-9213-E00DF0FAA3C4}" type="presParOf" srcId="{C93ADA91-4B6E-4F64-AF68-2A534A838C96}" destId="{5D629CBB-BB7A-46F2-B91B-B150CDA3F95B}" srcOrd="2" destOrd="0" presId="urn:microsoft.com/office/officeart/2005/8/layout/funnel1"/>
    <dgm:cxn modelId="{0BC9C576-9B35-4BAD-891F-52EF8CD47322}" type="presParOf" srcId="{C93ADA91-4B6E-4F64-AF68-2A534A838C96}" destId="{EF2B6430-949E-423D-8AAC-0C940DCCF2C4}" srcOrd="3" destOrd="0" presId="urn:microsoft.com/office/officeart/2005/8/layout/funnel1"/>
    <dgm:cxn modelId="{793DD7DA-3204-4DBB-A203-561078E140C9}" type="presParOf" srcId="{C93ADA91-4B6E-4F64-AF68-2A534A838C96}" destId="{613D7EF6-179C-4EED-9705-8D2200E18212}" srcOrd="4" destOrd="0" presId="urn:microsoft.com/office/officeart/2005/8/layout/funnel1"/>
    <dgm:cxn modelId="{2DF8F609-5FDD-4487-A094-A22CCD63F179}" type="presParOf" srcId="{C93ADA91-4B6E-4F64-AF68-2A534A838C96}" destId="{AA410184-8B25-4992-AFE6-C76F7EC8EAE4}" srcOrd="5" destOrd="0" presId="urn:microsoft.com/office/officeart/2005/8/layout/funnel1"/>
    <dgm:cxn modelId="{218BA974-862A-4CFE-92B1-3BB43884210D}" type="presParOf" srcId="{C93ADA91-4B6E-4F64-AF68-2A534A838C96}" destId="{A38AA540-77B6-4E73-91A3-51A2B2F6FBD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F729C-EE3A-4578-8B69-037706450616}" type="doc">
      <dgm:prSet loTypeId="urn:microsoft.com/office/officeart/2005/8/layout/chevron2" loCatId="process" qsTypeId="urn:microsoft.com/office/officeart/2005/8/quickstyle/3d2" qsCatId="3D" csTypeId="urn:microsoft.com/office/officeart/2005/8/colors/accent0_3" csCatId="mainScheme" phldr="1"/>
      <dgm:spPr/>
      <dgm:t>
        <a:bodyPr/>
        <a:lstStyle/>
        <a:p>
          <a:endParaRPr lang="en-US"/>
        </a:p>
      </dgm:t>
    </dgm:pt>
    <dgm:pt modelId="{C9CA0FD7-2CCB-4F30-9DB5-BE3265D0F94A}">
      <dgm:prSet phldrT="[Text]"/>
      <dgm:spPr/>
      <dgm:t>
        <a:bodyPr/>
        <a:lstStyle/>
        <a:p>
          <a:r>
            <a:rPr lang="en-US" dirty="0" smtClean="0"/>
            <a:t>DOK 1</a:t>
          </a:r>
          <a:endParaRPr lang="en-US" dirty="0"/>
        </a:p>
      </dgm:t>
    </dgm:pt>
    <dgm:pt modelId="{6677D09D-5FBA-4070-9F51-7F7DB9E6B08F}" type="parTrans" cxnId="{D8F156FA-4D57-46E6-B90C-7F6EED97E124}">
      <dgm:prSet/>
      <dgm:spPr/>
      <dgm:t>
        <a:bodyPr/>
        <a:lstStyle/>
        <a:p>
          <a:endParaRPr lang="en-US"/>
        </a:p>
      </dgm:t>
    </dgm:pt>
    <dgm:pt modelId="{F684C597-3E89-484E-9644-643C78AD9CD8}" type="sibTrans" cxnId="{D8F156FA-4D57-46E6-B90C-7F6EED97E124}">
      <dgm:prSet/>
      <dgm:spPr/>
      <dgm:t>
        <a:bodyPr/>
        <a:lstStyle/>
        <a:p>
          <a:endParaRPr lang="en-US"/>
        </a:p>
      </dgm:t>
    </dgm:pt>
    <dgm:pt modelId="{003EE2D2-AB99-49B1-B530-A1B1B2CFBBE1}">
      <dgm:prSet phldrT="[Text]" custT="1"/>
      <dgm:spPr/>
      <dgm:t>
        <a:bodyPr/>
        <a:lstStyle/>
        <a:p>
          <a:r>
            <a:rPr lang="en-US" sz="2000" dirty="0" smtClean="0"/>
            <a:t>The question requires recall and there is nothing to “figure out”</a:t>
          </a:r>
          <a:endParaRPr lang="en-US" sz="2000" dirty="0"/>
        </a:p>
      </dgm:t>
    </dgm:pt>
    <dgm:pt modelId="{C86B6711-340B-405B-82BE-723C4DD01013}" type="parTrans" cxnId="{ED5A2586-183C-43AC-A8E7-D207B5958C1B}">
      <dgm:prSet/>
      <dgm:spPr/>
      <dgm:t>
        <a:bodyPr/>
        <a:lstStyle/>
        <a:p>
          <a:endParaRPr lang="en-US"/>
        </a:p>
      </dgm:t>
    </dgm:pt>
    <dgm:pt modelId="{563C588B-AB4F-4AD5-B731-31212422303A}" type="sibTrans" cxnId="{ED5A2586-183C-43AC-A8E7-D207B5958C1B}">
      <dgm:prSet/>
      <dgm:spPr/>
      <dgm:t>
        <a:bodyPr/>
        <a:lstStyle/>
        <a:p>
          <a:endParaRPr lang="en-US"/>
        </a:p>
      </dgm:t>
    </dgm:pt>
    <dgm:pt modelId="{DE715DF2-192F-419F-8261-C36E0B4398E5}">
      <dgm:prSet phldrT="[Text]"/>
      <dgm:spPr/>
      <dgm:t>
        <a:bodyPr/>
        <a:lstStyle/>
        <a:p>
          <a:r>
            <a:rPr lang="en-US" dirty="0" smtClean="0"/>
            <a:t>DOK 2</a:t>
          </a:r>
          <a:endParaRPr lang="en-US" dirty="0"/>
        </a:p>
      </dgm:t>
    </dgm:pt>
    <dgm:pt modelId="{C943456C-78B6-4259-BBA5-E572FDE2F8AF}" type="parTrans" cxnId="{B619454A-730F-4657-BA60-CB96B0794739}">
      <dgm:prSet/>
      <dgm:spPr/>
      <dgm:t>
        <a:bodyPr/>
        <a:lstStyle/>
        <a:p>
          <a:endParaRPr lang="en-US"/>
        </a:p>
      </dgm:t>
    </dgm:pt>
    <dgm:pt modelId="{6DF1DB81-6AAE-4179-9836-F14330A1E9C6}" type="sibTrans" cxnId="{B619454A-730F-4657-BA60-CB96B0794739}">
      <dgm:prSet/>
      <dgm:spPr/>
      <dgm:t>
        <a:bodyPr/>
        <a:lstStyle/>
        <a:p>
          <a:endParaRPr lang="en-US"/>
        </a:p>
      </dgm:t>
    </dgm:pt>
    <dgm:pt modelId="{26A71948-40F8-44BE-A3FB-E368AA46D06A}">
      <dgm:prSet phldrT="[Text]" custT="1"/>
      <dgm:spPr/>
      <dgm:t>
        <a:bodyPr/>
        <a:lstStyle/>
        <a:p>
          <a:r>
            <a:rPr lang="en-US" sz="2000" dirty="0" smtClean="0"/>
            <a:t>The student needs to apply information</a:t>
          </a:r>
          <a:endParaRPr lang="en-US" sz="2000" dirty="0"/>
        </a:p>
      </dgm:t>
    </dgm:pt>
    <dgm:pt modelId="{20D9DFBE-B171-4748-A5F9-94FA06557E18}" type="parTrans" cxnId="{6AC595F3-E84E-4898-9A5D-AE8F19C28A8A}">
      <dgm:prSet/>
      <dgm:spPr/>
      <dgm:t>
        <a:bodyPr/>
        <a:lstStyle/>
        <a:p>
          <a:endParaRPr lang="en-US"/>
        </a:p>
      </dgm:t>
    </dgm:pt>
    <dgm:pt modelId="{8EBDD002-1184-410F-858F-8188D034D0C7}" type="sibTrans" cxnId="{6AC595F3-E84E-4898-9A5D-AE8F19C28A8A}">
      <dgm:prSet/>
      <dgm:spPr/>
      <dgm:t>
        <a:bodyPr/>
        <a:lstStyle/>
        <a:p>
          <a:endParaRPr lang="en-US"/>
        </a:p>
      </dgm:t>
    </dgm:pt>
    <dgm:pt modelId="{FDEDE9A4-E127-4CC6-AF0B-D512C8E0635A}">
      <dgm:prSet phldrT="[Text]" custT="1"/>
      <dgm:spPr/>
      <dgm:t>
        <a:bodyPr/>
        <a:lstStyle/>
        <a:p>
          <a:r>
            <a:rPr lang="en-US" sz="2000" dirty="0" smtClean="0"/>
            <a:t>Typically multi-step</a:t>
          </a:r>
          <a:endParaRPr lang="en-US" sz="2000" dirty="0"/>
        </a:p>
      </dgm:t>
    </dgm:pt>
    <dgm:pt modelId="{71468C57-2EF5-4D5E-97D2-594D8D5666B3}" type="parTrans" cxnId="{553AA380-F485-4760-8A63-D4C078D837A5}">
      <dgm:prSet/>
      <dgm:spPr/>
      <dgm:t>
        <a:bodyPr/>
        <a:lstStyle/>
        <a:p>
          <a:endParaRPr lang="en-US"/>
        </a:p>
      </dgm:t>
    </dgm:pt>
    <dgm:pt modelId="{50467E42-D2A5-4EE7-882A-105C01C85728}" type="sibTrans" cxnId="{553AA380-F485-4760-8A63-D4C078D837A5}">
      <dgm:prSet/>
      <dgm:spPr/>
      <dgm:t>
        <a:bodyPr/>
        <a:lstStyle/>
        <a:p>
          <a:endParaRPr lang="en-US"/>
        </a:p>
      </dgm:t>
    </dgm:pt>
    <dgm:pt modelId="{F58D57E3-208C-4210-BF99-ADF38C950086}">
      <dgm:prSet phldrT="[Text]"/>
      <dgm:spPr/>
      <dgm:t>
        <a:bodyPr/>
        <a:lstStyle/>
        <a:p>
          <a:r>
            <a:rPr lang="en-US" dirty="0" smtClean="0"/>
            <a:t>DOK 3</a:t>
          </a:r>
          <a:endParaRPr lang="en-US" dirty="0"/>
        </a:p>
      </dgm:t>
    </dgm:pt>
    <dgm:pt modelId="{E3B9C4D1-2C4A-48CA-AAC7-FCD2722D6B83}" type="parTrans" cxnId="{F8E98214-5084-4C43-985D-5D05323E07E0}">
      <dgm:prSet/>
      <dgm:spPr/>
      <dgm:t>
        <a:bodyPr/>
        <a:lstStyle/>
        <a:p>
          <a:endParaRPr lang="en-US"/>
        </a:p>
      </dgm:t>
    </dgm:pt>
    <dgm:pt modelId="{FECC1AFE-64A8-499F-A661-262F7CE8F3C0}" type="sibTrans" cxnId="{F8E98214-5084-4C43-985D-5D05323E07E0}">
      <dgm:prSet/>
      <dgm:spPr/>
      <dgm:t>
        <a:bodyPr/>
        <a:lstStyle/>
        <a:p>
          <a:endParaRPr lang="en-US"/>
        </a:p>
      </dgm:t>
    </dgm:pt>
    <dgm:pt modelId="{4655F2E9-5464-4CCA-9418-0389282ABF94}">
      <dgm:prSet phldrT="[Text]" custT="1"/>
      <dgm:spPr/>
      <dgm:t>
        <a:bodyPr/>
        <a:lstStyle/>
        <a:p>
          <a:r>
            <a:rPr lang="en-US" sz="2000" dirty="0" smtClean="0"/>
            <a:t>Includes DOK level 1 and 2 processing</a:t>
          </a:r>
          <a:endParaRPr lang="en-US" sz="2000" dirty="0"/>
        </a:p>
      </dgm:t>
    </dgm:pt>
    <dgm:pt modelId="{7195BDD6-AF3C-4F3A-AE9E-091D5533B9B2}" type="parTrans" cxnId="{F5A7AAE5-6FC1-40B2-8CC4-5D4A57BBCC48}">
      <dgm:prSet/>
      <dgm:spPr/>
      <dgm:t>
        <a:bodyPr/>
        <a:lstStyle/>
        <a:p>
          <a:endParaRPr lang="en-US"/>
        </a:p>
      </dgm:t>
    </dgm:pt>
    <dgm:pt modelId="{9990C1F9-9B3E-4F64-854C-D9F99B5889C9}" type="sibTrans" cxnId="{F5A7AAE5-6FC1-40B2-8CC4-5D4A57BBCC48}">
      <dgm:prSet/>
      <dgm:spPr/>
      <dgm:t>
        <a:bodyPr/>
        <a:lstStyle/>
        <a:p>
          <a:endParaRPr lang="en-US"/>
        </a:p>
      </dgm:t>
    </dgm:pt>
    <dgm:pt modelId="{4568F89A-12E9-4904-8E9C-76414CD83A0B}">
      <dgm:prSet phldrT="[Text]" custT="1"/>
      <dgm:spPr/>
      <dgm:t>
        <a:bodyPr/>
        <a:lstStyle/>
        <a:p>
          <a:r>
            <a:rPr lang="en-US" sz="2000" dirty="0" smtClean="0"/>
            <a:t>Requires the student to decide how to approach the problem</a:t>
          </a:r>
          <a:endParaRPr lang="en-US" sz="2000" dirty="0"/>
        </a:p>
      </dgm:t>
    </dgm:pt>
    <dgm:pt modelId="{794A81B8-17A8-4387-A783-038EA890DBC4}" type="parTrans" cxnId="{E091B072-BA25-4715-BA61-C2C75582CCB3}">
      <dgm:prSet/>
      <dgm:spPr/>
      <dgm:t>
        <a:bodyPr/>
        <a:lstStyle/>
        <a:p>
          <a:endParaRPr lang="en-US"/>
        </a:p>
      </dgm:t>
    </dgm:pt>
    <dgm:pt modelId="{34B45BFB-08F3-489C-A0E6-880F4DF4C1E0}" type="sibTrans" cxnId="{E091B072-BA25-4715-BA61-C2C75582CCB3}">
      <dgm:prSet/>
      <dgm:spPr/>
      <dgm:t>
        <a:bodyPr/>
        <a:lstStyle/>
        <a:p>
          <a:endParaRPr lang="en-US"/>
        </a:p>
      </dgm:t>
    </dgm:pt>
    <dgm:pt modelId="{8A300EC5-35C8-421F-A885-817EF01190C7}">
      <dgm:prSet phldrT="[Text]" custT="1"/>
      <dgm:spPr/>
      <dgm:t>
        <a:bodyPr/>
        <a:lstStyle/>
        <a:p>
          <a:r>
            <a:rPr lang="en-US" sz="2000" dirty="0" smtClean="0"/>
            <a:t>Make a prediction or inference while providing a justification</a:t>
          </a:r>
          <a:r>
            <a:rPr lang="en-US" sz="1800" dirty="0" smtClean="0"/>
            <a:t> </a:t>
          </a:r>
          <a:endParaRPr lang="en-US" sz="1800" dirty="0"/>
        </a:p>
      </dgm:t>
    </dgm:pt>
    <dgm:pt modelId="{A81BCE1C-797C-44AD-9F8B-CBE4D27BF02F}" type="parTrans" cxnId="{3B90A0B3-66D6-4031-958E-61D6A84670DE}">
      <dgm:prSet/>
      <dgm:spPr/>
      <dgm:t>
        <a:bodyPr/>
        <a:lstStyle/>
        <a:p>
          <a:endParaRPr lang="en-US"/>
        </a:p>
      </dgm:t>
    </dgm:pt>
    <dgm:pt modelId="{8A84D68C-740B-42AB-8393-4A8F7901CDEF}" type="sibTrans" cxnId="{3B90A0B3-66D6-4031-958E-61D6A84670DE}">
      <dgm:prSet/>
      <dgm:spPr/>
      <dgm:t>
        <a:bodyPr/>
        <a:lstStyle/>
        <a:p>
          <a:endParaRPr lang="en-US"/>
        </a:p>
      </dgm:t>
    </dgm:pt>
    <dgm:pt modelId="{82062E6A-AC26-480F-87BF-55DF3D1DE926}">
      <dgm:prSet phldrT="[Text]" custT="1"/>
      <dgm:spPr/>
      <dgm:t>
        <a:bodyPr/>
        <a:lstStyle/>
        <a:p>
          <a:r>
            <a:rPr lang="en-US" sz="2000" dirty="0" smtClean="0"/>
            <a:t>The student either knows the answer or they do not</a:t>
          </a:r>
          <a:endParaRPr lang="en-US" sz="2000" dirty="0"/>
        </a:p>
      </dgm:t>
    </dgm:pt>
    <dgm:pt modelId="{FAD618EA-CF2A-40E6-B9CF-381D2E78AFC7}" type="parTrans" cxnId="{E06FB071-B167-48FF-A9E2-03613199A71C}">
      <dgm:prSet/>
      <dgm:spPr/>
      <dgm:t>
        <a:bodyPr/>
        <a:lstStyle/>
        <a:p>
          <a:endParaRPr lang="en-US"/>
        </a:p>
      </dgm:t>
    </dgm:pt>
    <dgm:pt modelId="{EB887387-C979-4DEC-B74E-70B5A3187BB9}" type="sibTrans" cxnId="{E06FB071-B167-48FF-A9E2-03613199A71C}">
      <dgm:prSet/>
      <dgm:spPr/>
      <dgm:t>
        <a:bodyPr/>
        <a:lstStyle/>
        <a:p>
          <a:endParaRPr lang="en-US"/>
        </a:p>
      </dgm:t>
    </dgm:pt>
    <dgm:pt modelId="{F2904CA6-C70A-4F89-82E2-9C69A9C5109E}">
      <dgm:prSet phldrT="[Text]" custT="1"/>
      <dgm:spPr/>
      <dgm:t>
        <a:bodyPr/>
        <a:lstStyle/>
        <a:p>
          <a:r>
            <a:rPr lang="en-US" sz="2000" dirty="0" smtClean="0"/>
            <a:t>Recall info, then decide what to do with that information</a:t>
          </a:r>
          <a:endParaRPr lang="en-US" sz="2000" dirty="0"/>
        </a:p>
      </dgm:t>
    </dgm:pt>
    <dgm:pt modelId="{6037799B-4CC8-4198-BC68-6469C3E5E099}" type="parTrans" cxnId="{6599C5AF-4F95-45FF-BC13-A4D64C4EEBB5}">
      <dgm:prSet/>
      <dgm:spPr/>
      <dgm:t>
        <a:bodyPr/>
        <a:lstStyle/>
        <a:p>
          <a:endParaRPr lang="en-US"/>
        </a:p>
      </dgm:t>
    </dgm:pt>
    <dgm:pt modelId="{6B816ADF-21A7-40B4-8904-73CA8C16EE75}" type="sibTrans" cxnId="{6599C5AF-4F95-45FF-BC13-A4D64C4EEBB5}">
      <dgm:prSet/>
      <dgm:spPr/>
      <dgm:t>
        <a:bodyPr/>
        <a:lstStyle/>
        <a:p>
          <a:endParaRPr lang="en-US"/>
        </a:p>
      </dgm:t>
    </dgm:pt>
    <dgm:pt modelId="{17B3E8FF-3147-49F3-8996-21F172EC70C9}" type="pres">
      <dgm:prSet presAssocID="{447F729C-EE3A-4578-8B69-037706450616}" presName="linearFlow" presStyleCnt="0">
        <dgm:presLayoutVars>
          <dgm:dir/>
          <dgm:animLvl val="lvl"/>
          <dgm:resizeHandles val="exact"/>
        </dgm:presLayoutVars>
      </dgm:prSet>
      <dgm:spPr/>
      <dgm:t>
        <a:bodyPr/>
        <a:lstStyle/>
        <a:p>
          <a:endParaRPr lang="en-US"/>
        </a:p>
      </dgm:t>
    </dgm:pt>
    <dgm:pt modelId="{8AF3A079-3867-4698-8E92-283B3937FA63}" type="pres">
      <dgm:prSet presAssocID="{C9CA0FD7-2CCB-4F30-9DB5-BE3265D0F94A}" presName="composite" presStyleCnt="0"/>
      <dgm:spPr/>
      <dgm:t>
        <a:bodyPr/>
        <a:lstStyle/>
        <a:p>
          <a:endParaRPr lang="en-US"/>
        </a:p>
      </dgm:t>
    </dgm:pt>
    <dgm:pt modelId="{26DA8493-C027-47CD-8849-DB782CF789EB}" type="pres">
      <dgm:prSet presAssocID="{C9CA0FD7-2CCB-4F30-9DB5-BE3265D0F94A}" presName="parentText" presStyleLbl="alignNode1" presStyleIdx="0" presStyleCnt="3">
        <dgm:presLayoutVars>
          <dgm:chMax val="1"/>
          <dgm:bulletEnabled val="1"/>
        </dgm:presLayoutVars>
      </dgm:prSet>
      <dgm:spPr/>
      <dgm:t>
        <a:bodyPr/>
        <a:lstStyle/>
        <a:p>
          <a:endParaRPr lang="en-US"/>
        </a:p>
      </dgm:t>
    </dgm:pt>
    <dgm:pt modelId="{B189AEDE-0C8D-47D1-9261-13F15DEC29A6}" type="pres">
      <dgm:prSet presAssocID="{C9CA0FD7-2CCB-4F30-9DB5-BE3265D0F94A}" presName="descendantText" presStyleLbl="alignAcc1" presStyleIdx="0" presStyleCnt="3">
        <dgm:presLayoutVars>
          <dgm:bulletEnabled val="1"/>
        </dgm:presLayoutVars>
      </dgm:prSet>
      <dgm:spPr/>
      <dgm:t>
        <a:bodyPr/>
        <a:lstStyle/>
        <a:p>
          <a:endParaRPr lang="en-US"/>
        </a:p>
      </dgm:t>
    </dgm:pt>
    <dgm:pt modelId="{4B269849-5198-4B07-8EC5-34CC3E4905E3}" type="pres">
      <dgm:prSet presAssocID="{F684C597-3E89-484E-9644-643C78AD9CD8}" presName="sp" presStyleCnt="0"/>
      <dgm:spPr/>
      <dgm:t>
        <a:bodyPr/>
        <a:lstStyle/>
        <a:p>
          <a:endParaRPr lang="en-US"/>
        </a:p>
      </dgm:t>
    </dgm:pt>
    <dgm:pt modelId="{68C93F25-18BC-49BA-A6BD-C0534925FD22}" type="pres">
      <dgm:prSet presAssocID="{DE715DF2-192F-419F-8261-C36E0B4398E5}" presName="composite" presStyleCnt="0"/>
      <dgm:spPr/>
      <dgm:t>
        <a:bodyPr/>
        <a:lstStyle/>
        <a:p>
          <a:endParaRPr lang="en-US"/>
        </a:p>
      </dgm:t>
    </dgm:pt>
    <dgm:pt modelId="{98FE488B-B494-48A3-AB05-6BAF9EBC730A}" type="pres">
      <dgm:prSet presAssocID="{DE715DF2-192F-419F-8261-C36E0B4398E5}" presName="parentText" presStyleLbl="alignNode1" presStyleIdx="1" presStyleCnt="3">
        <dgm:presLayoutVars>
          <dgm:chMax val="1"/>
          <dgm:bulletEnabled val="1"/>
        </dgm:presLayoutVars>
      </dgm:prSet>
      <dgm:spPr/>
      <dgm:t>
        <a:bodyPr/>
        <a:lstStyle/>
        <a:p>
          <a:endParaRPr lang="en-US"/>
        </a:p>
      </dgm:t>
    </dgm:pt>
    <dgm:pt modelId="{D240AC80-3639-4B31-AD76-321AF0E52E2E}" type="pres">
      <dgm:prSet presAssocID="{DE715DF2-192F-419F-8261-C36E0B4398E5}" presName="descendantText" presStyleLbl="alignAcc1" presStyleIdx="1" presStyleCnt="3">
        <dgm:presLayoutVars>
          <dgm:bulletEnabled val="1"/>
        </dgm:presLayoutVars>
      </dgm:prSet>
      <dgm:spPr/>
      <dgm:t>
        <a:bodyPr/>
        <a:lstStyle/>
        <a:p>
          <a:endParaRPr lang="en-US"/>
        </a:p>
      </dgm:t>
    </dgm:pt>
    <dgm:pt modelId="{37EE9F8A-6C57-4EB6-8F7C-ECE5859897C7}" type="pres">
      <dgm:prSet presAssocID="{6DF1DB81-6AAE-4179-9836-F14330A1E9C6}" presName="sp" presStyleCnt="0"/>
      <dgm:spPr/>
      <dgm:t>
        <a:bodyPr/>
        <a:lstStyle/>
        <a:p>
          <a:endParaRPr lang="en-US"/>
        </a:p>
      </dgm:t>
    </dgm:pt>
    <dgm:pt modelId="{9BC10816-97C1-4667-8D3F-EE52FF54BC43}" type="pres">
      <dgm:prSet presAssocID="{F58D57E3-208C-4210-BF99-ADF38C950086}" presName="composite" presStyleCnt="0"/>
      <dgm:spPr/>
      <dgm:t>
        <a:bodyPr/>
        <a:lstStyle/>
        <a:p>
          <a:endParaRPr lang="en-US"/>
        </a:p>
      </dgm:t>
    </dgm:pt>
    <dgm:pt modelId="{CB1FAB31-5367-4A1F-9E0B-99BB952736CE}" type="pres">
      <dgm:prSet presAssocID="{F58D57E3-208C-4210-BF99-ADF38C950086}" presName="parentText" presStyleLbl="alignNode1" presStyleIdx="2" presStyleCnt="3">
        <dgm:presLayoutVars>
          <dgm:chMax val="1"/>
          <dgm:bulletEnabled val="1"/>
        </dgm:presLayoutVars>
      </dgm:prSet>
      <dgm:spPr/>
      <dgm:t>
        <a:bodyPr/>
        <a:lstStyle/>
        <a:p>
          <a:endParaRPr lang="en-US"/>
        </a:p>
      </dgm:t>
    </dgm:pt>
    <dgm:pt modelId="{C5996691-0938-4882-A1C1-A45243755ADB}" type="pres">
      <dgm:prSet presAssocID="{F58D57E3-208C-4210-BF99-ADF38C950086}" presName="descendantText" presStyleLbl="alignAcc1" presStyleIdx="2" presStyleCnt="3" custScaleY="98323">
        <dgm:presLayoutVars>
          <dgm:bulletEnabled val="1"/>
        </dgm:presLayoutVars>
      </dgm:prSet>
      <dgm:spPr/>
      <dgm:t>
        <a:bodyPr/>
        <a:lstStyle/>
        <a:p>
          <a:endParaRPr lang="en-US"/>
        </a:p>
      </dgm:t>
    </dgm:pt>
  </dgm:ptLst>
  <dgm:cxnLst>
    <dgm:cxn modelId="{BDC900EC-A2B9-4B50-88BC-2E8478708974}" type="presOf" srcId="{FDEDE9A4-E127-4CC6-AF0B-D512C8E0635A}" destId="{D240AC80-3639-4B31-AD76-321AF0E52E2E}" srcOrd="0" destOrd="1" presId="urn:microsoft.com/office/officeart/2005/8/layout/chevron2"/>
    <dgm:cxn modelId="{D8F156FA-4D57-46E6-B90C-7F6EED97E124}" srcId="{447F729C-EE3A-4578-8B69-037706450616}" destId="{C9CA0FD7-2CCB-4F30-9DB5-BE3265D0F94A}" srcOrd="0" destOrd="0" parTransId="{6677D09D-5FBA-4070-9F51-7F7DB9E6B08F}" sibTransId="{F684C597-3E89-484E-9644-643C78AD9CD8}"/>
    <dgm:cxn modelId="{E06FB071-B167-48FF-A9E2-03613199A71C}" srcId="{C9CA0FD7-2CCB-4F30-9DB5-BE3265D0F94A}" destId="{82062E6A-AC26-480F-87BF-55DF3D1DE926}" srcOrd="1" destOrd="0" parTransId="{FAD618EA-CF2A-40E6-B9CF-381D2E78AFC7}" sibTransId="{EB887387-C979-4DEC-B74E-70B5A3187BB9}"/>
    <dgm:cxn modelId="{3B90A0B3-66D6-4031-958E-61D6A84670DE}" srcId="{F58D57E3-208C-4210-BF99-ADF38C950086}" destId="{8A300EC5-35C8-421F-A885-817EF01190C7}" srcOrd="2" destOrd="0" parTransId="{A81BCE1C-797C-44AD-9F8B-CBE4D27BF02F}" sibTransId="{8A84D68C-740B-42AB-8393-4A8F7901CDEF}"/>
    <dgm:cxn modelId="{75BEEEE7-8131-41ED-A691-7CD66F748DC7}" type="presOf" srcId="{447F729C-EE3A-4578-8B69-037706450616}" destId="{17B3E8FF-3147-49F3-8996-21F172EC70C9}" srcOrd="0" destOrd="0" presId="urn:microsoft.com/office/officeart/2005/8/layout/chevron2"/>
    <dgm:cxn modelId="{0909A096-60D0-44AC-AAE7-77AC55E390B6}" type="presOf" srcId="{4568F89A-12E9-4904-8E9C-76414CD83A0B}" destId="{C5996691-0938-4882-A1C1-A45243755ADB}" srcOrd="0" destOrd="1" presId="urn:microsoft.com/office/officeart/2005/8/layout/chevron2"/>
    <dgm:cxn modelId="{E091B072-BA25-4715-BA61-C2C75582CCB3}" srcId="{F58D57E3-208C-4210-BF99-ADF38C950086}" destId="{4568F89A-12E9-4904-8E9C-76414CD83A0B}" srcOrd="1" destOrd="0" parTransId="{794A81B8-17A8-4387-A783-038EA890DBC4}" sibTransId="{34B45BFB-08F3-489C-A0E6-880F4DF4C1E0}"/>
    <dgm:cxn modelId="{DAFF7417-0BBB-4510-B676-E307433F7D14}" type="presOf" srcId="{DE715DF2-192F-419F-8261-C36E0B4398E5}" destId="{98FE488B-B494-48A3-AB05-6BAF9EBC730A}" srcOrd="0" destOrd="0" presId="urn:microsoft.com/office/officeart/2005/8/layout/chevron2"/>
    <dgm:cxn modelId="{182874EA-E013-47C9-9EAE-9B9F028A75E7}" type="presOf" srcId="{4655F2E9-5464-4CCA-9418-0389282ABF94}" destId="{C5996691-0938-4882-A1C1-A45243755ADB}" srcOrd="0" destOrd="0" presId="urn:microsoft.com/office/officeart/2005/8/layout/chevron2"/>
    <dgm:cxn modelId="{6AC595F3-E84E-4898-9A5D-AE8F19C28A8A}" srcId="{DE715DF2-192F-419F-8261-C36E0B4398E5}" destId="{26A71948-40F8-44BE-A3FB-E368AA46D06A}" srcOrd="0" destOrd="0" parTransId="{20D9DFBE-B171-4748-A5F9-94FA06557E18}" sibTransId="{8EBDD002-1184-410F-858F-8188D034D0C7}"/>
    <dgm:cxn modelId="{6599C5AF-4F95-45FF-BC13-A4D64C4EEBB5}" srcId="{DE715DF2-192F-419F-8261-C36E0B4398E5}" destId="{F2904CA6-C70A-4F89-82E2-9C69A9C5109E}" srcOrd="2" destOrd="0" parTransId="{6037799B-4CC8-4198-BC68-6469C3E5E099}" sibTransId="{6B816ADF-21A7-40B4-8904-73CA8C16EE75}"/>
    <dgm:cxn modelId="{F5A7AAE5-6FC1-40B2-8CC4-5D4A57BBCC48}" srcId="{F58D57E3-208C-4210-BF99-ADF38C950086}" destId="{4655F2E9-5464-4CCA-9418-0389282ABF94}" srcOrd="0" destOrd="0" parTransId="{7195BDD6-AF3C-4F3A-AE9E-091D5533B9B2}" sibTransId="{9990C1F9-9B3E-4F64-854C-D9F99B5889C9}"/>
    <dgm:cxn modelId="{2921F411-FEDA-4B8C-BB5D-E0A0B5A8C696}" type="presOf" srcId="{82062E6A-AC26-480F-87BF-55DF3D1DE926}" destId="{B189AEDE-0C8D-47D1-9261-13F15DEC29A6}" srcOrd="0" destOrd="1" presId="urn:microsoft.com/office/officeart/2005/8/layout/chevron2"/>
    <dgm:cxn modelId="{63627813-5D7C-4DBB-95E9-497B80186C21}" type="presOf" srcId="{F58D57E3-208C-4210-BF99-ADF38C950086}" destId="{CB1FAB31-5367-4A1F-9E0B-99BB952736CE}" srcOrd="0" destOrd="0" presId="urn:microsoft.com/office/officeart/2005/8/layout/chevron2"/>
    <dgm:cxn modelId="{9538507C-4EF0-4E8A-A5BA-4CDF1387D83D}" type="presOf" srcId="{F2904CA6-C70A-4F89-82E2-9C69A9C5109E}" destId="{D240AC80-3639-4B31-AD76-321AF0E52E2E}" srcOrd="0" destOrd="2" presId="urn:microsoft.com/office/officeart/2005/8/layout/chevron2"/>
    <dgm:cxn modelId="{ED5A2586-183C-43AC-A8E7-D207B5958C1B}" srcId="{C9CA0FD7-2CCB-4F30-9DB5-BE3265D0F94A}" destId="{003EE2D2-AB99-49B1-B530-A1B1B2CFBBE1}" srcOrd="0" destOrd="0" parTransId="{C86B6711-340B-405B-82BE-723C4DD01013}" sibTransId="{563C588B-AB4F-4AD5-B731-31212422303A}"/>
    <dgm:cxn modelId="{71F02631-371C-4D28-A48E-9BF86AE1035F}" type="presOf" srcId="{8A300EC5-35C8-421F-A885-817EF01190C7}" destId="{C5996691-0938-4882-A1C1-A45243755ADB}" srcOrd="0" destOrd="2" presId="urn:microsoft.com/office/officeart/2005/8/layout/chevron2"/>
    <dgm:cxn modelId="{E8E73C37-B207-4919-A1FA-053F1AD21E97}" type="presOf" srcId="{C9CA0FD7-2CCB-4F30-9DB5-BE3265D0F94A}" destId="{26DA8493-C027-47CD-8849-DB782CF789EB}" srcOrd="0" destOrd="0" presId="urn:microsoft.com/office/officeart/2005/8/layout/chevron2"/>
    <dgm:cxn modelId="{7316BEB0-0EFE-4DC1-A4C2-6E69587EC75E}" type="presOf" srcId="{26A71948-40F8-44BE-A3FB-E368AA46D06A}" destId="{D240AC80-3639-4B31-AD76-321AF0E52E2E}" srcOrd="0" destOrd="0" presId="urn:microsoft.com/office/officeart/2005/8/layout/chevron2"/>
    <dgm:cxn modelId="{8D72E432-E4B1-4D99-85A9-9D004D0632C0}" type="presOf" srcId="{003EE2D2-AB99-49B1-B530-A1B1B2CFBBE1}" destId="{B189AEDE-0C8D-47D1-9261-13F15DEC29A6}" srcOrd="0" destOrd="0" presId="urn:microsoft.com/office/officeart/2005/8/layout/chevron2"/>
    <dgm:cxn modelId="{F8E98214-5084-4C43-985D-5D05323E07E0}" srcId="{447F729C-EE3A-4578-8B69-037706450616}" destId="{F58D57E3-208C-4210-BF99-ADF38C950086}" srcOrd="2" destOrd="0" parTransId="{E3B9C4D1-2C4A-48CA-AAC7-FCD2722D6B83}" sibTransId="{FECC1AFE-64A8-499F-A661-262F7CE8F3C0}"/>
    <dgm:cxn modelId="{B619454A-730F-4657-BA60-CB96B0794739}" srcId="{447F729C-EE3A-4578-8B69-037706450616}" destId="{DE715DF2-192F-419F-8261-C36E0B4398E5}" srcOrd="1" destOrd="0" parTransId="{C943456C-78B6-4259-BBA5-E572FDE2F8AF}" sibTransId="{6DF1DB81-6AAE-4179-9836-F14330A1E9C6}"/>
    <dgm:cxn modelId="{553AA380-F485-4760-8A63-D4C078D837A5}" srcId="{DE715DF2-192F-419F-8261-C36E0B4398E5}" destId="{FDEDE9A4-E127-4CC6-AF0B-D512C8E0635A}" srcOrd="1" destOrd="0" parTransId="{71468C57-2EF5-4D5E-97D2-594D8D5666B3}" sibTransId="{50467E42-D2A5-4EE7-882A-105C01C85728}"/>
    <dgm:cxn modelId="{EF5CF29F-5E88-483A-956E-79FF5E594A5B}" type="presParOf" srcId="{17B3E8FF-3147-49F3-8996-21F172EC70C9}" destId="{8AF3A079-3867-4698-8E92-283B3937FA63}" srcOrd="0" destOrd="0" presId="urn:microsoft.com/office/officeart/2005/8/layout/chevron2"/>
    <dgm:cxn modelId="{FEB0E09C-F708-4816-9BDE-6BA39016B667}" type="presParOf" srcId="{8AF3A079-3867-4698-8E92-283B3937FA63}" destId="{26DA8493-C027-47CD-8849-DB782CF789EB}" srcOrd="0" destOrd="0" presId="urn:microsoft.com/office/officeart/2005/8/layout/chevron2"/>
    <dgm:cxn modelId="{4D9655B8-4279-430D-8CB1-DB28CB75C81F}" type="presParOf" srcId="{8AF3A079-3867-4698-8E92-283B3937FA63}" destId="{B189AEDE-0C8D-47D1-9261-13F15DEC29A6}" srcOrd="1" destOrd="0" presId="urn:microsoft.com/office/officeart/2005/8/layout/chevron2"/>
    <dgm:cxn modelId="{F9D6C453-26F4-4EAA-8C98-7931CF00647D}" type="presParOf" srcId="{17B3E8FF-3147-49F3-8996-21F172EC70C9}" destId="{4B269849-5198-4B07-8EC5-34CC3E4905E3}" srcOrd="1" destOrd="0" presId="urn:microsoft.com/office/officeart/2005/8/layout/chevron2"/>
    <dgm:cxn modelId="{818004B0-D26B-492C-BA28-7AA02CDC712F}" type="presParOf" srcId="{17B3E8FF-3147-49F3-8996-21F172EC70C9}" destId="{68C93F25-18BC-49BA-A6BD-C0534925FD22}" srcOrd="2" destOrd="0" presId="urn:microsoft.com/office/officeart/2005/8/layout/chevron2"/>
    <dgm:cxn modelId="{CA6DF439-5D84-46C1-BB89-B4E47CF6C2A7}" type="presParOf" srcId="{68C93F25-18BC-49BA-A6BD-C0534925FD22}" destId="{98FE488B-B494-48A3-AB05-6BAF9EBC730A}" srcOrd="0" destOrd="0" presId="urn:microsoft.com/office/officeart/2005/8/layout/chevron2"/>
    <dgm:cxn modelId="{86616ACF-63BB-4981-AE6D-DDBFEAF99EF7}" type="presParOf" srcId="{68C93F25-18BC-49BA-A6BD-C0534925FD22}" destId="{D240AC80-3639-4B31-AD76-321AF0E52E2E}" srcOrd="1" destOrd="0" presId="urn:microsoft.com/office/officeart/2005/8/layout/chevron2"/>
    <dgm:cxn modelId="{59B9295C-E44A-488E-9103-A15646CF1DB9}" type="presParOf" srcId="{17B3E8FF-3147-49F3-8996-21F172EC70C9}" destId="{37EE9F8A-6C57-4EB6-8F7C-ECE5859897C7}" srcOrd="3" destOrd="0" presId="urn:microsoft.com/office/officeart/2005/8/layout/chevron2"/>
    <dgm:cxn modelId="{605924E9-904C-4AFC-9EE4-9C8EB32A2D70}" type="presParOf" srcId="{17B3E8FF-3147-49F3-8996-21F172EC70C9}" destId="{9BC10816-97C1-4667-8D3F-EE52FF54BC43}" srcOrd="4" destOrd="0" presId="urn:microsoft.com/office/officeart/2005/8/layout/chevron2"/>
    <dgm:cxn modelId="{9F6F8120-12B3-4796-8269-1D61727CA5BD}" type="presParOf" srcId="{9BC10816-97C1-4667-8D3F-EE52FF54BC43}" destId="{CB1FAB31-5367-4A1F-9E0B-99BB952736CE}" srcOrd="0" destOrd="0" presId="urn:microsoft.com/office/officeart/2005/8/layout/chevron2"/>
    <dgm:cxn modelId="{6F6E73E7-9865-4853-A102-F71105E3939A}" type="presParOf" srcId="{9BC10816-97C1-4667-8D3F-EE52FF54BC43}" destId="{C5996691-0938-4882-A1C1-A45243755AD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0476D-C827-42CB-B33E-EB57DA9EA35B}">
      <dsp:nvSpPr>
        <dsp:cNvPr id="0" name=""/>
        <dsp:cNvSpPr/>
      </dsp:nvSpPr>
      <dsp:spPr>
        <a:xfrm>
          <a:off x="1918357" y="294277"/>
          <a:ext cx="3816274" cy="1325341"/>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76F95-4FE9-4D58-BF15-CB0CDB19E979}">
      <dsp:nvSpPr>
        <dsp:cNvPr id="0" name=""/>
        <dsp:cNvSpPr/>
      </dsp:nvSpPr>
      <dsp:spPr>
        <a:xfrm>
          <a:off x="3462617" y="3539590"/>
          <a:ext cx="739588" cy="473336"/>
        </a:xfrm>
        <a:prstGeom prst="down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29CBB-BB7A-46F2-B91B-B150CDA3F95B}">
      <dsp:nvSpPr>
        <dsp:cNvPr id="0" name=""/>
        <dsp:cNvSpPr/>
      </dsp:nvSpPr>
      <dsp:spPr>
        <a:xfrm>
          <a:off x="1238498" y="3918259"/>
          <a:ext cx="5187826" cy="887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Quality Test Preparation</a:t>
          </a:r>
          <a:endParaRPr lang="en-US" sz="3200" b="1" kern="1200" dirty="0"/>
        </a:p>
      </dsp:txBody>
      <dsp:txXfrm>
        <a:off x="1238498" y="3918259"/>
        <a:ext cx="5187826" cy="887505"/>
      </dsp:txXfrm>
    </dsp:sp>
    <dsp:sp modelId="{EF2B6430-949E-423D-8AAC-0C940DCCF2C4}">
      <dsp:nvSpPr>
        <dsp:cNvPr id="0" name=""/>
        <dsp:cNvSpPr/>
      </dsp:nvSpPr>
      <dsp:spPr>
        <a:xfrm>
          <a:off x="3198791" y="1812537"/>
          <a:ext cx="1545325" cy="152342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DOK Levels</a:t>
          </a:r>
          <a:endParaRPr lang="en-US" sz="3100" kern="1200" dirty="0"/>
        </a:p>
      </dsp:txBody>
      <dsp:txXfrm>
        <a:off x="3425099" y="2035637"/>
        <a:ext cx="1092709" cy="1077225"/>
      </dsp:txXfrm>
    </dsp:sp>
    <dsp:sp modelId="{613D7EF6-179C-4EED-9705-8D2200E18212}">
      <dsp:nvSpPr>
        <dsp:cNvPr id="0" name=""/>
        <dsp:cNvSpPr/>
      </dsp:nvSpPr>
      <dsp:spPr>
        <a:xfrm>
          <a:off x="2152914" y="713813"/>
          <a:ext cx="1843886" cy="1574080"/>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Item Specs</a:t>
          </a:r>
          <a:endParaRPr lang="en-US" sz="2800" kern="1200" dirty="0"/>
        </a:p>
      </dsp:txBody>
      <dsp:txXfrm>
        <a:off x="2422945" y="944332"/>
        <a:ext cx="1303824" cy="1113042"/>
      </dsp:txXfrm>
    </dsp:sp>
    <dsp:sp modelId="{AA410184-8B25-4992-AFE6-C76F7EC8EAE4}">
      <dsp:nvSpPr>
        <dsp:cNvPr id="0" name=""/>
        <dsp:cNvSpPr/>
      </dsp:nvSpPr>
      <dsp:spPr>
        <a:xfrm>
          <a:off x="3402236" y="264856"/>
          <a:ext cx="2277637" cy="1604286"/>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State Standards</a:t>
          </a:r>
          <a:endParaRPr lang="en-US" sz="2800" kern="1200" dirty="0"/>
        </a:p>
      </dsp:txBody>
      <dsp:txXfrm>
        <a:off x="3735788" y="499798"/>
        <a:ext cx="1610533" cy="1134402"/>
      </dsp:txXfrm>
    </dsp:sp>
    <dsp:sp modelId="{A38AA540-77B6-4E73-91A3-51A2B2F6FBDF}">
      <dsp:nvSpPr>
        <dsp:cNvPr id="0" name=""/>
        <dsp:cNvSpPr/>
      </dsp:nvSpPr>
      <dsp:spPr>
        <a:xfrm>
          <a:off x="1621844" y="-72401"/>
          <a:ext cx="4421133" cy="3721295"/>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A8493-C027-47CD-8849-DB782CF789EB}">
      <dsp:nvSpPr>
        <dsp:cNvPr id="0" name=""/>
        <dsp:cNvSpPr/>
      </dsp:nvSpPr>
      <dsp:spPr>
        <a:xfrm rot="5400000">
          <a:off x="-266634" y="269034"/>
          <a:ext cx="1777565" cy="1244296"/>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DOK 1</a:t>
          </a:r>
          <a:endParaRPr lang="en-US" sz="3500" kern="1200" dirty="0"/>
        </a:p>
      </dsp:txBody>
      <dsp:txXfrm rot="-5400000">
        <a:off x="1" y="624547"/>
        <a:ext cx="1244296" cy="533269"/>
      </dsp:txXfrm>
    </dsp:sp>
    <dsp:sp modelId="{B189AEDE-0C8D-47D1-9261-13F15DEC29A6}">
      <dsp:nvSpPr>
        <dsp:cNvPr id="0" name=""/>
        <dsp:cNvSpPr/>
      </dsp:nvSpPr>
      <dsp:spPr>
        <a:xfrm rot="5400000">
          <a:off x="4159239" y="-2912543"/>
          <a:ext cx="1155417" cy="6985303"/>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question requires recall and there is nothing to “figure out”</a:t>
          </a:r>
          <a:endParaRPr lang="en-US" sz="2000" kern="1200" dirty="0"/>
        </a:p>
        <a:p>
          <a:pPr marL="228600" lvl="1" indent="-228600" algn="l" defTabSz="889000">
            <a:lnSpc>
              <a:spcPct val="90000"/>
            </a:lnSpc>
            <a:spcBef>
              <a:spcPct val="0"/>
            </a:spcBef>
            <a:spcAft>
              <a:spcPct val="15000"/>
            </a:spcAft>
            <a:buChar char="••"/>
          </a:pPr>
          <a:r>
            <a:rPr lang="en-US" sz="2000" kern="1200" dirty="0" smtClean="0"/>
            <a:t>The student either knows the answer or they do not</a:t>
          </a:r>
          <a:endParaRPr lang="en-US" sz="2000" kern="1200" dirty="0"/>
        </a:p>
      </dsp:txBody>
      <dsp:txXfrm rot="-5400000">
        <a:off x="1244297" y="58802"/>
        <a:ext cx="6928900" cy="1042611"/>
      </dsp:txXfrm>
    </dsp:sp>
    <dsp:sp modelId="{98FE488B-B494-48A3-AB05-6BAF9EBC730A}">
      <dsp:nvSpPr>
        <dsp:cNvPr id="0" name=""/>
        <dsp:cNvSpPr/>
      </dsp:nvSpPr>
      <dsp:spPr>
        <a:xfrm rot="5400000">
          <a:off x="-266634" y="1854351"/>
          <a:ext cx="1777565" cy="1244296"/>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DOK 2</a:t>
          </a:r>
          <a:endParaRPr lang="en-US" sz="3500" kern="1200" dirty="0"/>
        </a:p>
      </dsp:txBody>
      <dsp:txXfrm rot="-5400000">
        <a:off x="1" y="2209864"/>
        <a:ext cx="1244296" cy="533269"/>
      </dsp:txXfrm>
    </dsp:sp>
    <dsp:sp modelId="{D240AC80-3639-4B31-AD76-321AF0E52E2E}">
      <dsp:nvSpPr>
        <dsp:cNvPr id="0" name=""/>
        <dsp:cNvSpPr/>
      </dsp:nvSpPr>
      <dsp:spPr>
        <a:xfrm rot="5400000">
          <a:off x="4159239" y="-1327225"/>
          <a:ext cx="1155417" cy="6985303"/>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student needs to apply information</a:t>
          </a:r>
          <a:endParaRPr lang="en-US" sz="2000" kern="1200" dirty="0"/>
        </a:p>
        <a:p>
          <a:pPr marL="228600" lvl="1" indent="-228600" algn="l" defTabSz="889000">
            <a:lnSpc>
              <a:spcPct val="90000"/>
            </a:lnSpc>
            <a:spcBef>
              <a:spcPct val="0"/>
            </a:spcBef>
            <a:spcAft>
              <a:spcPct val="15000"/>
            </a:spcAft>
            <a:buChar char="••"/>
          </a:pPr>
          <a:r>
            <a:rPr lang="en-US" sz="2000" kern="1200" dirty="0" smtClean="0"/>
            <a:t>Typically multi-step</a:t>
          </a:r>
          <a:endParaRPr lang="en-US" sz="2000" kern="1200" dirty="0"/>
        </a:p>
        <a:p>
          <a:pPr marL="228600" lvl="1" indent="-228600" algn="l" defTabSz="889000">
            <a:lnSpc>
              <a:spcPct val="90000"/>
            </a:lnSpc>
            <a:spcBef>
              <a:spcPct val="0"/>
            </a:spcBef>
            <a:spcAft>
              <a:spcPct val="15000"/>
            </a:spcAft>
            <a:buChar char="••"/>
          </a:pPr>
          <a:r>
            <a:rPr lang="en-US" sz="2000" kern="1200" dirty="0" smtClean="0"/>
            <a:t>Recall info, then decide what to do with that information</a:t>
          </a:r>
          <a:endParaRPr lang="en-US" sz="2000" kern="1200" dirty="0"/>
        </a:p>
      </dsp:txBody>
      <dsp:txXfrm rot="-5400000">
        <a:off x="1244297" y="1644120"/>
        <a:ext cx="6928900" cy="1042611"/>
      </dsp:txXfrm>
    </dsp:sp>
    <dsp:sp modelId="{CB1FAB31-5367-4A1F-9E0B-99BB952736CE}">
      <dsp:nvSpPr>
        <dsp:cNvPr id="0" name=""/>
        <dsp:cNvSpPr/>
      </dsp:nvSpPr>
      <dsp:spPr>
        <a:xfrm rot="5400000">
          <a:off x="-266634" y="3439669"/>
          <a:ext cx="1777565" cy="1244296"/>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DOK 3</a:t>
          </a:r>
          <a:endParaRPr lang="en-US" sz="3500" kern="1200" dirty="0"/>
        </a:p>
      </dsp:txBody>
      <dsp:txXfrm rot="-5400000">
        <a:off x="1" y="3795182"/>
        <a:ext cx="1244296" cy="533269"/>
      </dsp:txXfrm>
    </dsp:sp>
    <dsp:sp modelId="{C5996691-0938-4882-A1C1-A45243755ADB}">
      <dsp:nvSpPr>
        <dsp:cNvPr id="0" name=""/>
        <dsp:cNvSpPr/>
      </dsp:nvSpPr>
      <dsp:spPr>
        <a:xfrm rot="5400000">
          <a:off x="4168927" y="258091"/>
          <a:ext cx="1136041" cy="6985303"/>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Includes DOK level 1 and 2 processing</a:t>
          </a:r>
          <a:endParaRPr lang="en-US" sz="2000" kern="1200" dirty="0"/>
        </a:p>
        <a:p>
          <a:pPr marL="228600" lvl="1" indent="-228600" algn="l" defTabSz="889000">
            <a:lnSpc>
              <a:spcPct val="90000"/>
            </a:lnSpc>
            <a:spcBef>
              <a:spcPct val="0"/>
            </a:spcBef>
            <a:spcAft>
              <a:spcPct val="15000"/>
            </a:spcAft>
            <a:buChar char="••"/>
          </a:pPr>
          <a:r>
            <a:rPr lang="en-US" sz="2000" kern="1200" dirty="0" smtClean="0"/>
            <a:t>Requires the student to decide how to approach the problem</a:t>
          </a:r>
          <a:endParaRPr lang="en-US" sz="2000" kern="1200" dirty="0"/>
        </a:p>
        <a:p>
          <a:pPr marL="228600" lvl="1" indent="-228600" algn="l" defTabSz="889000">
            <a:lnSpc>
              <a:spcPct val="90000"/>
            </a:lnSpc>
            <a:spcBef>
              <a:spcPct val="0"/>
            </a:spcBef>
            <a:spcAft>
              <a:spcPct val="15000"/>
            </a:spcAft>
            <a:buChar char="••"/>
          </a:pPr>
          <a:r>
            <a:rPr lang="en-US" sz="2000" kern="1200" dirty="0" smtClean="0"/>
            <a:t>Make a prediction or inference while providing a justification</a:t>
          </a:r>
          <a:r>
            <a:rPr lang="en-US" sz="1800" kern="1200" dirty="0" smtClean="0"/>
            <a:t> </a:t>
          </a:r>
          <a:endParaRPr lang="en-US" sz="1800" kern="1200" dirty="0"/>
        </a:p>
      </dsp:txBody>
      <dsp:txXfrm rot="-5400000">
        <a:off x="1244297" y="3238179"/>
        <a:ext cx="6929846" cy="102512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F443A9A-739F-4AD4-B966-84AB89BB3E87}" type="datetimeFigureOut">
              <a:rPr lang="en-US" smtClean="0"/>
              <a:t>2/13/2011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412A9C7-13DA-4750-9442-0AEAC49D2DA5}" type="slidenum">
              <a:rPr lang="en-US" smtClean="0"/>
              <a:t>‹#›</a:t>
            </a:fld>
            <a:endParaRPr lang="en-US"/>
          </a:p>
        </p:txBody>
      </p:sp>
    </p:spTree>
    <p:extLst>
      <p:ext uri="{BB962C8B-B14F-4D97-AF65-F5344CB8AC3E}">
        <p14:creationId xmlns:p14="http://schemas.microsoft.com/office/powerpoint/2010/main" val="300140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8" tIns="46584" rIns="93168" bIns="46584" rtlCol="0"/>
          <a:lstStyle>
            <a:lvl1pPr algn="r">
              <a:defRPr sz="1200"/>
            </a:lvl1pPr>
          </a:lstStyle>
          <a:p>
            <a:fld id="{30CCF3BE-E209-407D-A39E-507E7F727881}" type="datetimeFigureOut">
              <a:rPr lang="en-US" smtClean="0"/>
              <a:pPr/>
              <a:t>2/13/2011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68" tIns="46584" rIns="93168"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91CD54AD-56DC-41F4-B1F6-2EDAF84266FB}" type="slidenum">
              <a:rPr lang="en-US" smtClean="0"/>
              <a:pPr/>
              <a:t>‹#›</a:t>
            </a:fld>
            <a:endParaRPr lang="en-US" dirty="0"/>
          </a:p>
        </p:txBody>
      </p:sp>
    </p:spTree>
    <p:extLst>
      <p:ext uri="{BB962C8B-B14F-4D97-AF65-F5344CB8AC3E}">
        <p14:creationId xmlns:p14="http://schemas.microsoft.com/office/powerpoint/2010/main" val="4094677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rpdp.net/sciencetips_v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Science Daily Review is an instructional resource developed by the Southern Nevada Regional Professional Development Program. It is intended t</a:t>
            </a:r>
            <a:r>
              <a:rPr lang="en-US" sz="1200" kern="1200" baseline="0" dirty="0" smtClean="0">
                <a:solidFill>
                  <a:schemeClr val="tx1"/>
                </a:solidFill>
                <a:latin typeface="+mn-lt"/>
                <a:ea typeface="+mn-ea"/>
                <a:cs typeface="+mn-cs"/>
              </a:rPr>
              <a:t>o provide teachers, especially those who teach 9th and 10th graders </a:t>
            </a:r>
            <a:r>
              <a:rPr lang="en-US" sz="1200" kern="1200" baseline="0" smtClean="0">
                <a:solidFill>
                  <a:schemeClr val="tx1"/>
                </a:solidFill>
                <a:latin typeface="+mn-lt"/>
                <a:ea typeface="+mn-ea"/>
                <a:cs typeface="+mn-cs"/>
              </a:rPr>
              <a:t>and non-proficient </a:t>
            </a:r>
            <a:r>
              <a:rPr lang="en-US" sz="1200" kern="1200" baseline="0" dirty="0" smtClean="0">
                <a:solidFill>
                  <a:schemeClr val="tx1"/>
                </a:solidFill>
                <a:latin typeface="+mn-lt"/>
                <a:ea typeface="+mn-ea"/>
                <a:cs typeface="+mn-cs"/>
              </a:rPr>
              <a:t>students, with a daily HSPE-style science question. The notes section of each slide contains the Depth of Knowledge level of the question and a description of the correct answer. The detailed description of each answer is provided to foster a rich discussion of the way to answer the posed question as well as strengthen the students’ content knowledge and promote long-term memory review. In addition, each slide lists the content strand and benchmark from the Nevada State Science Standards.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For additional resources to aid your students on the HSPE, please visit the Targeted Interventions for Proficiency in Science (TIPS) website at </a:t>
            </a:r>
            <a:r>
              <a:rPr lang="en-US" sz="1200" b="0" u="none" dirty="0" smtClean="0">
                <a:solidFill>
                  <a:schemeClr val="tx1"/>
                </a:solidFill>
                <a:hlinkClick r:id="rId3"/>
              </a:rPr>
              <a:t>http://rpdp.net/sciencetips_v3/</a:t>
            </a:r>
            <a:r>
              <a:rPr lang="en-US" sz="1200" b="0" u="none" dirty="0" smtClean="0">
                <a:solidFill>
                  <a:schemeClr val="tx1"/>
                </a:solidFill>
              </a:rPr>
              <a:t>.</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N.12.A.2- Students know scientists maintain a permanent record of procedures, data, analyses, decisions, and understandings of scientific investigations.  I/S</a:t>
            </a:r>
            <a:endParaRPr lang="en-US" dirty="0" smtClean="0"/>
          </a:p>
          <a:p>
            <a:r>
              <a:rPr lang="en-US" dirty="0" smtClean="0"/>
              <a:t> </a:t>
            </a:r>
          </a:p>
          <a:p>
            <a:r>
              <a:rPr lang="en-US" b="1" dirty="0" smtClean="0"/>
              <a:t>DOK Level</a:t>
            </a:r>
            <a:r>
              <a:rPr lang="en-US" b="1" baseline="0" dirty="0" smtClean="0"/>
              <a:t> 2</a:t>
            </a:r>
            <a:endParaRPr lang="en-US" b="1" dirty="0" smtClean="0"/>
          </a:p>
          <a:p>
            <a:endParaRPr lang="en-US" b="1" dirty="0" smtClean="0"/>
          </a:p>
          <a:p>
            <a:r>
              <a:rPr lang="en-US" b="1" dirty="0" smtClean="0"/>
              <a:t>Answer B</a:t>
            </a:r>
          </a:p>
          <a:p>
            <a:endParaRPr lang="en-US" dirty="0" smtClean="0"/>
          </a:p>
          <a:p>
            <a:r>
              <a:rPr lang="en-US" dirty="0" smtClean="0"/>
              <a:t>The statement that the microbiologist recorded in her journal is an example of </a:t>
            </a:r>
            <a:r>
              <a:rPr lang="en-US" baseline="0" dirty="0" smtClean="0"/>
              <a:t>an observation (choice B). An observation is defined as </a:t>
            </a:r>
            <a:r>
              <a:rPr lang="en-US" dirty="0" smtClean="0"/>
              <a:t>the act of noticing or perceiving something. In science, observations refer to noting or recording a fact or occurrence. The act of recording observations, procedures, experimental results, and thoughts are all considered required parts of doing “good science.”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p>
          <a:p>
            <a:endParaRPr lang="en-US" b="1" dirty="0" smtClean="0"/>
          </a:p>
          <a:p>
            <a:r>
              <a:rPr lang="en-US" b="1" dirty="0" smtClean="0"/>
              <a:t>DOK Level 2</a:t>
            </a:r>
          </a:p>
          <a:p>
            <a:endParaRPr lang="en-US" b="1" dirty="0" smtClean="0"/>
          </a:p>
          <a:p>
            <a:r>
              <a:rPr lang="en-US" b="1" dirty="0" smtClean="0"/>
              <a:t>Answer C</a:t>
            </a:r>
          </a:p>
          <a:p>
            <a:endParaRPr lang="en-US" b="1" dirty="0" smtClean="0"/>
          </a:p>
          <a:p>
            <a:r>
              <a:rPr lang="en-US" dirty="0" smtClean="0"/>
              <a:t>The slope of a velocity-time graph is acceleration. Since this graph is a horizontal line there is no acceleration (slope of the line is zero). This graph displays an object traveling with uniform (constant) velocity.</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p>
          <a:p>
            <a:endParaRPr lang="en-US" b="1" dirty="0" smtClean="0"/>
          </a:p>
          <a:p>
            <a:r>
              <a:rPr lang="en-US" b="1" dirty="0" smtClean="0"/>
              <a:t>DOK Level 2</a:t>
            </a:r>
          </a:p>
          <a:p>
            <a:endParaRPr lang="en-US" b="1" dirty="0" smtClean="0"/>
          </a:p>
          <a:p>
            <a:r>
              <a:rPr lang="en-US" b="1" dirty="0" smtClean="0"/>
              <a:t>Answer A</a:t>
            </a:r>
          </a:p>
          <a:p>
            <a:endParaRPr lang="en-US" b="1" dirty="0" smtClean="0"/>
          </a:p>
          <a:p>
            <a:r>
              <a:rPr lang="en-US" dirty="0" smtClean="0"/>
              <a:t>The physical science definition of work is exerting a force over some displacement (or distance). In other words Work = Force x Distance. In strict physics terms, work is only done when the force exerted on the object causes the displacement of the object. For a complete description on the Physics applications of Work visit the Physics Classroom online at http://www.physicsclassroom.com/Class/energy/u5l1a.cfm</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P.12.B.2- Students know magnetic forces and electric forces can be thought of as different aspects of electromagnetic force.  I/S</a:t>
            </a:r>
            <a:endParaRPr lang="en-US" dirty="0" smtClean="0"/>
          </a:p>
          <a:p>
            <a:r>
              <a:rPr lang="en-US" dirty="0" smtClean="0"/>
              <a:t> </a:t>
            </a:r>
          </a:p>
          <a:p>
            <a:r>
              <a:rPr lang="en-US" b="1" dirty="0" smtClean="0"/>
              <a:t>DOK Level 1</a:t>
            </a:r>
          </a:p>
          <a:p>
            <a:endParaRPr lang="en-US" b="1" dirty="0" smtClean="0"/>
          </a:p>
          <a:p>
            <a:r>
              <a:rPr lang="en-US" b="1" dirty="0" smtClean="0"/>
              <a:t>Answer D</a:t>
            </a:r>
          </a:p>
          <a:p>
            <a:endParaRPr lang="en-US" b="1" dirty="0" smtClean="0"/>
          </a:p>
          <a:p>
            <a:r>
              <a:rPr lang="en-US" sz="1200" kern="1200" dirty="0" smtClean="0">
                <a:solidFill>
                  <a:schemeClr val="tx1"/>
                </a:solidFill>
                <a:latin typeface="+mn-lt"/>
                <a:ea typeface="+mn-ea"/>
                <a:cs typeface="+mn-cs"/>
              </a:rPr>
              <a:t>A generator is based on the principle of "electromagnetic induction" discovered in 1831 by Michael Faraday, a British scientist. Faraday discovered that if an electric conductor, like a copper wire, is moved through a magnetic field, electric current will flow (be induced) in the conductor. Therefore,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mechanical energy of the moving wire is converted into the electric energy of the current that flows in the wire. </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P.12.B.3- Students know the strength of the electric force between two objects increases with charge and decreases with distance. I/S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1" dirty="0" smtClean="0"/>
          </a:p>
          <a:p>
            <a:r>
              <a:rPr lang="en-US" dirty="0" smtClean="0">
                <a:solidFill>
                  <a:srgbClr val="FF0000"/>
                </a:solidFill>
              </a:rPr>
              <a:t>The key to answering this question is to understand the relationship between the variables in Coulomb’s Law equation. Coulomb’s Law states that the electrostatic force of attraction (or repulsion) is directly proportional to the product of the object’s charges and inversely proportional to the square of the distance separating the charged objects. In equation form, Coulomb’s Law: F = k q</a:t>
            </a:r>
            <a:r>
              <a:rPr lang="en-US" baseline="-25000" dirty="0" smtClean="0">
                <a:solidFill>
                  <a:srgbClr val="FF0000"/>
                </a:solidFill>
              </a:rPr>
              <a:t>1</a:t>
            </a:r>
            <a:r>
              <a:rPr lang="en-US" dirty="0" smtClean="0">
                <a:solidFill>
                  <a:srgbClr val="FF0000"/>
                </a:solidFill>
              </a:rPr>
              <a:t>q</a:t>
            </a:r>
            <a:r>
              <a:rPr lang="en-US" baseline="-25000" dirty="0" smtClean="0">
                <a:solidFill>
                  <a:srgbClr val="FF0000"/>
                </a:solidFill>
              </a:rPr>
              <a:t>2</a:t>
            </a:r>
            <a:r>
              <a:rPr lang="en-US" dirty="0" smtClean="0">
                <a:solidFill>
                  <a:srgbClr val="FF0000"/>
                </a:solidFill>
              </a:rPr>
              <a:t>/r</a:t>
            </a:r>
            <a:r>
              <a:rPr lang="en-US" baseline="30000" dirty="0" smtClean="0">
                <a:solidFill>
                  <a:srgbClr val="FF0000"/>
                </a:solidFill>
              </a:rPr>
              <a:t>2 </a:t>
            </a:r>
            <a:r>
              <a:rPr lang="en-US" dirty="0" smtClean="0">
                <a:solidFill>
                  <a:srgbClr val="FF0000"/>
                </a:solidFill>
              </a:rPr>
              <a:t> </a:t>
            </a:r>
          </a:p>
          <a:p>
            <a:endParaRPr lang="en-US" dirty="0" smtClean="0">
              <a:solidFill>
                <a:srgbClr val="FF0000"/>
              </a:solidFill>
            </a:endParaRPr>
          </a:p>
          <a:p>
            <a:r>
              <a:rPr lang="en-US" dirty="0" smtClean="0">
                <a:solidFill>
                  <a:srgbClr val="FF0000"/>
                </a:solidFill>
              </a:rPr>
              <a:t>q</a:t>
            </a:r>
            <a:r>
              <a:rPr lang="en-US" baseline="-25000" dirty="0" smtClean="0">
                <a:solidFill>
                  <a:srgbClr val="FF0000"/>
                </a:solidFill>
              </a:rPr>
              <a:t>1</a:t>
            </a:r>
            <a:r>
              <a:rPr lang="en-US" dirty="0" smtClean="0">
                <a:solidFill>
                  <a:srgbClr val="FF0000"/>
                </a:solidFill>
              </a:rPr>
              <a:t> is the charge on the first object (in Coulombs), q</a:t>
            </a:r>
            <a:r>
              <a:rPr lang="en-US" baseline="-25000" dirty="0" smtClean="0">
                <a:solidFill>
                  <a:srgbClr val="FF0000"/>
                </a:solidFill>
              </a:rPr>
              <a:t>2</a:t>
            </a:r>
            <a:r>
              <a:rPr lang="en-US" dirty="0" smtClean="0">
                <a:solidFill>
                  <a:srgbClr val="FF0000"/>
                </a:solidFill>
              </a:rPr>
              <a:t> is the charge on the second object (in Coulombs), k is the electrostatic constant (9.0 x 10</a:t>
            </a:r>
            <a:r>
              <a:rPr lang="en-US" baseline="30000" dirty="0" smtClean="0">
                <a:solidFill>
                  <a:srgbClr val="FF0000"/>
                </a:solidFill>
              </a:rPr>
              <a:t>9</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/C</a:t>
            </a:r>
            <a:r>
              <a:rPr lang="en-US" baseline="30000" dirty="0" smtClean="0">
                <a:solidFill>
                  <a:srgbClr val="FF0000"/>
                </a:solidFill>
              </a:rPr>
              <a:t>2</a:t>
            </a:r>
            <a:r>
              <a:rPr lang="en-US" dirty="0" smtClean="0">
                <a:solidFill>
                  <a:srgbClr val="FF0000"/>
                </a:solidFill>
              </a:rPr>
              <a:t>), and r is the distance of separation between the two charged objects.</a:t>
            </a:r>
          </a:p>
          <a:p>
            <a:endParaRPr lang="en-US" dirty="0" smtClean="0">
              <a:solidFill>
                <a:srgbClr val="FF0000"/>
              </a:solidFill>
            </a:endParaRPr>
          </a:p>
          <a:p>
            <a:r>
              <a:rPr lang="en-US" dirty="0" smtClean="0">
                <a:solidFill>
                  <a:srgbClr val="FF0000"/>
                </a:solidFill>
              </a:rPr>
              <a:t>Known as an inverse-square law, charges are only directly related to the electrostatic force, while the distance is inversely-squared related to the force. Therefore, a greater force is present when the distance of separation is cut in half (actually halving the distance results in 4 times the force!). Whereas doubling one of the charges, results in only double (2 times) the force.</a:t>
            </a:r>
          </a:p>
          <a:p>
            <a:endParaRPr lang="en-US" baseline="30000" dirty="0" smtClean="0">
              <a:solidFill>
                <a:srgbClr val="FF0000"/>
              </a:solidFill>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P.12.B.3- Students know the strength of the electric force between two objects increases with charge and decreases with distance. I/S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1" dirty="0" smtClean="0"/>
          </a:p>
          <a:p>
            <a:r>
              <a:rPr lang="en-US" dirty="0" smtClean="0">
                <a:solidFill>
                  <a:srgbClr val="FF0000"/>
                </a:solidFill>
              </a:rPr>
              <a:t>The key to answering this question is to understand the relationship between the variables in Coulomb’s Law equation. Coulomb’s Law states that the electrostatic force of attraction (or repulsion) is directly proportional to the product of the object’s charges and inversely proportional to the square of the distance separating the charged objects. In equation form, Coulomb’s Law: F = k q</a:t>
            </a:r>
            <a:r>
              <a:rPr lang="en-US" baseline="-25000" dirty="0" smtClean="0">
                <a:solidFill>
                  <a:srgbClr val="FF0000"/>
                </a:solidFill>
              </a:rPr>
              <a:t>1</a:t>
            </a:r>
            <a:r>
              <a:rPr lang="en-US" dirty="0" smtClean="0">
                <a:solidFill>
                  <a:srgbClr val="FF0000"/>
                </a:solidFill>
              </a:rPr>
              <a:t>q</a:t>
            </a:r>
            <a:r>
              <a:rPr lang="en-US" baseline="-25000" dirty="0" smtClean="0">
                <a:solidFill>
                  <a:srgbClr val="FF0000"/>
                </a:solidFill>
              </a:rPr>
              <a:t>2</a:t>
            </a:r>
            <a:r>
              <a:rPr lang="en-US" dirty="0" smtClean="0">
                <a:solidFill>
                  <a:srgbClr val="FF0000"/>
                </a:solidFill>
              </a:rPr>
              <a:t>/r</a:t>
            </a:r>
            <a:r>
              <a:rPr lang="en-US" baseline="30000" dirty="0" smtClean="0">
                <a:solidFill>
                  <a:srgbClr val="FF0000"/>
                </a:solidFill>
              </a:rPr>
              <a:t>2 </a:t>
            </a:r>
            <a:r>
              <a:rPr lang="en-US" dirty="0" smtClean="0">
                <a:solidFill>
                  <a:srgbClr val="FF0000"/>
                </a:solidFill>
              </a:rPr>
              <a:t> </a:t>
            </a:r>
          </a:p>
          <a:p>
            <a:endParaRPr lang="en-US" dirty="0" smtClean="0">
              <a:solidFill>
                <a:srgbClr val="FF0000"/>
              </a:solidFill>
            </a:endParaRPr>
          </a:p>
          <a:p>
            <a:r>
              <a:rPr lang="en-US" dirty="0" smtClean="0">
                <a:solidFill>
                  <a:srgbClr val="FF0000"/>
                </a:solidFill>
              </a:rPr>
              <a:t>q</a:t>
            </a:r>
            <a:r>
              <a:rPr lang="en-US" baseline="-25000" dirty="0" smtClean="0">
                <a:solidFill>
                  <a:srgbClr val="FF0000"/>
                </a:solidFill>
              </a:rPr>
              <a:t>1</a:t>
            </a:r>
            <a:r>
              <a:rPr lang="en-US" dirty="0" smtClean="0">
                <a:solidFill>
                  <a:srgbClr val="FF0000"/>
                </a:solidFill>
              </a:rPr>
              <a:t> is the charge on the first object (in Coulombs), q</a:t>
            </a:r>
            <a:r>
              <a:rPr lang="en-US" baseline="-25000" dirty="0" smtClean="0">
                <a:solidFill>
                  <a:srgbClr val="FF0000"/>
                </a:solidFill>
              </a:rPr>
              <a:t>2</a:t>
            </a:r>
            <a:r>
              <a:rPr lang="en-US" dirty="0" smtClean="0">
                <a:solidFill>
                  <a:srgbClr val="FF0000"/>
                </a:solidFill>
              </a:rPr>
              <a:t> is the charge on the second object (in Coulombs), k is the electrostatic constant (9.0 x 10</a:t>
            </a:r>
            <a:r>
              <a:rPr lang="en-US" baseline="30000" dirty="0" smtClean="0">
                <a:solidFill>
                  <a:srgbClr val="FF0000"/>
                </a:solidFill>
              </a:rPr>
              <a:t>9</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/C</a:t>
            </a:r>
            <a:r>
              <a:rPr lang="en-US" baseline="30000" dirty="0" smtClean="0">
                <a:solidFill>
                  <a:srgbClr val="FF0000"/>
                </a:solidFill>
              </a:rPr>
              <a:t>2</a:t>
            </a:r>
            <a:r>
              <a:rPr lang="en-US" dirty="0" smtClean="0">
                <a:solidFill>
                  <a:srgbClr val="FF0000"/>
                </a:solidFill>
              </a:rPr>
              <a:t>), and r is the distance of separation between the two charged objects.</a:t>
            </a:r>
          </a:p>
          <a:p>
            <a:endParaRPr lang="en-US" dirty="0" smtClean="0">
              <a:solidFill>
                <a:srgbClr val="FF0000"/>
              </a:solidFill>
            </a:endParaRPr>
          </a:p>
          <a:p>
            <a:r>
              <a:rPr lang="en-US" dirty="0" smtClean="0">
                <a:solidFill>
                  <a:srgbClr val="FF0000"/>
                </a:solidFill>
              </a:rPr>
              <a:t>Known as an inverse-square law, charges are only directly related to the electrostatic force, while the distance is inversely-squared related to the force. Therefore, a greater force is present when the distance of separation is cut in half (actually halving the distance results in 4 times the force!). Whereas doubling one of the charges, results in only double (2 times) the force. The greatest force is realized when distances are reduced AND charges are increased.</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pPr defTabSz="931681">
              <a:defRPr/>
            </a:pPr>
            <a:r>
              <a:rPr lang="en-US" b="1" dirty="0" smtClean="0"/>
              <a:t>P.12.B.4- Students know the strength of the gravitational force between two objects increases with mass and decreases rapidly with distance.  I/S </a:t>
            </a:r>
            <a:endParaRPr lang="en-US" dirty="0" smtClean="0"/>
          </a:p>
          <a:p>
            <a:endParaRPr lang="en-US" dirty="0" smtClean="0"/>
          </a:p>
          <a:p>
            <a:r>
              <a:rPr lang="en-US" b="1" dirty="0" smtClean="0"/>
              <a:t>DOK Level 2</a:t>
            </a:r>
          </a:p>
          <a:p>
            <a:endParaRPr lang="en-US" b="1" dirty="0" smtClean="0"/>
          </a:p>
          <a:p>
            <a:r>
              <a:rPr lang="en-US" b="1" dirty="0" smtClean="0"/>
              <a:t>Answer C</a:t>
            </a:r>
          </a:p>
          <a:p>
            <a:endParaRPr lang="en-US" b="1" dirty="0" smtClean="0"/>
          </a:p>
          <a:p>
            <a:r>
              <a:rPr lang="en-US" dirty="0" smtClean="0">
                <a:solidFill>
                  <a:srgbClr val="FF0000"/>
                </a:solidFill>
              </a:rPr>
              <a:t>The key to answering this question is to understand the relationship between the variables in Newton’s Universal Law of Gravitation. This law states that the gravitational force of attraction is directly proportional to the product of the object’s masses and inversely proportional to the square of the distance separating them. In equation form, Newton’s Universal Law of Gravitation: F = G m</a:t>
            </a:r>
            <a:r>
              <a:rPr lang="en-US" baseline="-25000" dirty="0" smtClean="0">
                <a:solidFill>
                  <a:srgbClr val="FF0000"/>
                </a:solidFill>
              </a:rPr>
              <a:t>1</a:t>
            </a:r>
            <a:r>
              <a:rPr lang="en-US" dirty="0" smtClean="0">
                <a:solidFill>
                  <a:srgbClr val="FF0000"/>
                </a:solidFill>
              </a:rPr>
              <a:t>m</a:t>
            </a:r>
            <a:r>
              <a:rPr lang="en-US" baseline="-25000" dirty="0" smtClean="0">
                <a:solidFill>
                  <a:srgbClr val="FF0000"/>
                </a:solidFill>
              </a:rPr>
              <a:t>2</a:t>
            </a:r>
            <a:r>
              <a:rPr lang="en-US" dirty="0" smtClean="0">
                <a:solidFill>
                  <a:srgbClr val="FF0000"/>
                </a:solidFill>
              </a:rPr>
              <a:t>/r</a:t>
            </a:r>
            <a:r>
              <a:rPr lang="en-US" baseline="30000" dirty="0" smtClean="0">
                <a:solidFill>
                  <a:srgbClr val="FF0000"/>
                </a:solidFill>
              </a:rPr>
              <a:t>2 </a:t>
            </a:r>
            <a:endParaRPr lang="en-US" baseline="0" dirty="0" smtClean="0">
              <a:solidFill>
                <a:srgbClr val="FF0000"/>
              </a:solidFill>
            </a:endParaRPr>
          </a:p>
          <a:p>
            <a:endParaRPr lang="en-US" dirty="0" smtClean="0">
              <a:solidFill>
                <a:srgbClr val="FF0000"/>
              </a:solidFill>
            </a:endParaRPr>
          </a:p>
          <a:p>
            <a:r>
              <a:rPr lang="en-US" dirty="0" smtClean="0">
                <a:solidFill>
                  <a:srgbClr val="FF0000"/>
                </a:solidFill>
              </a:rPr>
              <a:t>m</a:t>
            </a:r>
            <a:r>
              <a:rPr lang="en-US" baseline="-25000" dirty="0" smtClean="0">
                <a:solidFill>
                  <a:srgbClr val="FF0000"/>
                </a:solidFill>
              </a:rPr>
              <a:t>1</a:t>
            </a:r>
            <a:r>
              <a:rPr lang="en-US" dirty="0" smtClean="0">
                <a:solidFill>
                  <a:srgbClr val="FF0000"/>
                </a:solidFill>
              </a:rPr>
              <a:t> is the mass of the first object (in kilograms), m</a:t>
            </a:r>
            <a:r>
              <a:rPr lang="en-US" baseline="-25000" dirty="0" smtClean="0">
                <a:solidFill>
                  <a:srgbClr val="FF0000"/>
                </a:solidFill>
              </a:rPr>
              <a:t>2</a:t>
            </a:r>
            <a:r>
              <a:rPr lang="en-US" dirty="0" smtClean="0">
                <a:solidFill>
                  <a:srgbClr val="FF0000"/>
                </a:solidFill>
              </a:rPr>
              <a:t> is the mass of the second object (in kilograms), G is the universal gravitation constant (6.7 x 10</a:t>
            </a:r>
            <a:r>
              <a:rPr lang="en-US" baseline="30000" dirty="0" smtClean="0">
                <a:solidFill>
                  <a:srgbClr val="FF0000"/>
                </a:solidFill>
              </a:rPr>
              <a:t>-11</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/kg</a:t>
            </a:r>
            <a:r>
              <a:rPr lang="en-US" baseline="30000" dirty="0" smtClean="0">
                <a:solidFill>
                  <a:srgbClr val="FF0000"/>
                </a:solidFill>
              </a:rPr>
              <a:t>2</a:t>
            </a:r>
            <a:r>
              <a:rPr lang="en-US" dirty="0" smtClean="0">
                <a:solidFill>
                  <a:srgbClr val="FF0000"/>
                </a:solidFill>
              </a:rPr>
              <a:t>), and r is the distance of separation between the two objects (in meters).</a:t>
            </a:r>
          </a:p>
          <a:p>
            <a:endParaRPr lang="en-US" dirty="0" smtClean="0">
              <a:solidFill>
                <a:srgbClr val="FF0000"/>
              </a:solidFill>
            </a:endParaRPr>
          </a:p>
          <a:p>
            <a:r>
              <a:rPr lang="en-US" dirty="0" smtClean="0">
                <a:solidFill>
                  <a:srgbClr val="FF0000"/>
                </a:solidFill>
              </a:rPr>
              <a:t>Known as an inverse-square law, masses are only directly related to the gravitational force, while the distance is inversely-squared related to the force. Therefore, a greater force is present when the distance of separation is cut in half (actually halving the distance results in 4 times the force!). Whereas doubling one of the masses, results in only double (2 times) the force. The greatest force is realized when distances are reduced AND masses are increased.</a:t>
            </a:r>
          </a:p>
          <a:p>
            <a:endParaRPr lang="en-US" dirty="0" smtClean="0">
              <a:solidFill>
                <a:srgbClr val="FF0000"/>
              </a:solidFill>
            </a:endParaRPr>
          </a:p>
          <a:p>
            <a:r>
              <a:rPr lang="en-US" dirty="0" smtClean="0">
                <a:solidFill>
                  <a:srgbClr val="FF0000"/>
                </a:solidFill>
              </a:rPr>
              <a:t>For this problem, doubling the mass of the Earth results in twice (double) the gravitational force of attraction.</a:t>
            </a:r>
            <a:endParaRPr lang="en-US" b="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P.12.B.4- Students know the strength of the gravitational force between two objects increases with mass and decreases rapidly with distance.  I/S </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1" dirty="0" smtClean="0"/>
          </a:p>
          <a:p>
            <a:r>
              <a:rPr lang="en-US" dirty="0" smtClean="0">
                <a:solidFill>
                  <a:srgbClr val="FF0000"/>
                </a:solidFill>
              </a:rPr>
              <a:t>The key to answering this question is to understand the relationship between the variables in Newton’s Universal Law of Gravitation. This law states that the gravitational force of attraction is directly proportional to the product of the object’s masses and inversely proportional to the square of the distance separating them. In equation form, Newton’s Universal Law of Gravitation: F = G m</a:t>
            </a:r>
            <a:r>
              <a:rPr lang="en-US" baseline="-25000" dirty="0" smtClean="0">
                <a:solidFill>
                  <a:srgbClr val="FF0000"/>
                </a:solidFill>
              </a:rPr>
              <a:t>1</a:t>
            </a:r>
            <a:r>
              <a:rPr lang="en-US" dirty="0" smtClean="0">
                <a:solidFill>
                  <a:srgbClr val="FF0000"/>
                </a:solidFill>
              </a:rPr>
              <a:t>m</a:t>
            </a:r>
            <a:r>
              <a:rPr lang="en-US" baseline="-25000" dirty="0" smtClean="0">
                <a:solidFill>
                  <a:srgbClr val="FF0000"/>
                </a:solidFill>
              </a:rPr>
              <a:t>2</a:t>
            </a:r>
            <a:r>
              <a:rPr lang="en-US" dirty="0" smtClean="0">
                <a:solidFill>
                  <a:srgbClr val="FF0000"/>
                </a:solidFill>
              </a:rPr>
              <a:t>/r</a:t>
            </a:r>
            <a:r>
              <a:rPr lang="en-US" baseline="30000" dirty="0" smtClean="0">
                <a:solidFill>
                  <a:srgbClr val="FF0000"/>
                </a:solidFill>
              </a:rPr>
              <a:t>2</a:t>
            </a:r>
          </a:p>
          <a:p>
            <a:r>
              <a:rPr lang="en-US" baseline="30000" dirty="0" smtClean="0">
                <a:solidFill>
                  <a:srgbClr val="FF0000"/>
                </a:solidFill>
              </a:rPr>
              <a:t> </a:t>
            </a:r>
            <a:r>
              <a:rPr lang="en-US" dirty="0" smtClean="0">
                <a:solidFill>
                  <a:srgbClr val="FF0000"/>
                </a:solidFill>
              </a:rPr>
              <a:t> </a:t>
            </a:r>
          </a:p>
          <a:p>
            <a:r>
              <a:rPr lang="en-US" dirty="0" smtClean="0">
                <a:solidFill>
                  <a:srgbClr val="FF0000"/>
                </a:solidFill>
              </a:rPr>
              <a:t>m</a:t>
            </a:r>
            <a:r>
              <a:rPr lang="en-US" baseline="-25000" dirty="0" smtClean="0">
                <a:solidFill>
                  <a:srgbClr val="FF0000"/>
                </a:solidFill>
              </a:rPr>
              <a:t>1</a:t>
            </a:r>
            <a:r>
              <a:rPr lang="en-US" dirty="0" smtClean="0">
                <a:solidFill>
                  <a:srgbClr val="FF0000"/>
                </a:solidFill>
              </a:rPr>
              <a:t> is the mass of the first object (in kilograms), m</a:t>
            </a:r>
            <a:r>
              <a:rPr lang="en-US" baseline="-25000" dirty="0" smtClean="0">
                <a:solidFill>
                  <a:srgbClr val="FF0000"/>
                </a:solidFill>
              </a:rPr>
              <a:t>2</a:t>
            </a:r>
            <a:r>
              <a:rPr lang="en-US" dirty="0" smtClean="0">
                <a:solidFill>
                  <a:srgbClr val="FF0000"/>
                </a:solidFill>
              </a:rPr>
              <a:t> is the mass of the second object (in kilograms), G is the universal gravitation constant (6.7 x 10</a:t>
            </a:r>
            <a:r>
              <a:rPr lang="en-US" baseline="30000" dirty="0" smtClean="0">
                <a:solidFill>
                  <a:srgbClr val="FF0000"/>
                </a:solidFill>
              </a:rPr>
              <a:t>-11</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/kg</a:t>
            </a:r>
            <a:r>
              <a:rPr lang="en-US" baseline="30000" dirty="0" smtClean="0">
                <a:solidFill>
                  <a:srgbClr val="FF0000"/>
                </a:solidFill>
              </a:rPr>
              <a:t>2</a:t>
            </a:r>
            <a:r>
              <a:rPr lang="en-US" dirty="0" smtClean="0">
                <a:solidFill>
                  <a:srgbClr val="FF0000"/>
                </a:solidFill>
              </a:rPr>
              <a:t>), and r is the distance of separation between the two objects (in meters).</a:t>
            </a:r>
          </a:p>
          <a:p>
            <a:endParaRPr lang="en-US" dirty="0" smtClean="0">
              <a:solidFill>
                <a:srgbClr val="FF0000"/>
              </a:solidFill>
            </a:endParaRPr>
          </a:p>
          <a:p>
            <a:r>
              <a:rPr lang="en-US" dirty="0" smtClean="0">
                <a:solidFill>
                  <a:srgbClr val="FF0000"/>
                </a:solidFill>
              </a:rPr>
              <a:t>Known as an inverse-square law, masses are only directly related to the gravitational force, while the distance is inversely-squared related to the force. Therefore, a greater force is present when the distance of separation is cut in half (actually halving the distance results in 4 times the force!). Whereas doubling one of the masses, results in only double (2 times) the force. </a:t>
            </a:r>
          </a:p>
          <a:p>
            <a:endParaRPr lang="en-US" dirty="0" smtClean="0">
              <a:solidFill>
                <a:srgbClr val="FF0000"/>
              </a:solidFill>
            </a:endParaRPr>
          </a:p>
          <a:p>
            <a:r>
              <a:rPr lang="en-US" dirty="0" smtClean="0">
                <a:solidFill>
                  <a:srgbClr val="FF0000"/>
                </a:solidFill>
              </a:rPr>
              <a:t>The greatest force is realized when distances are reduced AND masses are increased.</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b="1" dirty="0" smtClean="0"/>
          </a:p>
          <a:p>
            <a:r>
              <a:rPr lang="en-US" b="1" dirty="0" smtClean="0"/>
              <a:t>P.12.B.4- Students know the strength of the gravitational force between two objects increases with mass and decreases rapidly with distance.  I/S </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r>
              <a:rPr lang="en-US" dirty="0" smtClean="0">
                <a:solidFill>
                  <a:srgbClr val="FF0000"/>
                </a:solidFill>
              </a:rPr>
              <a:t>The key to answering this question is to understand the relationship between the variables in Newton’s Universal Law of Gravitation. This law states that the gravitational force of attraction is directly proportional to the product of the object’s masses and inversely proportional to the square of the distance separating them. In equation form, Newton’s Universal Law of Gravitation: F = G m</a:t>
            </a:r>
            <a:r>
              <a:rPr lang="en-US" baseline="-25000" dirty="0" smtClean="0">
                <a:solidFill>
                  <a:srgbClr val="FF0000"/>
                </a:solidFill>
              </a:rPr>
              <a:t>1</a:t>
            </a:r>
            <a:r>
              <a:rPr lang="en-US" dirty="0" smtClean="0">
                <a:solidFill>
                  <a:srgbClr val="FF0000"/>
                </a:solidFill>
              </a:rPr>
              <a:t>m</a:t>
            </a:r>
            <a:r>
              <a:rPr lang="en-US" baseline="-25000" dirty="0" smtClean="0">
                <a:solidFill>
                  <a:srgbClr val="FF0000"/>
                </a:solidFill>
              </a:rPr>
              <a:t>2</a:t>
            </a:r>
            <a:r>
              <a:rPr lang="en-US" dirty="0" smtClean="0">
                <a:solidFill>
                  <a:srgbClr val="FF0000"/>
                </a:solidFill>
              </a:rPr>
              <a:t>/r</a:t>
            </a:r>
            <a:r>
              <a:rPr lang="en-US" baseline="30000" dirty="0" smtClean="0">
                <a:solidFill>
                  <a:srgbClr val="FF0000"/>
                </a:solidFill>
              </a:rPr>
              <a:t>2</a:t>
            </a:r>
          </a:p>
          <a:p>
            <a:r>
              <a:rPr lang="en-US" baseline="30000" dirty="0" smtClean="0">
                <a:solidFill>
                  <a:srgbClr val="FF0000"/>
                </a:solidFill>
              </a:rPr>
              <a:t> </a:t>
            </a:r>
            <a:r>
              <a:rPr lang="en-US" dirty="0" smtClean="0">
                <a:solidFill>
                  <a:srgbClr val="FF0000"/>
                </a:solidFill>
              </a:rPr>
              <a:t> </a:t>
            </a:r>
          </a:p>
          <a:p>
            <a:r>
              <a:rPr lang="en-US" dirty="0" smtClean="0">
                <a:solidFill>
                  <a:srgbClr val="FF0000"/>
                </a:solidFill>
              </a:rPr>
              <a:t>m</a:t>
            </a:r>
            <a:r>
              <a:rPr lang="en-US" baseline="-25000" dirty="0" smtClean="0">
                <a:solidFill>
                  <a:srgbClr val="FF0000"/>
                </a:solidFill>
              </a:rPr>
              <a:t>1</a:t>
            </a:r>
            <a:r>
              <a:rPr lang="en-US" dirty="0" smtClean="0">
                <a:solidFill>
                  <a:srgbClr val="FF0000"/>
                </a:solidFill>
              </a:rPr>
              <a:t> is the mass of the first object (in kilograms), m</a:t>
            </a:r>
            <a:r>
              <a:rPr lang="en-US" baseline="-25000" dirty="0" smtClean="0">
                <a:solidFill>
                  <a:srgbClr val="FF0000"/>
                </a:solidFill>
              </a:rPr>
              <a:t>2</a:t>
            </a:r>
            <a:r>
              <a:rPr lang="en-US" dirty="0" smtClean="0">
                <a:solidFill>
                  <a:srgbClr val="FF0000"/>
                </a:solidFill>
              </a:rPr>
              <a:t> is the mass of the second object (in kilograms), G is the universal gravitation constant (6.7 x 10</a:t>
            </a:r>
            <a:r>
              <a:rPr lang="en-US" baseline="30000" dirty="0" smtClean="0">
                <a:solidFill>
                  <a:srgbClr val="FF0000"/>
                </a:solidFill>
              </a:rPr>
              <a:t>-11</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/kg</a:t>
            </a:r>
            <a:r>
              <a:rPr lang="en-US" baseline="30000" dirty="0" smtClean="0">
                <a:solidFill>
                  <a:srgbClr val="FF0000"/>
                </a:solidFill>
              </a:rPr>
              <a:t>2</a:t>
            </a:r>
            <a:r>
              <a:rPr lang="en-US" dirty="0" smtClean="0">
                <a:solidFill>
                  <a:srgbClr val="FF0000"/>
                </a:solidFill>
              </a:rPr>
              <a:t>), and r is the distance of separation between the two objects (in meters).</a:t>
            </a:r>
          </a:p>
          <a:p>
            <a:endParaRPr lang="en-US" dirty="0" smtClean="0">
              <a:solidFill>
                <a:srgbClr val="FF0000"/>
              </a:solidFill>
            </a:endParaRPr>
          </a:p>
          <a:p>
            <a:r>
              <a:rPr lang="en-US" dirty="0" smtClean="0">
                <a:solidFill>
                  <a:srgbClr val="FF0000"/>
                </a:solidFill>
              </a:rPr>
              <a:t>Since the mass of the astronaut is the same on Earth and Moon (and anywhere for that matter) m</a:t>
            </a:r>
            <a:r>
              <a:rPr lang="en-US" baseline="-25000" dirty="0" smtClean="0">
                <a:solidFill>
                  <a:srgbClr val="FF0000"/>
                </a:solidFill>
              </a:rPr>
              <a:t>1</a:t>
            </a:r>
            <a:r>
              <a:rPr lang="en-US" dirty="0" smtClean="0">
                <a:solidFill>
                  <a:srgbClr val="FF0000"/>
                </a:solidFill>
              </a:rPr>
              <a:t> is constant. The Moon has less mass than the Earth and therefore m</a:t>
            </a:r>
            <a:r>
              <a:rPr lang="en-US" baseline="-25000" dirty="0" smtClean="0">
                <a:solidFill>
                  <a:srgbClr val="FF0000"/>
                </a:solidFill>
              </a:rPr>
              <a:t>2</a:t>
            </a:r>
            <a:r>
              <a:rPr lang="en-US" dirty="0" smtClean="0">
                <a:solidFill>
                  <a:srgbClr val="FF0000"/>
                </a:solidFill>
              </a:rPr>
              <a:t> in the equation for calculating the astronaut’s weight on the Moon produces a smaller Force (Weight).</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pPr defTabSz="931681">
              <a:defRPr/>
            </a:pPr>
            <a:endParaRPr lang="en-US" b="1" dirty="0" smtClean="0"/>
          </a:p>
          <a:p>
            <a:pPr defTabSz="931681">
              <a:defRPr/>
            </a:pPr>
            <a:r>
              <a:rPr lang="en-US" b="1" dirty="0" smtClean="0"/>
              <a:t>P.12.C.1- Students know waves (i.e. sound, seismic, electromagnetic) have energy that can be transferred when the waves interact with matter. E/S</a:t>
            </a:r>
            <a:endParaRPr lang="en-US" dirty="0" smtClean="0"/>
          </a:p>
          <a:p>
            <a:endParaRPr lang="en-US" dirty="0" smtClean="0"/>
          </a:p>
          <a:p>
            <a:r>
              <a:rPr lang="en-US" b="1" dirty="0" smtClean="0"/>
              <a:t>DOK</a:t>
            </a:r>
            <a:r>
              <a:rPr lang="en-US" b="1" baseline="0" dirty="0" smtClean="0"/>
              <a:t> Level</a:t>
            </a:r>
            <a:r>
              <a:rPr lang="en-US" b="1" baseline="0" dirty="0"/>
              <a:t> </a:t>
            </a:r>
            <a:r>
              <a:rPr lang="en-US" b="1" baseline="0" dirty="0" smtClean="0"/>
              <a:t>2</a:t>
            </a:r>
          </a:p>
          <a:p>
            <a:endParaRPr lang="en-US" b="1" baseline="0" dirty="0" smtClean="0"/>
          </a:p>
          <a:p>
            <a:r>
              <a:rPr lang="en-US" b="1" baseline="0" dirty="0" smtClean="0"/>
              <a:t>Answer C</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 mechanical waves, which require a physical medium in order to transport their energy, electromagnetic (EM) waves are capable of traveling through the vacuum of outer space. The electromagnetic spectrum includes from longest wavelength to shortest (or least frequency to greatest): radio waves, microwaves, infrared, optical, ultraviolet, x-rays, and gamma-rays. The wavelengths vary in size from very long radio waves about the size of tall buildings, to short gamma-rays about the size of atom’s nucleus. </a:t>
            </a:r>
          </a:p>
          <a:p>
            <a:endParaRPr lang="en-US" b="0" baseline="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pPr defTabSz="931681">
              <a:defRPr/>
            </a:pPr>
            <a:endParaRPr lang="en-US" b="1" dirty="0" smtClean="0"/>
          </a:p>
          <a:p>
            <a:pPr defTabSz="931681">
              <a:defRPr/>
            </a:pPr>
            <a:r>
              <a:rPr lang="en-US" b="1" dirty="0" smtClean="0"/>
              <a:t>P.12.C.1- Students know waves (i.e. sound, seismic, electromagnetic) have energy that can be transferred when the waves interact with matter. E/S</a:t>
            </a:r>
            <a:endParaRPr lang="en-US" dirty="0" smtClean="0"/>
          </a:p>
          <a:p>
            <a:endParaRPr lang="en-US" dirty="0" smtClean="0"/>
          </a:p>
          <a:p>
            <a:r>
              <a:rPr lang="en-US" b="1" dirty="0" smtClean="0"/>
              <a:t>DOK</a:t>
            </a:r>
            <a:r>
              <a:rPr lang="en-US" b="1" baseline="0" dirty="0" smtClean="0"/>
              <a:t> Level</a:t>
            </a:r>
            <a:r>
              <a:rPr lang="en-US" b="1" baseline="0" dirty="0"/>
              <a:t> </a:t>
            </a:r>
            <a:r>
              <a:rPr lang="en-US" b="1" baseline="0" dirty="0" smtClean="0"/>
              <a:t>3</a:t>
            </a:r>
          </a:p>
          <a:p>
            <a:endParaRPr lang="en-US" b="1" baseline="0" dirty="0" smtClean="0"/>
          </a:p>
          <a:p>
            <a:r>
              <a:rPr lang="en-US" b="1" baseline="0" dirty="0" smtClean="0"/>
              <a:t>Answer B</a:t>
            </a:r>
          </a:p>
          <a:p>
            <a:endParaRPr lang="en-US" b="1" baseline="0" dirty="0" smtClean="0"/>
          </a:p>
          <a:p>
            <a:r>
              <a:rPr lang="en-US" b="0" baseline="0" dirty="0" smtClean="0"/>
              <a:t>The speed of a wave is calculated by; v = f x </a:t>
            </a:r>
            <a:r>
              <a:rPr lang="el-GR" b="0" baseline="0" dirty="0" smtClean="0"/>
              <a:t>λ</a:t>
            </a:r>
            <a:r>
              <a:rPr lang="en-US" b="0" baseline="0" dirty="0" smtClean="0"/>
              <a:t>   </a:t>
            </a:r>
          </a:p>
          <a:p>
            <a:r>
              <a:rPr lang="en-US" b="0" baseline="0" dirty="0" smtClean="0"/>
              <a:t>The speed of the wave is the product of the frequency (f, measured in hertz) and wavelength (</a:t>
            </a:r>
            <a:r>
              <a:rPr lang="el-GR" b="0" baseline="0" dirty="0" smtClean="0"/>
              <a:t>λ</a:t>
            </a:r>
            <a:r>
              <a:rPr lang="en-US" b="0" baseline="0" dirty="0" smtClean="0"/>
              <a:t>, measured in meters). This yields a velocity in meters/second.</a:t>
            </a:r>
          </a:p>
          <a:p>
            <a:endParaRPr lang="en-US" b="0" baseline="0" dirty="0" smtClean="0"/>
          </a:p>
          <a:p>
            <a:r>
              <a:rPr lang="en-US" b="0" baseline="0" dirty="0" smtClean="0"/>
              <a:t>Wave properties that DO NOT affect wave speed - amplitude of the vibrating sound source (measure of the amount of energy in a wave, perceived as loudness) and varying the frequency of the wave (perceived as pitch, low frequencies have a low pitch and high frequencies have a high pitch) as the wavelength adjusts inversely to the frequency to keep the wave speed constant. In other words, a low pitch sound has a low frequency and a long wavelength, while a high pitch sound has a high frequency and a small wavelength - both produce a wave of the same speed, for a given medium.</a:t>
            </a:r>
          </a:p>
          <a:p>
            <a:endParaRPr lang="en-US" b="0" baseline="0" dirty="0" smtClean="0"/>
          </a:p>
          <a:p>
            <a:r>
              <a:rPr lang="en-US" b="0" baseline="0" dirty="0" smtClean="0"/>
              <a:t>Variables that DO affect wave speed – PROPERTIES of the medium through which the wave travels such as temperature, elasticity, and mass density affect the speed of the wave. For this question – the porpoise is in water (speed of sound in water ~1530 m/s) while the bat is in air (speed of sound in air ~ 331 m/s). Since sound travels faster in water than air, the porpoise would receive the information faster than the bat.</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N.12.A.2- Students know scientists maintain a permanent record of procedures, data, analyses, decisions, and understandings of scientific investigations.  I/S</a:t>
            </a:r>
            <a:endParaRPr lang="en-US" dirty="0" smtClean="0"/>
          </a:p>
          <a:p>
            <a:r>
              <a:rPr lang="en-US" dirty="0" smtClean="0"/>
              <a:t> </a:t>
            </a:r>
          </a:p>
          <a:p>
            <a:r>
              <a:rPr lang="en-US" b="1" dirty="0" smtClean="0"/>
              <a:t>DOK Level</a:t>
            </a:r>
            <a:r>
              <a:rPr lang="en-US" b="1" baseline="0" dirty="0" smtClean="0"/>
              <a:t> 2</a:t>
            </a:r>
            <a:endParaRPr lang="en-US" b="1" dirty="0" smtClean="0"/>
          </a:p>
          <a:p>
            <a:endParaRPr lang="en-US" b="1" dirty="0" smtClean="0"/>
          </a:p>
          <a:p>
            <a:r>
              <a:rPr lang="en-US" b="1" dirty="0" smtClean="0"/>
              <a:t>Answer A</a:t>
            </a:r>
          </a:p>
          <a:p>
            <a:endParaRPr lang="en-US" b="1" dirty="0" smtClean="0"/>
          </a:p>
          <a:p>
            <a:r>
              <a:rPr lang="en-US" b="0" dirty="0" smtClean="0"/>
              <a:t>A hypothesis is </a:t>
            </a:r>
            <a:r>
              <a:rPr lang="en-US" dirty="0" smtClean="0"/>
              <a:t>a tentative explanation for a phenomenon, used as a basis for further investigation. Please do </a:t>
            </a:r>
            <a:r>
              <a:rPr lang="en-US" b="1" dirty="0" smtClean="0"/>
              <a:t>not</a:t>
            </a:r>
            <a:r>
              <a:rPr lang="en-US" dirty="0" smtClean="0"/>
              <a:t> define a hypothesis to your students as an</a:t>
            </a:r>
            <a:r>
              <a:rPr lang="en-US" baseline="0" dirty="0" smtClean="0"/>
              <a:t> </a:t>
            </a:r>
            <a:r>
              <a:rPr lang="en-US" i="1" baseline="0" dirty="0" smtClean="0"/>
              <a:t>educated guess</a:t>
            </a:r>
            <a:r>
              <a:rPr lang="en-US" baseline="0" dirty="0" smtClean="0"/>
              <a:t>. </a:t>
            </a:r>
            <a:r>
              <a:rPr lang="en-US" dirty="0" smtClean="0"/>
              <a:t>The phrase, “I think” with a proposed explanation</a:t>
            </a:r>
            <a:r>
              <a:rPr lang="en-US" baseline="0" dirty="0" smtClean="0"/>
              <a:t> and diagram written below makes the phrase a hypothesis. </a:t>
            </a:r>
            <a:r>
              <a:rPr lang="en-US" dirty="0" smtClean="0"/>
              <a:t/>
            </a:r>
            <a:br>
              <a:rPr lang="en-US" dirty="0" smtClean="0"/>
            </a:br>
            <a:endParaRPr lang="en-US" b="0"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P.12.C.1- Students know waves (i.e. sound, seismic, electromagnetic) have energy that can be transferred when the waves interact with matter.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dirty="0" smtClean="0"/>
          </a:p>
          <a:p>
            <a:r>
              <a:rPr lang="en-US" dirty="0" smtClean="0"/>
              <a:t>Sound waves in air are longitudinal waves. </a:t>
            </a:r>
            <a:r>
              <a:rPr lang="en-US" sz="1200" kern="1200" dirty="0" smtClean="0">
                <a:solidFill>
                  <a:schemeClr val="tx1"/>
                </a:solidFill>
                <a:latin typeface="+mn-lt"/>
                <a:ea typeface="+mn-ea"/>
                <a:cs typeface="+mn-cs"/>
              </a:rPr>
              <a:t>Longitudinal waves propagate via changes in density as the medium is alternately compressed and expanded. </a:t>
            </a:r>
            <a:r>
              <a:rPr lang="en-US" dirty="0" smtClean="0"/>
              <a:t>Sound requires a material</a:t>
            </a:r>
            <a:r>
              <a:rPr lang="en-US" baseline="0" dirty="0" smtClean="0"/>
              <a:t> medium (ex. air, water, steel) in which to travel. The medium motion which accompanies the passage of the sound wave will be back and forth in the direction of the propagation of the sound.</a:t>
            </a:r>
          </a:p>
          <a:p>
            <a:endParaRPr lang="en-US" dirty="0" smtClean="0"/>
          </a:p>
          <a:p>
            <a:r>
              <a:rPr lang="en-US" dirty="0" smtClean="0"/>
              <a:t>Transverse</a:t>
            </a:r>
            <a:r>
              <a:rPr lang="en-US" baseline="0" dirty="0" smtClean="0"/>
              <a:t> waves displace the medium perpendicular to the direction of wave travel such as a ripple on a pond and a wave on a string.</a:t>
            </a:r>
          </a:p>
          <a:p>
            <a:endParaRPr lang="en-US" baseline="0" dirty="0" smtClean="0"/>
          </a:p>
          <a:p>
            <a:r>
              <a:rPr lang="en-US" baseline="0" dirty="0" smtClean="0"/>
              <a:t>Electromagnetic waves extend from low frequencies (with very long wavelengths) to high frequencies (with very short wavelengths) and do NOT require a material medium for travel. The EM Spectrum from low to high frequencies: Radio, Microwave, Infrared, Visible (red, orange, yellow, green, blue, indigo, violet), Ultraviolet, X-ray rays, Gamma rays.</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dirty="0" smtClean="0"/>
          </a:p>
          <a:p>
            <a:r>
              <a:rPr lang="en-US" b="1" dirty="0" smtClean="0"/>
              <a:t>P.12.C.2- Students know energy forms can be converted.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its most fundamental level, energy is some combination of potential and kinetic. Energy can be more commonly described in terms of (1) chemical energy, (2) radiant energy, (3) electrical energy, and (4) thermal energy. These can be thought of as more complex combinations of potential and kinetic energy, and sometimes it is easier to talk about energy transformations in these terms. For example, the chemical energy in food, which is a combination of the potential and kinetic energy of molecules within the food, can be converted to kinetic energy of muscle motion in animals causing them to move. </a:t>
            </a:r>
            <a:r>
              <a:rPr lang="en-US" sz="1200" kern="1200" dirty="0" smtClean="0">
                <a:solidFill>
                  <a:schemeClr val="tx1"/>
                </a:solidFill>
                <a:latin typeface="+mn-lt"/>
                <a:ea typeface="+mn-ea"/>
                <a:cs typeface="+mn-cs"/>
              </a:rPr>
              <a:t>In this question, chemical energy stored in the molecular bonds of gasoline is released to the environment as the gasoline undergoes combustion.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P.12.C.2- Students know energy forms can be converted.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0" dirty="0" smtClean="0"/>
          </a:p>
          <a:p>
            <a:pPr defTabSz="931681">
              <a:defRPr/>
            </a:pPr>
            <a:r>
              <a:rPr lang="en-US" dirty="0" smtClean="0"/>
              <a:t>At its most fundamental level, energy is some combination of potential and kinetic. Energy can be more commonly described in terms of (1) chemical energy, (2) radiant energy, (3) electrical energy, and (4) thermal energy. These can be thought of as more complex combinations of potential and kinetic energy, and sometimes it is easier to talk about energy transformations in these terms. For example, the chemical energy in food, which is a combination of the potential and kinetic energy of molecules within the food, can be converted to kinetic energy of muscle motion in animals causing them to move. </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this item, friction always</a:t>
            </a:r>
            <a:r>
              <a:rPr lang="en-US" b="0" baseline="0" dirty="0" smtClean="0"/>
              <a:t> opposes motion and some of the kinetic energy of motion is transferred to thermal energy (heat). </a:t>
            </a:r>
            <a:r>
              <a:rPr lang="en-US" sz="1200" kern="1200" dirty="0" smtClean="0">
                <a:solidFill>
                  <a:schemeClr val="tx1"/>
                </a:solidFill>
                <a:latin typeface="+mn-lt"/>
                <a:ea typeface="+mn-ea"/>
                <a:cs typeface="+mn-cs"/>
              </a:rPr>
              <a:t>Specific to the question, if you touch the tires of a car before driving in, then after driving for several miles, the tires are much warmer after driving than when the car had been at rest.  Heat from friction warmed the tires during the drive.</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P.12.C.2- Students know energy forms can be converted.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1" dirty="0" smtClean="0"/>
          </a:p>
          <a:p>
            <a:r>
              <a:rPr lang="en-US" b="0" dirty="0" smtClean="0"/>
              <a:t>A simplified</a:t>
            </a:r>
            <a:r>
              <a:rPr lang="en-US" b="0" baseline="0" dirty="0" smtClean="0"/>
              <a:t> explanation of p</a:t>
            </a:r>
            <a:r>
              <a:rPr lang="en-US" b="0" dirty="0" smtClean="0"/>
              <a:t>hotosynthesis is a chemical process used by autotrophs that uses energy from sunlight to convert CO</a:t>
            </a:r>
            <a:r>
              <a:rPr lang="en-US" b="0" baseline="-25000" dirty="0" smtClean="0"/>
              <a:t>2</a:t>
            </a:r>
            <a:r>
              <a:rPr lang="en-US" b="0" dirty="0" smtClean="0"/>
              <a:t> and</a:t>
            </a:r>
            <a:r>
              <a:rPr lang="en-US" b="0" baseline="0" dirty="0" smtClean="0"/>
              <a:t> H</a:t>
            </a:r>
            <a:r>
              <a:rPr lang="en-US" b="0" baseline="-25000" dirty="0" smtClean="0"/>
              <a:t>2</a:t>
            </a:r>
            <a:r>
              <a:rPr lang="en-US" b="0" baseline="0" dirty="0" smtClean="0"/>
              <a:t>O into glucose (C</a:t>
            </a:r>
            <a:r>
              <a:rPr lang="en-US" b="0" baseline="-25000" dirty="0" smtClean="0"/>
              <a:t>6</a:t>
            </a:r>
            <a:r>
              <a:rPr lang="en-US" b="0" baseline="0" dirty="0" smtClean="0"/>
              <a:t>H</a:t>
            </a:r>
            <a:r>
              <a:rPr lang="en-US" b="0" baseline="-25000" dirty="0" smtClean="0"/>
              <a:t>12</a:t>
            </a:r>
            <a:r>
              <a:rPr lang="en-US" b="0" baseline="0" dirty="0" smtClean="0"/>
              <a:t>O</a:t>
            </a:r>
            <a:r>
              <a:rPr lang="en-US" b="0" baseline="-25000" dirty="0" smtClean="0"/>
              <a:t>6</a:t>
            </a:r>
            <a:r>
              <a:rPr lang="en-US" b="0" baseline="0" dirty="0" smtClean="0"/>
              <a:t>) and releases O</a:t>
            </a:r>
            <a:r>
              <a:rPr lang="en-US" b="0" baseline="-25000" dirty="0" smtClean="0"/>
              <a:t>2</a:t>
            </a:r>
            <a:r>
              <a:rPr lang="en-US" b="0" baseline="0" dirty="0" smtClean="0"/>
              <a:t>. In the process, radiant energy is converted into stored chemical energy. Chemical formula: </a:t>
            </a:r>
            <a:r>
              <a:rPr lang="en-US" b="0" dirty="0" smtClean="0"/>
              <a:t>CO</a:t>
            </a:r>
            <a:r>
              <a:rPr lang="en-US" b="0" baseline="-25000" dirty="0" smtClean="0"/>
              <a:t>2</a:t>
            </a:r>
            <a:r>
              <a:rPr lang="en-US" b="0" dirty="0" smtClean="0"/>
              <a:t> + </a:t>
            </a:r>
            <a:r>
              <a:rPr lang="en-US" b="0" baseline="0" dirty="0" smtClean="0"/>
              <a:t>H</a:t>
            </a:r>
            <a:r>
              <a:rPr lang="en-US" b="0" baseline="-25000" dirty="0" smtClean="0"/>
              <a:t>2</a:t>
            </a:r>
            <a:r>
              <a:rPr lang="en-US" b="0" baseline="0" dirty="0" smtClean="0"/>
              <a:t>O+ Sunlight </a:t>
            </a:r>
            <a:r>
              <a:rPr lang="en-US" dirty="0" smtClean="0"/>
              <a:t>→ </a:t>
            </a:r>
            <a:r>
              <a:rPr lang="en-US" b="0" baseline="0" dirty="0" smtClean="0"/>
              <a:t>C</a:t>
            </a:r>
            <a:r>
              <a:rPr lang="en-US" b="0" baseline="-25000" dirty="0" smtClean="0"/>
              <a:t>6</a:t>
            </a:r>
            <a:r>
              <a:rPr lang="en-US" b="0" baseline="0" dirty="0" smtClean="0"/>
              <a:t>H</a:t>
            </a:r>
            <a:r>
              <a:rPr lang="en-US" b="0" baseline="-25000" dirty="0" smtClean="0"/>
              <a:t>12</a:t>
            </a:r>
            <a:r>
              <a:rPr lang="en-US" b="0" baseline="0" dirty="0" smtClean="0"/>
              <a:t>O</a:t>
            </a:r>
            <a:r>
              <a:rPr lang="en-US" b="0" baseline="-25000" dirty="0" smtClean="0"/>
              <a:t>6 </a:t>
            </a:r>
            <a:r>
              <a:rPr lang="en-US" b="0" baseline="0" dirty="0" smtClean="0"/>
              <a:t>+ O</a:t>
            </a:r>
            <a:r>
              <a:rPr lang="en-US" b="0" baseline="-25000" dirty="0" smtClean="0"/>
              <a:t>2</a:t>
            </a:r>
            <a:endParaRPr lang="en-US" b="0" baseline="0" dirty="0" smtClean="0"/>
          </a:p>
          <a:p>
            <a:r>
              <a:rPr lang="en-US" b="0" baseline="0" dirty="0" smtClean="0"/>
              <a:t>Aerobic cellular respiration involves using oxygen to release the stored chemical energy in a molecule such as glucose. Chemical formula: C</a:t>
            </a:r>
            <a:r>
              <a:rPr lang="en-US" b="0" baseline="-25000" dirty="0" smtClean="0"/>
              <a:t>6</a:t>
            </a:r>
            <a:r>
              <a:rPr lang="en-US" b="0" baseline="0" dirty="0" smtClean="0"/>
              <a:t>H</a:t>
            </a:r>
            <a:r>
              <a:rPr lang="en-US" b="0" baseline="-25000" dirty="0" smtClean="0"/>
              <a:t>12</a:t>
            </a:r>
            <a:r>
              <a:rPr lang="en-US" b="0" baseline="0" dirty="0" smtClean="0"/>
              <a:t>O</a:t>
            </a:r>
            <a:r>
              <a:rPr lang="en-US" b="0" baseline="-25000" dirty="0" smtClean="0"/>
              <a:t>6 </a:t>
            </a:r>
            <a:r>
              <a:rPr lang="en-US" b="0" baseline="0" dirty="0" smtClean="0"/>
              <a:t>+ O</a:t>
            </a:r>
            <a:r>
              <a:rPr lang="en-US" b="0" baseline="-25000" dirty="0" smtClean="0"/>
              <a:t>2 </a:t>
            </a:r>
            <a:r>
              <a:rPr lang="en-US" dirty="0" smtClean="0"/>
              <a:t>→ </a:t>
            </a:r>
            <a:r>
              <a:rPr lang="en-US" b="0" dirty="0" smtClean="0"/>
              <a:t>CO</a:t>
            </a:r>
            <a:r>
              <a:rPr lang="en-US" b="0" baseline="-25000" dirty="0" smtClean="0"/>
              <a:t>2</a:t>
            </a:r>
            <a:r>
              <a:rPr lang="en-US" b="0" dirty="0" smtClean="0"/>
              <a:t> + </a:t>
            </a:r>
            <a:r>
              <a:rPr lang="en-US" b="0" baseline="0" dirty="0" smtClean="0"/>
              <a:t>H</a:t>
            </a:r>
            <a:r>
              <a:rPr lang="en-US" b="0" baseline="-25000" dirty="0" smtClean="0"/>
              <a:t>2</a:t>
            </a:r>
            <a:r>
              <a:rPr lang="en-US" b="0" baseline="0" dirty="0" smtClean="0"/>
              <a:t>O + Energy</a:t>
            </a:r>
            <a:endParaRPr lang="en-US" b="0" baseline="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P.12.C.3- Students know nuclear reactions convert a relatively small amount of material into a large amount of energy.  I/S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r>
              <a:rPr lang="en-US" dirty="0" smtClean="0"/>
              <a:t>When nuclear fission occurs, an atom is split into one or more progeny products. In this reaction, some of the nuclear mass is converted to energy. With the large amounts of nuclei involved, a tremendous amount of energy is released.</a:t>
            </a:r>
          </a:p>
          <a:p>
            <a:endParaRPr lang="en-US" dirty="0" smtClean="0"/>
          </a:p>
          <a:p>
            <a:r>
              <a:rPr lang="en-US" dirty="0" smtClean="0"/>
              <a:t>When nuclear fusion occurs, two or more lighter elements combine to form a heavier atom. As with nuclear fission, some of the nuclear mass is converted to energy during the reaction</a:t>
            </a:r>
          </a:p>
          <a:p>
            <a:endParaRPr lang="en-US" dirty="0" smtClean="0"/>
          </a:p>
          <a:p>
            <a:r>
              <a:rPr lang="en-US" dirty="0" smtClean="0"/>
              <a:t>Nuclear power plants sought to use the fission reaction to generate the heat needed to drive turbines in a process to generate electricity. This process offered an alternative to coal-fired power plants of the 1950’s. Dirty air, acidic rain, and health hazards due to smog fueled interest in the building and design of nuclear power plants. Nuclear energy is one solution to a dependence on fossil fuels.</a:t>
            </a:r>
          </a:p>
          <a:p>
            <a:endParaRPr lang="en-US"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P.12.C.3- Students know nuclear reactions convert a relatively small amount of material into a large amount of energy.  I/S</a:t>
            </a:r>
            <a:endParaRPr lang="en-US" dirty="0" smtClean="0"/>
          </a:p>
          <a:p>
            <a:r>
              <a:rPr lang="en-US" dirty="0" smtClean="0"/>
              <a:t> </a:t>
            </a:r>
          </a:p>
          <a:p>
            <a:r>
              <a:rPr lang="en-US" b="1" dirty="0" smtClean="0"/>
              <a:t>DOK Level 1 </a:t>
            </a:r>
          </a:p>
          <a:p>
            <a:endParaRPr lang="en-US" b="1" dirty="0" smtClean="0"/>
          </a:p>
          <a:p>
            <a:r>
              <a:rPr lang="en-US" b="1" dirty="0" smtClean="0"/>
              <a:t>Answer C</a:t>
            </a:r>
          </a:p>
          <a:p>
            <a:endParaRPr lang="en-US" b="1" dirty="0" smtClean="0"/>
          </a:p>
          <a:p>
            <a:r>
              <a:rPr lang="en-US" b="1" dirty="0" smtClean="0"/>
              <a:t>Chemical</a:t>
            </a:r>
            <a:r>
              <a:rPr lang="en-US" dirty="0" smtClean="0"/>
              <a:t> - Sample Reaction: C + O</a:t>
            </a:r>
            <a:r>
              <a:rPr lang="en-US" baseline="-25000" dirty="0" smtClean="0"/>
              <a:t>2</a:t>
            </a:r>
            <a:r>
              <a:rPr lang="en-US" dirty="0" smtClean="0"/>
              <a:t> → CO</a:t>
            </a:r>
            <a:r>
              <a:rPr lang="en-US" baseline="-25000" dirty="0" smtClean="0"/>
              <a:t>2</a:t>
            </a:r>
            <a:r>
              <a:rPr lang="en-US" dirty="0" smtClean="0"/>
              <a:t> ,</a:t>
            </a:r>
            <a:r>
              <a:rPr lang="en-US" baseline="0" dirty="0" smtClean="0"/>
              <a:t> </a:t>
            </a:r>
            <a:r>
              <a:rPr lang="en-US" dirty="0" smtClean="0"/>
              <a:t>Typical Inputs (to Power Plant): Bituminous Coal, Temperature: 700 K, Energy Released per kg of Fuel: 3.3 x 10</a:t>
            </a:r>
            <a:r>
              <a:rPr lang="en-US" baseline="30000" dirty="0" smtClean="0"/>
              <a:t>7</a:t>
            </a:r>
            <a:r>
              <a:rPr lang="en-US" baseline="0" dirty="0" smtClean="0"/>
              <a:t> </a:t>
            </a:r>
            <a:r>
              <a:rPr lang="en-US" dirty="0" smtClean="0"/>
              <a:t>J/kg </a:t>
            </a:r>
            <a:endParaRPr lang="en-US" baseline="30000" dirty="0" smtClean="0"/>
          </a:p>
          <a:p>
            <a:endParaRPr lang="en-US" b="0" baseline="30000" dirty="0" smtClean="0"/>
          </a:p>
          <a:p>
            <a:r>
              <a:rPr lang="en-US" b="1" dirty="0" smtClean="0"/>
              <a:t>Fission</a:t>
            </a:r>
            <a:r>
              <a:rPr lang="en-US" dirty="0" smtClean="0"/>
              <a:t> -</a:t>
            </a:r>
            <a:r>
              <a:rPr lang="en-US" baseline="0" dirty="0" smtClean="0"/>
              <a:t> </a:t>
            </a:r>
            <a:r>
              <a:rPr lang="en-US" dirty="0" smtClean="0"/>
              <a:t>Sample Reaction: n + U-235 → Ba-143 + Kr-91 + 2 n,</a:t>
            </a:r>
            <a:r>
              <a:rPr lang="en-US" baseline="0" dirty="0" smtClean="0"/>
              <a:t> </a:t>
            </a:r>
            <a:r>
              <a:rPr lang="en-US" dirty="0" smtClean="0"/>
              <a:t>Typical Inputs (to Power Plant): UO</a:t>
            </a:r>
            <a:r>
              <a:rPr lang="en-US" baseline="-25000" dirty="0" smtClean="0"/>
              <a:t>2</a:t>
            </a:r>
            <a:r>
              <a:rPr lang="en-US" dirty="0" smtClean="0"/>
              <a:t> (3% U-235 + 97% U-238), Typical Reaction Temperature:</a:t>
            </a:r>
            <a:r>
              <a:rPr lang="en-US" baseline="0" dirty="0" smtClean="0"/>
              <a:t> </a:t>
            </a:r>
            <a:r>
              <a:rPr lang="en-US" dirty="0" smtClean="0"/>
              <a:t>1000 K, Energy Released per kg of Fuel: 2.1 x 10</a:t>
            </a:r>
            <a:r>
              <a:rPr lang="en-US" baseline="30000" dirty="0" smtClean="0"/>
              <a:t>12</a:t>
            </a:r>
            <a:r>
              <a:rPr lang="en-US" dirty="0" smtClean="0"/>
              <a:t> J/kg</a:t>
            </a:r>
            <a:endParaRPr lang="en-US" baseline="30000" dirty="0" smtClean="0"/>
          </a:p>
          <a:p>
            <a:endParaRPr lang="en-US" b="0" baseline="30000" dirty="0" smtClean="0"/>
          </a:p>
          <a:p>
            <a:r>
              <a:rPr lang="en-US" b="1" dirty="0" smtClean="0"/>
              <a:t>Fusion</a:t>
            </a:r>
            <a:r>
              <a:rPr lang="en-US" dirty="0" smtClean="0"/>
              <a:t> - Sample Reaction:</a:t>
            </a:r>
            <a:r>
              <a:rPr lang="en-US" baseline="0" dirty="0" smtClean="0"/>
              <a:t> </a:t>
            </a:r>
            <a:r>
              <a:rPr lang="en-US" dirty="0" smtClean="0"/>
              <a:t>H-2 + H-3 → He-4 + n, Typical Inputs (to Power Plant):</a:t>
            </a:r>
            <a:r>
              <a:rPr lang="en-US" baseline="0" dirty="0" smtClean="0"/>
              <a:t> </a:t>
            </a:r>
            <a:r>
              <a:rPr lang="en-US" dirty="0" smtClean="0"/>
              <a:t>Deuterium &amp; Lithium, Typical Reaction Temperature: 10</a:t>
            </a:r>
            <a:r>
              <a:rPr lang="en-US" baseline="30000" dirty="0" smtClean="0"/>
              <a:t>8</a:t>
            </a:r>
            <a:r>
              <a:rPr lang="en-US" dirty="0" smtClean="0"/>
              <a:t> K, Energy Released per kg of Fuel: 3.4 x 10</a:t>
            </a:r>
            <a:r>
              <a:rPr lang="en-US" baseline="30000" dirty="0" smtClean="0"/>
              <a:t>14</a:t>
            </a:r>
            <a:r>
              <a:rPr lang="en-US" baseline="0" dirty="0" smtClean="0"/>
              <a:t> </a:t>
            </a:r>
            <a:r>
              <a:rPr lang="en-US" dirty="0" smtClean="0"/>
              <a:t>J/kg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P.12.C.4- Students know characteristics, applications and impacts of radioactivity.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r>
              <a:rPr lang="en-US" dirty="0" smtClean="0"/>
              <a:t>Humans are continuously exposed to radiation both ionizing and non-ionizing. Much of this radiation is in the form of electromagnetic waves, which are commonly referred to as electromagnetic radiation (EMR). The Sun emits all frequencies of EMR, but most of this radiation is in the form of visible light.</a:t>
            </a:r>
          </a:p>
          <a:p>
            <a:endParaRPr lang="en-US" dirty="0" smtClean="0"/>
          </a:p>
          <a:p>
            <a:r>
              <a:rPr lang="en-US" dirty="0" smtClean="0"/>
              <a:t>Ionizing radiation is most harmful to humans because it can damage interior cell structure, which in turn causes diseases such as cancer.</a:t>
            </a:r>
            <a:r>
              <a:rPr lang="en-US" baseline="0" dirty="0" smtClean="0"/>
              <a:t> I</a:t>
            </a:r>
            <a:r>
              <a:rPr lang="en-US" dirty="0" smtClean="0"/>
              <a:t>onizing</a:t>
            </a:r>
            <a:r>
              <a:rPr lang="en-US" baseline="0" dirty="0" smtClean="0"/>
              <a:t> radiation occurs in EMR with frequencies greater than visible (UV, X-ray, Gamma ray)</a:t>
            </a:r>
            <a:r>
              <a:rPr lang="en-US" dirty="0" smtClean="0"/>
              <a:t>. </a:t>
            </a:r>
            <a:r>
              <a:rPr lang="en-US" sz="1200" kern="1200" dirty="0" smtClean="0">
                <a:solidFill>
                  <a:schemeClr val="tx1"/>
                </a:solidFill>
                <a:latin typeface="+mn-lt"/>
                <a:ea typeface="+mn-ea"/>
                <a:cs typeface="+mn-cs"/>
              </a:rPr>
              <a:t>The higher the frequency of EMR, the shorter the wavelength and the greater the energy. </a:t>
            </a:r>
            <a:r>
              <a:rPr lang="en-US" dirty="0" smtClean="0"/>
              <a:t>Non-ionizing radiation, such as visible light, is typically not harmful. </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P.12.C.4- Students know characteristics, applications and impacts of radioactivity. E/S</a:t>
            </a:r>
            <a:endParaRPr lang="en-US" dirty="0" smtClean="0"/>
          </a:p>
          <a:p>
            <a:r>
              <a:rPr lang="en-US" dirty="0" smtClean="0"/>
              <a:t> </a:t>
            </a:r>
          </a:p>
          <a:p>
            <a:r>
              <a:rPr lang="en-US" b="1" dirty="0" smtClean="0"/>
              <a:t>DOK Level 1</a:t>
            </a:r>
          </a:p>
          <a:p>
            <a:endParaRPr lang="en-US" b="1" dirty="0" smtClean="0"/>
          </a:p>
          <a:p>
            <a:r>
              <a:rPr lang="en-US" b="1" dirty="0" smtClean="0"/>
              <a:t>Answer B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time required for half of the atoms in any given quantity of a radioactive isotope to decay is the half-life of that isotope. </a:t>
            </a:r>
            <a:r>
              <a:rPr lang="en-US" sz="1200" kern="1200" dirty="0" smtClean="0">
                <a:solidFill>
                  <a:schemeClr val="tx1"/>
                </a:solidFill>
                <a:latin typeface="+mn-lt"/>
                <a:ea typeface="+mn-ea"/>
                <a:cs typeface="+mn-cs"/>
              </a:rPr>
              <a:t>For each half-life which passes, half of the radioactive isotope is converted to a stable (non-radioactive isotope).  After the first half-life, ½ radioactive isotope is left.  After the second half-life, ½ of the ½  (or ¼ ) of the radioactive isotope is left.  After the third half-life, ½ of the ¼ (or </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a:t>
            </a:r>
            <a:r>
              <a:rPr lang="en-US" sz="1200" kern="1200" baseline="-25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 of the radioactive isotope remains, etc.</a:t>
            </a:r>
          </a:p>
          <a:p>
            <a:endParaRPr lang="en-US" dirty="0" smtClean="0"/>
          </a:p>
          <a:p>
            <a:r>
              <a:rPr lang="en-US" dirty="0" smtClean="0"/>
              <a:t>For example, if a 10 gram sample of radioactive material has a half-life of 7 days, then in that amount of time roughly 5 grams of the material will have decayed into a more stable substance (while 5 grams remains radioactive). At the end of 14 days (or 2 half lives), roughly 2.5 grams will remain radioactive</a:t>
            </a:r>
            <a:r>
              <a:rPr lang="en-US" baseline="0" dirty="0" smtClean="0"/>
              <a:t> and 7.5 grams of the material will have decayed into a more stable substance</a:t>
            </a:r>
            <a:r>
              <a:rPr lang="en-US" dirty="0" smtClean="0"/>
              <a:t>.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P.12.C.4- Students know characteristics, applications and impacts of radioactivity. E/S</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1" dirty="0" smtClean="0"/>
          </a:p>
          <a:p>
            <a:r>
              <a:rPr lang="en-US" dirty="0" smtClean="0"/>
              <a:t>Upon analysis, alpha particles were determined to be a positively charged helium nucleus with two neutrons in its nucleus. Beta particles were determined to be high speed electrons and gamma rays were very high frequency photons (higher in frequency than X-rays). Of the three, gamma rays have no mass, traveled the fastest (the speed of light), and were able to pass through most materials, except very dense lead. Beta particles were the second fastest of the three particles. Because beta particles are electrons, they have a very low mass and are negatively charged. Beta particles can pass through many materials, but are stopped by aluminum foil. Alpha particles, which are helium nuclei, are the heaviest of the three particles, stopped by most materials such a piece of paper, and travel the slowest.</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P.12.C.5- Students know the relationship between heat and temperature.  I/S</a:t>
            </a:r>
            <a:endParaRPr lang="en-US" dirty="0" smtClean="0"/>
          </a:p>
          <a:p>
            <a:r>
              <a:rPr lang="en-US" dirty="0" smtClean="0"/>
              <a:t> </a:t>
            </a:r>
          </a:p>
          <a:p>
            <a:r>
              <a:rPr lang="en-US" b="1" dirty="0" smtClean="0"/>
              <a:t>DOK</a:t>
            </a:r>
            <a:r>
              <a:rPr lang="en-US" b="1" baseline="0" dirty="0" smtClean="0"/>
              <a:t> Level 1</a:t>
            </a:r>
          </a:p>
          <a:p>
            <a:endParaRPr lang="en-US" b="1" baseline="0" dirty="0" smtClean="0"/>
          </a:p>
          <a:p>
            <a:r>
              <a:rPr lang="en-US" b="1" baseline="0" dirty="0" smtClean="0"/>
              <a:t>Answer C</a:t>
            </a:r>
          </a:p>
          <a:p>
            <a:endParaRPr lang="en-US" b="1" baseline="0" dirty="0" smtClean="0"/>
          </a:p>
          <a:p>
            <a:r>
              <a:rPr lang="en-US" dirty="0" smtClean="0"/>
              <a:t>Students often view heat and temperature to be synonymous; but they are not. This is a major misconception that will prevent students from fully understanding energy transfer. In basic terms heat is a transfer of energy from hot to cold objects. On the other hand, temperature is a quantity that tells how hot or cold something is compared to a standard. </a:t>
            </a:r>
          </a:p>
          <a:p>
            <a:endParaRPr lang="en-US" b="0" dirty="0" smtClean="0"/>
          </a:p>
          <a:p>
            <a:r>
              <a:rPr lang="en-US" dirty="0" smtClean="0"/>
              <a:t>The common thermometer works according to thermal equilibrium. The thermometer measures temperature by showing the expansion and contraction of a liquid, most often mercury or alcohol, in a glass tube with gradations. The faster the molecules within the material are moving, the more they “bump” into the liquid in the thermometer. This is a transfer of kinetic energy from the material to the liquid within the thermometer. The liquid in the thermometer continues to expand or contract until it reaches thermal equilibrium with the material in which it is measuring. Thermometers cannot measurement the total amount of internal energy in an object, only the average translational kinetic energy.</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N.12.A.2- Students know scientists maintain a permanent record of procedures, data, analyses, decisions, and understandings of scientific investigations.  I/S</a:t>
            </a:r>
          </a:p>
          <a:p>
            <a:endParaRPr lang="en-US" b="1" dirty="0" smtClean="0"/>
          </a:p>
          <a:p>
            <a:r>
              <a:rPr lang="en-US" b="1" dirty="0" smtClean="0"/>
              <a:t>DOK Level</a:t>
            </a:r>
            <a:r>
              <a:rPr lang="en-US" b="1" baseline="0" dirty="0" smtClean="0"/>
              <a:t> 1</a:t>
            </a:r>
            <a:endParaRPr lang="en-US" b="1" dirty="0" smtClean="0"/>
          </a:p>
          <a:p>
            <a:endParaRPr lang="en-US" b="1" dirty="0" smtClean="0"/>
          </a:p>
          <a:p>
            <a:r>
              <a:rPr lang="en-US" b="1" dirty="0" smtClean="0"/>
              <a:t>Answer C</a:t>
            </a:r>
          </a:p>
          <a:p>
            <a:endParaRPr lang="en-US" b="1" dirty="0" smtClean="0"/>
          </a:p>
          <a:p>
            <a:r>
              <a:rPr lang="en-US" b="0" dirty="0" smtClean="0"/>
              <a:t>Making unsubstantiated claims about results is </a:t>
            </a:r>
            <a:r>
              <a:rPr lang="en-US" b="1" dirty="0" smtClean="0"/>
              <a:t>not</a:t>
            </a:r>
            <a:r>
              <a:rPr lang="en-US" b="0" dirty="0" smtClean="0"/>
              <a:t> part of the scientific process because evidence</a:t>
            </a:r>
            <a:r>
              <a:rPr lang="en-US" b="0" baseline="0" dirty="0" smtClean="0"/>
              <a:t> from an experiment needs to be peer reviewed to gauge validity and reliability, etc.</a:t>
            </a:r>
            <a:r>
              <a:rPr lang="en-US" b="0" dirty="0" smtClean="0"/>
              <a:t> The other</a:t>
            </a:r>
            <a:r>
              <a:rPr lang="en-US" b="0" baseline="0" dirty="0" smtClean="0"/>
              <a:t> options involving journals, validation through repeated trials, and reviewing scientific procedures are part of the scientific process. </a:t>
            </a:r>
            <a:r>
              <a:rPr lang="en-US" b="0" dirty="0" smtClean="0"/>
              <a:t>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P.12.C.5- Students know the relationship between heat and temperature.  I/S</a:t>
            </a:r>
            <a:endParaRPr lang="en-US" dirty="0" smtClean="0"/>
          </a:p>
          <a:p>
            <a:r>
              <a:rPr lang="en-US" dirty="0" smtClean="0"/>
              <a:t> </a:t>
            </a:r>
          </a:p>
          <a:p>
            <a:r>
              <a:rPr lang="en-US" b="1" dirty="0" smtClean="0"/>
              <a:t>DOK Level 1</a:t>
            </a:r>
          </a:p>
          <a:p>
            <a:endParaRPr lang="en-US" b="1" dirty="0" smtClean="0"/>
          </a:p>
          <a:p>
            <a:r>
              <a:rPr lang="en-US" b="1" dirty="0" smtClean="0"/>
              <a:t>Answer</a:t>
            </a:r>
            <a:r>
              <a:rPr lang="en-US" b="1" baseline="0" dirty="0" smtClean="0"/>
              <a:t> D</a:t>
            </a:r>
          </a:p>
          <a:p>
            <a:endParaRPr lang="en-US" b="1" baseline="0" dirty="0" smtClean="0"/>
          </a:p>
          <a:p>
            <a:r>
              <a:rPr lang="en-US" dirty="0" smtClean="0"/>
              <a:t>Heat and temperature are related in terms of internal energy. The internal energy of a substance is a measure of the amount of kinetic and potential energy. Their relationship is governed by the laws of thermodynamics.</a:t>
            </a:r>
          </a:p>
          <a:p>
            <a:endParaRPr lang="en-US" dirty="0" smtClean="0"/>
          </a:p>
          <a:p>
            <a:r>
              <a:rPr lang="en-US" dirty="0" smtClean="0"/>
              <a:t>The First Law of Thermodynamics is explained through energy transfer (both heat and mechanical energy as work). The law states that the change in the internal energy of a system is equal to the heat added to the system minus the work done by the system. </a:t>
            </a:r>
          </a:p>
          <a:p>
            <a:r>
              <a:rPr lang="en-US" dirty="0" smtClean="0"/>
              <a:t> </a:t>
            </a:r>
          </a:p>
          <a:p>
            <a:r>
              <a:rPr lang="en-US" dirty="0" smtClean="0"/>
              <a:t>The change in the internal energy (ΔU) of a system is a change in the potential and kinetic energy of the system. The relationship between heat (energy transfer) and temperature is found in the type of energy storage, either potential (no gain in temperature) or kinetic (gain in temperature).</a:t>
            </a:r>
          </a:p>
          <a:p>
            <a:endParaRPr lang="en-US" dirty="0" smtClean="0"/>
          </a:p>
          <a:p>
            <a:r>
              <a:rPr lang="en-US" dirty="0" smtClean="0"/>
              <a:t>In this item, the student does</a:t>
            </a:r>
            <a:r>
              <a:rPr lang="en-US" baseline="0" dirty="0" smtClean="0"/>
              <a:t> work on the paperclip that increases the average kinetic energy of the object resulting in an increase in temperature.</a:t>
            </a:r>
            <a:endParaRPr lang="en-US"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120</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P.12.C.6- Students know electricity is transferred from generating sources for consumption and practical uses. I/S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1" dirty="0" smtClean="0"/>
          </a:p>
          <a:p>
            <a:r>
              <a:rPr lang="en-US" dirty="0" smtClean="0"/>
              <a:t>The dam “lifts” water behind it providing the dam’s generators with gravitational potential energy stored in the elevated water of the reservoir. As the stored potential energy of the water is run through the turbine, gravitational potential energy is converted to mechanical kinetic energy that can be used to turn a turbine and generator.</a:t>
            </a:r>
          </a:p>
          <a:p>
            <a:endParaRPr lang="en-US" b="1" dirty="0" smtClean="0"/>
          </a:p>
          <a:p>
            <a:r>
              <a:rPr lang="en-US" dirty="0" smtClean="0"/>
              <a:t>The generator is part of the closed path that allows energy to be transferred easily via moving charge. Copper wire is a common material used in electrical circuits, where electrons carrying the fundamental negative charge are easily transferred from one copper atom to another. In a circuit, the flow of charge is called electrical current (I) and is calculated as the amount of charge moving past a point in the circuit per unit time. The unit for current is the Ampere, commonly called the Amp (A).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P.12.C.6- Students know electricity is transferred from generating sources for consumption and practical uses. I/S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1" dirty="0" smtClean="0"/>
          </a:p>
          <a:p>
            <a:r>
              <a:rPr lang="en-US" b="1" i="1" dirty="0" smtClean="0"/>
              <a:t>Students incorrectly think generators and batteries create electricity.</a:t>
            </a:r>
          </a:p>
          <a:p>
            <a:r>
              <a:rPr lang="en-US" dirty="0" smtClean="0"/>
              <a:t>Generators and batteries do not create “electricity.” Electricity is generally understood to be the transfer of energy through moving electrical charges. But these charges are not created in the generators and batteries; rather, the charges lie within the conducting material. The </a:t>
            </a:r>
            <a:r>
              <a:rPr lang="en-US" b="1" i="1" dirty="0" smtClean="0"/>
              <a:t>generator and battery provide the potential energy for these charges to begin moving through the conducting material in a manner that they can interact in an electrical load, allowing the energy to be transformed in a useable form</a:t>
            </a:r>
            <a:r>
              <a:rPr lang="en-US" dirty="0" smtClean="0"/>
              <a:t>.</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Energy – The total energy of the universe is constant. All events involve the transfer of energy in one form or another. In all energy transfers, the overall effect is that energy is spread out uniformly.</a:t>
            </a:r>
            <a:endParaRPr lang="en-US" dirty="0" smtClean="0"/>
          </a:p>
          <a:p>
            <a:endParaRPr lang="en-US" b="1" dirty="0" smtClean="0"/>
          </a:p>
          <a:p>
            <a:r>
              <a:rPr lang="en-US" b="1" dirty="0" smtClean="0"/>
              <a:t>P.12.C.6- Students know electricity is transferred from generating sources for consumption and practical uses. I/S</a:t>
            </a:r>
            <a:endParaRPr lang="en-US" dirty="0" smtClean="0"/>
          </a:p>
          <a:p>
            <a:r>
              <a:rPr lang="en-US" dirty="0" smtClean="0"/>
              <a:t> </a:t>
            </a:r>
          </a:p>
          <a:p>
            <a:r>
              <a:rPr lang="en-US" b="1" dirty="0" smtClean="0"/>
              <a:t>DOK Level 1</a:t>
            </a:r>
          </a:p>
          <a:p>
            <a:endParaRPr lang="en-US" dirty="0" smtClean="0"/>
          </a:p>
          <a:p>
            <a:r>
              <a:rPr lang="en-US" b="1" dirty="0" smtClean="0"/>
              <a:t>Answer C</a:t>
            </a:r>
          </a:p>
          <a:p>
            <a:endParaRPr lang="en-US" dirty="0" smtClean="0"/>
          </a:p>
          <a:p>
            <a:r>
              <a:rPr lang="en-US" dirty="0" smtClean="0"/>
              <a:t>Charges (mostly “free” electrons) move relatively slowly through an electrical circuit. In a DC circuit, some electrons may make a complete path from (1) the point of origin somewhere in the conductive material, (2) through the DC generator or battery, (3) through all the electrical loads, and (4) back to the original point. However, in AC circuits, where the electrical current changes direction rapidly, the “free” electrons jiggle back and forth, roughly within the same area, and do not move completely through the circuit.</a:t>
            </a:r>
          </a:p>
          <a:p>
            <a:endParaRPr lang="en-US" dirty="0" smtClean="0"/>
          </a:p>
          <a:p>
            <a:r>
              <a:rPr lang="en-US" dirty="0" smtClean="0"/>
              <a:t>Students should understand that the charges lie all along the electrical circuit and come into useful motion when an electrical signal is applied to the circuit via a generator or battery. The signal, which results from these potential energy sources, travels through the entire circuit extremely rapidly, and in the case of AC circuits, travels around the circuit in both directions several times each second – the circuit must be a</a:t>
            </a:r>
            <a:r>
              <a:rPr lang="en-US" baseline="0" dirty="0" smtClean="0"/>
              <a:t> complete path</a:t>
            </a:r>
            <a:r>
              <a:rPr lang="en-US" dirty="0" smtClean="0"/>
              <a:t>.</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L.12.A.1- Students know genetic information passed from parents to offspring is coded in the DNA molecule.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1" dirty="0" smtClean="0"/>
          </a:p>
          <a:p>
            <a:pPr defTabSz="931681">
              <a:defRPr/>
            </a:pPr>
            <a:r>
              <a:rPr lang="en-US" b="0" dirty="0" smtClean="0"/>
              <a:t>DNA (deoxyribonucleic acid) is a double helix shaped molecule</a:t>
            </a:r>
            <a:r>
              <a:rPr lang="en-US" b="0" baseline="0" dirty="0" smtClean="0"/>
              <a:t> </a:t>
            </a:r>
            <a:r>
              <a:rPr lang="en-US" b="0" dirty="0" smtClean="0"/>
              <a:t>that passes genetic</a:t>
            </a:r>
            <a:r>
              <a:rPr lang="en-US" b="0" baseline="0" dirty="0" smtClean="0"/>
              <a:t> information from one generation to another. DNA </a:t>
            </a:r>
            <a:r>
              <a:rPr lang="en-US" sz="1200" kern="1200" dirty="0" smtClean="0">
                <a:solidFill>
                  <a:schemeClr val="tx1"/>
                </a:solidFill>
                <a:latin typeface="+mn-lt"/>
                <a:ea typeface="+mn-ea"/>
                <a:cs typeface="+mn-cs"/>
              </a:rPr>
              <a:t>is made up of a series of nucleotides, each of which is comprised of a 5-carbon sugar (deoxyribose), a phosphate group, and one of four nitrogenous bases. DNA contains a coded message for our traits based on various combinations of the four nitrogenous bases.  Adjacent sets of three bases, called </a:t>
            </a:r>
            <a:r>
              <a:rPr lang="en-US" sz="1200" kern="1200" dirty="0" err="1" smtClean="0">
                <a:solidFill>
                  <a:schemeClr val="tx1"/>
                </a:solidFill>
                <a:latin typeface="+mn-lt"/>
                <a:ea typeface="+mn-ea"/>
                <a:cs typeface="+mn-cs"/>
              </a:rPr>
              <a:t>codons</a:t>
            </a:r>
            <a:r>
              <a:rPr lang="en-US" sz="1200" kern="1200" dirty="0" smtClean="0">
                <a:solidFill>
                  <a:schemeClr val="tx1"/>
                </a:solidFill>
                <a:latin typeface="+mn-lt"/>
                <a:ea typeface="+mn-ea"/>
                <a:cs typeface="+mn-cs"/>
              </a:rPr>
              <a:t>, specify the location of amino acids which chain together to create proteins, which in turn code for our </a:t>
            </a:r>
            <a:r>
              <a:rPr lang="en-US" sz="1200" kern="1200" dirty="0" err="1" smtClean="0">
                <a:solidFill>
                  <a:schemeClr val="tx1"/>
                </a:solidFill>
                <a:latin typeface="+mn-lt"/>
                <a:ea typeface="+mn-ea"/>
                <a:cs typeface="+mn-cs"/>
              </a:rPr>
              <a:t>traits.</a:t>
            </a:r>
            <a:r>
              <a:rPr lang="en-US" dirty="0" err="1" smtClean="0"/>
              <a:t>These</a:t>
            </a:r>
            <a:r>
              <a:rPr lang="en-US" dirty="0" smtClean="0"/>
              <a:t> four bases adenine (A), thymine (T), guanine (G), and cytosine (C) are divided into two groups called purines (A &amp; G) and pyrimidines (T &amp; C). The Human Genome Project has confirmed that the DNA in a typical human cell contains over 3 billion base pairs (bp). In these 3 billion bp are 20,000 to 25,000 genes that code for proteins, which in turn determine our traits. Each gene is a specific sequence of nucleotides located on one of the DNA strands.</a:t>
            </a:r>
          </a:p>
          <a:p>
            <a:endParaRPr lang="en-US" b="0" dirty="0" smtClean="0"/>
          </a:p>
          <a:p>
            <a:r>
              <a:rPr lang="en-US" b="0" dirty="0" smtClean="0"/>
              <a:t>For detailed information on DNA, visit http://rpdp.net/sciencetips_v2/L12A1.htm</a:t>
            </a:r>
            <a:r>
              <a:rPr lang="en-US" b="0" baseline="0" dirty="0" smtClean="0"/>
              <a:t>.</a:t>
            </a:r>
            <a:r>
              <a:rPr lang="en-US" b="0" dirty="0" smtClean="0"/>
              <a:t> </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L.12.A.1- Students know genetic information passed from parents to offspring is coded in the DNA molecule. E/S</a:t>
            </a:r>
            <a:endParaRPr lang="en-US" dirty="0" smtClean="0"/>
          </a:p>
          <a:p>
            <a:r>
              <a:rPr lang="en-US" dirty="0" smtClean="0"/>
              <a:t> </a:t>
            </a:r>
          </a:p>
          <a:p>
            <a:r>
              <a:rPr lang="en-US" b="1" dirty="0" smtClean="0"/>
              <a:t>DOK Level 1</a:t>
            </a:r>
          </a:p>
          <a:p>
            <a:endParaRPr lang="en-US" b="1" dirty="0" smtClean="0"/>
          </a:p>
          <a:p>
            <a:r>
              <a:rPr lang="en-US" b="1" dirty="0" smtClean="0"/>
              <a:t>Answer D </a:t>
            </a:r>
          </a:p>
          <a:p>
            <a:endParaRPr lang="en-US" b="1" dirty="0" smtClean="0"/>
          </a:p>
          <a:p>
            <a:pPr marL="0" marR="0" indent="0" algn="l" defTabSz="931681" rtl="0" eaLnBrk="1" fontAlgn="auto" latinLnBrk="0" hangingPunct="1">
              <a:lnSpc>
                <a:spcPct val="100000"/>
              </a:lnSpc>
              <a:spcBef>
                <a:spcPts val="0"/>
              </a:spcBef>
              <a:spcAft>
                <a:spcPts val="0"/>
              </a:spcAft>
              <a:buClrTx/>
              <a:buSzTx/>
              <a:buFontTx/>
              <a:buNone/>
              <a:tabLst/>
              <a:defRPr/>
            </a:pPr>
            <a:r>
              <a:rPr lang="en-US" dirty="0" smtClean="0"/>
              <a:t>The nucleus has two major functions: it stores DNA and it coordinates the cell's activities, which include growth, protein synthesis, and cell division. The nucleus protects and maintains the integrity of the DNA, the molecule that contains the coded instructions for the cell. An analogy would be the nucleus is a safe for the original blue prints (DNA) for a large project. Copies of the blue prints can be sent out of the nucleus but the original must stay safe. But remember, not</a:t>
            </a:r>
            <a:r>
              <a:rPr lang="en-US" baseline="0" dirty="0" smtClean="0"/>
              <a:t> all cells contain a nucleus. </a:t>
            </a:r>
            <a:r>
              <a:rPr lang="en-US" sz="1200" kern="1200" dirty="0" smtClean="0">
                <a:solidFill>
                  <a:schemeClr val="tx1"/>
                </a:solidFill>
                <a:latin typeface="+mn-lt"/>
                <a:ea typeface="+mn-ea"/>
                <a:cs typeface="+mn-cs"/>
              </a:rPr>
              <a:t>Only </a:t>
            </a:r>
            <a:r>
              <a:rPr lang="en-US" sz="1200" kern="1200" dirty="0" err="1" smtClean="0">
                <a:solidFill>
                  <a:schemeClr val="tx1"/>
                </a:solidFill>
                <a:latin typeface="+mn-lt"/>
                <a:ea typeface="+mn-ea"/>
                <a:cs typeface="+mn-cs"/>
              </a:rPr>
              <a:t>lifeforms</a:t>
            </a:r>
            <a:r>
              <a:rPr lang="en-US" sz="1200" kern="1200" dirty="0" smtClean="0">
                <a:solidFill>
                  <a:schemeClr val="tx1"/>
                </a:solidFill>
                <a:latin typeface="+mn-lt"/>
                <a:ea typeface="+mn-ea"/>
                <a:cs typeface="+mn-cs"/>
              </a:rPr>
              <a:t> which are eukaryotes have cells containing a nucleus.  In primitive </a:t>
            </a:r>
            <a:r>
              <a:rPr lang="en-US" sz="1200" kern="1200" dirty="0" err="1" smtClean="0">
                <a:solidFill>
                  <a:schemeClr val="tx1"/>
                </a:solidFill>
                <a:latin typeface="+mn-lt"/>
                <a:ea typeface="+mn-ea"/>
                <a:cs typeface="+mn-cs"/>
              </a:rPr>
              <a:t>lifeforms</a:t>
            </a:r>
            <a:r>
              <a:rPr lang="en-US" sz="1200" kern="1200" dirty="0" smtClean="0">
                <a:solidFill>
                  <a:schemeClr val="tx1"/>
                </a:solidFill>
                <a:latin typeface="+mn-lt"/>
                <a:ea typeface="+mn-ea"/>
                <a:cs typeface="+mn-cs"/>
              </a:rPr>
              <a:t>, called prokaryotes, there is no nucleus.  Rather, a circular DNA molecule exists within the cytoplasm and is associated with smaller circlets of DNA called plasmids.</a:t>
            </a:r>
          </a:p>
          <a:p>
            <a:pPr defTabSz="931681">
              <a:defRPr/>
            </a:pPr>
            <a:endParaRPr lang="en-US" baseline="0" dirty="0" smtClean="0"/>
          </a:p>
          <a:p>
            <a:pPr defTabSz="931681">
              <a:defRPr/>
            </a:pPr>
            <a:r>
              <a:rPr lang="en-US" dirty="0" smtClean="0"/>
              <a:t>DNA is also found in chloroplasts (organelles found in plants) and mitochondria (organelles found in both plants and animals). Unlike the DNA found in the nucleus of a cell, half of which comes from our mother and half from our father, mitochondrial DNA is only inherited from our mother. This is because mitochondria are only found in the female gametes (eggs)</a:t>
            </a:r>
            <a:r>
              <a:rPr lang="en-US" baseline="0" dirty="0" smtClean="0"/>
              <a:t> </a:t>
            </a:r>
            <a:r>
              <a:rPr lang="en-US" dirty="0" smtClean="0"/>
              <a:t>of sexually reproducing animals, not in the male gamete (sperm). </a:t>
            </a:r>
          </a:p>
          <a:p>
            <a:pPr defTabSz="931681">
              <a:defRPr/>
            </a:pPr>
            <a:r>
              <a:rPr lang="en-US" b="0" dirty="0" smtClean="0"/>
              <a:t>For more information,</a:t>
            </a:r>
            <a:r>
              <a:rPr lang="en-US" b="0" baseline="0" dirty="0" smtClean="0"/>
              <a:t> go to http://www.ncbi.nlm.nih.gov/About/primer/genetics_genome.html.</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L.12.A.1- Students know genetic information passed from parents to offspring is coded in the DNA molecule.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1" dirty="0" smtClean="0"/>
          </a:p>
          <a:p>
            <a:r>
              <a:rPr lang="en-US" b="0" dirty="0" smtClean="0"/>
              <a:t>DNA is often referred</a:t>
            </a:r>
            <a:r>
              <a:rPr lang="en-US" b="0" baseline="0" dirty="0" smtClean="0"/>
              <a:t> to as the genetic blueprint molecule. The blueprint is in the genetic code or the sequence of the nitrogenous bases of the DNA molecule. The bases of the DNA molecule are adenine (A), guanine (G), cytosine (C), and thymine (T).  The phenotype of an organism is the physical appearance or expression of a trait. The sequence of nitrogenous bases determines the sequence of the amino acids in a protein, which then determine the structure of the protein. A protein’s amino acid sequence and structure determine its function which corresponds with the expression or appearance of a trait in the phenotype of an organism. </a:t>
            </a:r>
            <a:endParaRPr lang="en-US" b="0" dirty="0" smtClean="0"/>
          </a:p>
          <a:p>
            <a:endParaRPr lang="en-US" b="0" dirty="0" smtClean="0"/>
          </a:p>
          <a:p>
            <a:r>
              <a:rPr lang="en-US" b="0" dirty="0" smtClean="0"/>
              <a:t>For more information, take the animated</a:t>
            </a:r>
            <a:r>
              <a:rPr lang="en-US" b="0" baseline="0" dirty="0" smtClean="0"/>
              <a:t> tour on the Genetic Science Learning Center’s website http://learn.genetics.utah.edu/content/begin/tour/</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L.12.A.1- Students know genetic information passed from parents to offspring is coded in the DNA molecule.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1" dirty="0" smtClean="0"/>
          </a:p>
          <a:p>
            <a:r>
              <a:rPr lang="en-US" b="0" dirty="0" smtClean="0"/>
              <a:t>In a DNA molecule,</a:t>
            </a:r>
            <a:r>
              <a:rPr lang="en-US" b="0" baseline="0" dirty="0" smtClean="0"/>
              <a:t> there are base pairing rules. Adenine (A) bonds with thymine (T) and cytosine (C) bonds with guanine (G). </a:t>
            </a:r>
            <a:r>
              <a:rPr lang="en-US" b="0" dirty="0" smtClean="0"/>
              <a:t>According to Chargaff’s rules, the amount As in a DNA</a:t>
            </a:r>
            <a:r>
              <a:rPr lang="en-US" b="0" baseline="0" dirty="0" smtClean="0"/>
              <a:t> molecule will equal the amount of T. Therefore, the number of C will equal the number of G.</a:t>
            </a:r>
            <a:r>
              <a:rPr lang="en-US" b="0" dirty="0" smtClean="0"/>
              <a:t> If a</a:t>
            </a:r>
            <a:r>
              <a:rPr lang="en-US" b="0" baseline="0" dirty="0" smtClean="0"/>
              <a:t> DNA molecule contains 20% As, then it will also contain 20% T, for a combined total of 40%. That leaves 60% for the C and G. Half of the 60% results in the molecule containing 30% cytosine and 30% guanine. </a:t>
            </a:r>
          </a:p>
          <a:p>
            <a:endParaRPr lang="en-US" b="0" baseline="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L.12.A.1- Students know genetic information passed from parents to offspring is coded in the DNA molecule.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pPr defTabSz="931681">
              <a:defRPr/>
            </a:pPr>
            <a:r>
              <a:rPr lang="en-US" dirty="0" smtClean="0"/>
              <a:t>Meiosis is a type of cellular division that produces gametes (egg/sperm). Unlike the process of mitosis which produces two identical </a:t>
            </a:r>
            <a:r>
              <a:rPr lang="en-US" dirty="0" err="1" smtClean="0"/>
              <a:t>dughter</a:t>
            </a:r>
            <a:r>
              <a:rPr lang="en-US" dirty="0" smtClean="0"/>
              <a:t> cells with a full complement of DNA,</a:t>
            </a:r>
            <a:r>
              <a:rPr lang="en-US" baseline="0" dirty="0" smtClean="0"/>
              <a:t> m</a:t>
            </a:r>
            <a:r>
              <a:rPr lang="en-US" dirty="0" smtClean="0"/>
              <a:t>eiosis results in the formation of cells with half the complement of DNA instead of two identical daughter cells (mitosis). The purpose of meiosis is to convert a diploid cell (2n) to a haploid (n) gamete that would be involved in sexual reproduction to increase diversity in the offspring. </a:t>
            </a:r>
            <a:r>
              <a:rPr lang="en-US" sz="1200" kern="1200" dirty="0" smtClean="0">
                <a:solidFill>
                  <a:schemeClr val="tx1"/>
                </a:solidFill>
                <a:latin typeface="+mn-lt"/>
                <a:ea typeface="+mn-ea"/>
                <a:cs typeface="+mn-cs"/>
              </a:rPr>
              <a:t>If meiosis did not reduce the chromosome number by half, the offspring produced by sexual reproduction would have twice as many chromosomes in their diploid cells than their parents had.  Each generation of offspring would double the number of chromosomes.  Though certain plants can survive such polyploidy, animals typically cannot abide other than minor variations in their standard number of chromosomes. </a:t>
            </a:r>
            <a:r>
              <a:rPr lang="en-US" dirty="0" smtClean="0"/>
              <a:t>The cells going through meiosis divide</a:t>
            </a:r>
            <a:r>
              <a:rPr lang="en-US" baseline="0" dirty="0" smtClean="0"/>
              <a:t> </a:t>
            </a:r>
            <a:r>
              <a:rPr lang="en-US" dirty="0" smtClean="0"/>
              <a:t>twice, but the chromosomal material is replicated only once. The two divisions of meiosis are denoted as Meiosis I and Meiosis II. In Meiosis I, the number of chromosomes</a:t>
            </a:r>
            <a:r>
              <a:rPr lang="en-US" baseline="0" dirty="0" smtClean="0"/>
              <a:t> </a:t>
            </a:r>
            <a:r>
              <a:rPr lang="en-US" dirty="0" smtClean="0"/>
              <a:t>is reduced by half (2n to n). The separation of each homologous chromosome pair is a random event which results in gametes containing a random combination of chromosomes. Meiosis II is simply the mitotic division of the two haploid cells resulting from Meiosis I.</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128</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p>
          <a:p>
            <a:pPr defTabSz="931681">
              <a:defRPr/>
            </a:pPr>
            <a:endParaRPr lang="en-US" b="1" dirty="0" smtClean="0"/>
          </a:p>
          <a:p>
            <a:r>
              <a:rPr lang="en-US" b="1" dirty="0" smtClean="0"/>
              <a:t>L.12.A.2- Students know DNA molecules provide instructions for assembling protein molecules.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1" dirty="0" smtClean="0"/>
          </a:p>
          <a:p>
            <a:r>
              <a:rPr lang="en-US" b="0" dirty="0" smtClean="0"/>
              <a:t>Transcription is the first step in the process of protein synthesis. Transcription occurs when the information encoded in the DNA molecule (located in the nucleus) is converted into a chemical message in the form of mRNA molecules. The mRNA</a:t>
            </a:r>
            <a:r>
              <a:rPr lang="en-US" b="0" baseline="0" dirty="0" smtClean="0"/>
              <a:t> molecules can then move from the nucleus, through the cytoplasm, to the </a:t>
            </a:r>
            <a:r>
              <a:rPr lang="en-US" b="0" baseline="0" dirty="0" err="1" smtClean="0"/>
              <a:t>ribosomes</a:t>
            </a:r>
            <a:r>
              <a:rPr lang="en-US" b="0" baseline="0" dirty="0" smtClean="0"/>
              <a:t>, where proteins are synthesized.</a:t>
            </a:r>
            <a:r>
              <a:rPr lang="en-US" b="0" dirty="0" smtClean="0"/>
              <a:t> If the mold toxin blocks transcription, then it will interfere with protein synthesis by</a:t>
            </a:r>
            <a:r>
              <a:rPr lang="en-US" b="0" baseline="0" dirty="0" smtClean="0"/>
              <a:t> blocking the protein-building instructions from exiting the nucleus. </a:t>
            </a:r>
            <a:r>
              <a:rPr lang="en-US" b="0" dirty="0" smtClean="0"/>
              <a:t> </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N.12.A.3- Students know repeated experimentation allows for statistical analysis and unbiased conclusions. E/S</a:t>
            </a:r>
            <a:endParaRPr lang="en-US" dirty="0" smtClean="0"/>
          </a:p>
          <a:p>
            <a:endParaRPr lang="en-US" dirty="0" smtClean="0"/>
          </a:p>
          <a:p>
            <a:r>
              <a:rPr lang="en-US" b="1" dirty="0" smtClean="0"/>
              <a:t>DOK Level 1</a:t>
            </a:r>
          </a:p>
          <a:p>
            <a:endParaRPr lang="en-US" b="1" dirty="0" smtClean="0"/>
          </a:p>
          <a:p>
            <a:r>
              <a:rPr lang="en-US" b="1" dirty="0" smtClean="0"/>
              <a:t>Answer D</a:t>
            </a:r>
          </a:p>
          <a:p>
            <a:endParaRPr lang="en-US" dirty="0" smtClean="0"/>
          </a:p>
          <a:p>
            <a:r>
              <a:rPr lang="en-US" sz="1200" b="0" i="0" kern="1200" dirty="0" smtClean="0">
                <a:solidFill>
                  <a:schemeClr val="tx1"/>
                </a:solidFill>
                <a:latin typeface="+mn-lt"/>
                <a:ea typeface="+mn-ea"/>
                <a:cs typeface="+mn-cs"/>
              </a:rPr>
              <a:t>One very important</a:t>
            </a:r>
            <a:r>
              <a:rPr lang="en-US" sz="1200" b="0" i="0" kern="1200" baseline="0" dirty="0" smtClean="0">
                <a:solidFill>
                  <a:schemeClr val="tx1"/>
                </a:solidFill>
                <a:latin typeface="+mn-lt"/>
                <a:ea typeface="+mn-ea"/>
                <a:cs typeface="+mn-cs"/>
              </a:rPr>
              <a:t> aspect of the scientific process is that all theories and hypotheses are testable. In other words, any theory or hypothesis must structured so that it can be falsified by new data, if that new data is contradictory to the hypothesis or theory. It is essential to note a very important distinction: scientific explanations are testable, and inherently falsifiable, but they are not necessarily false. In fact, scientific explanations are generally correct at any given point in time based on data that have been collected and analyzed scientifically to formulate the explanation. However, scientific explanations are always testable, and ultimately, tentative. While the other choices (A, B, and C) may be part of a scientific explanation, they can also incorporated into other explanatory modes (e.g., metaphysical explanations, pseudoscientific explanations). Option D is the correct choice because it is uniquely scientific.</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p>
          <a:p>
            <a:pPr defTabSz="931681">
              <a:defRPr/>
            </a:pPr>
            <a:endParaRPr lang="en-US" b="1" dirty="0" smtClean="0"/>
          </a:p>
          <a:p>
            <a:r>
              <a:rPr lang="en-US" b="1" dirty="0" smtClean="0"/>
              <a:t>L.12.A.2- Students know DNA molecules provide instructions for assembling protein molecules.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dirty="0" smtClean="0"/>
          </a:p>
          <a:p>
            <a:r>
              <a:rPr lang="en-US" dirty="0" smtClean="0"/>
              <a:t>During the process of transcription, the DNA molecule serves as a template to form mRNA. But unlike DNA replication where thymine serves as the complementary base to adenine, uracil substitutes for thymine in RNA. Notice the A in DNA pairs with the U in mRNA. Guanine and cytosine still pair.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L.12.A.3- Students know all body cells in an organism develop from a single cell and contain essentially identical genetic instructions.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1" dirty="0" smtClean="0"/>
          </a:p>
          <a:p>
            <a:r>
              <a:rPr lang="en-US" dirty="0" smtClean="0"/>
              <a:t>One idea from the Cell Theory is that all cells must arise from pre-existing cells through a process of cellular division (mitosis or meiosis). Mitosis is</a:t>
            </a:r>
            <a:r>
              <a:rPr lang="en-US" baseline="0" dirty="0" smtClean="0"/>
              <a:t> </a:t>
            </a:r>
            <a:r>
              <a:rPr lang="en-US" dirty="0" smtClean="0"/>
              <a:t>the process by which a cell divides into two identical daughter cells, each of which has the same number of chromosomes as the original cell. </a:t>
            </a:r>
            <a:r>
              <a:rPr lang="en-US" sz="1200" kern="1200" dirty="0" smtClean="0">
                <a:solidFill>
                  <a:schemeClr val="tx1"/>
                </a:solidFill>
                <a:latin typeface="+mn-lt"/>
                <a:ea typeface="+mn-ea"/>
                <a:cs typeface="+mn-cs"/>
              </a:rPr>
              <a:t>Within the diagrams, “n” is the number of chromosomes in a haploid cell (gamete/sex cell) utilized during sexual reproduction, while “2n” indicates twice the number of haploid chromosomes and represents the number of chromosomes in the diploid cells (somatic/body cells). </a:t>
            </a:r>
            <a:r>
              <a:rPr lang="en-US" dirty="0" smtClean="0"/>
              <a:t>Diagram 1 shows</a:t>
            </a:r>
            <a:r>
              <a:rPr lang="en-US" baseline="0" dirty="0" smtClean="0"/>
              <a:t> two identical daughter cells resulting from the parent cell </a:t>
            </a:r>
            <a:r>
              <a:rPr lang="en-US" i="0" baseline="0" dirty="0" smtClean="0"/>
              <a:t>(2n </a:t>
            </a:r>
            <a:r>
              <a:rPr lang="en-US" i="0" baseline="0" dirty="0" smtClean="0">
                <a:sym typeface="Wingdings" pitchFamily="2" charset="2"/>
              </a:rPr>
              <a:t> 2n)</a:t>
            </a:r>
            <a:r>
              <a:rPr lang="en-US" i="0" baseline="0" dirty="0" smtClean="0"/>
              <a:t>.  </a:t>
            </a:r>
            <a:endParaRPr lang="en-US" b="1" i="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pPr defTabSz="931681">
              <a:defRPr/>
            </a:pPr>
            <a:r>
              <a:rPr lang="en-US" b="1" dirty="0" smtClean="0"/>
              <a:t>L.12.A.3- Students know all body cells in an organism develop from a single cell and contain essentially identical genetic instructions.  E/S</a:t>
            </a:r>
            <a:endParaRPr lang="en-US" dirty="0" smtClean="0"/>
          </a:p>
          <a:p>
            <a:endParaRPr lang="en-US" dirty="0" smtClean="0"/>
          </a:p>
          <a:p>
            <a:r>
              <a:rPr lang="en-US" b="1" dirty="0" smtClean="0"/>
              <a:t>DOK Level 2</a:t>
            </a:r>
          </a:p>
          <a:p>
            <a:endParaRPr lang="en-US" b="1" dirty="0" smtClean="0"/>
          </a:p>
          <a:p>
            <a:r>
              <a:rPr lang="en-US" b="1" dirty="0" smtClean="0"/>
              <a:t>Answer B</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Animals are </a:t>
            </a:r>
            <a:r>
              <a:rPr lang="en-US" i="0" baseline="0" dirty="0" err="1" smtClean="0"/>
              <a:t>multicellular</a:t>
            </a:r>
            <a:r>
              <a:rPr lang="en-US" i="0" baseline="0" dirty="0" smtClean="0"/>
              <a:t> organisms that</a:t>
            </a:r>
            <a:r>
              <a:rPr lang="en-US" i="0" dirty="0" smtClean="0"/>
              <a:t> reproduce sexually (with a few</a:t>
            </a:r>
            <a:r>
              <a:rPr lang="en-US" i="0" baseline="0" dirty="0" smtClean="0"/>
              <a:t> exceptions) and grow by the addition of more and more cells</a:t>
            </a:r>
            <a:r>
              <a:rPr lang="en-US" i="0" dirty="0" smtClean="0"/>
              <a:t>. Sexual</a:t>
            </a:r>
            <a:r>
              <a:rPr lang="en-US" i="0" baseline="0" dirty="0" smtClean="0"/>
              <a:t> reproduction</a:t>
            </a:r>
            <a:r>
              <a:rPr lang="en-US" i="0" dirty="0" smtClean="0"/>
              <a:t> requires animals to produce cells called gametes that have half the amount of DNA (a haploid cell) through the process of meiosis. Gametes are haploid</a:t>
            </a:r>
            <a:r>
              <a:rPr lang="en-US" i="0" baseline="0" dirty="0" smtClean="0"/>
              <a:t> cells </a:t>
            </a:r>
            <a:r>
              <a:rPr lang="en-US" i="0" dirty="0" smtClean="0"/>
              <a:t>that combine with other gametes, in</a:t>
            </a:r>
            <a:r>
              <a:rPr lang="en-US" i="0" baseline="0" dirty="0" smtClean="0"/>
              <a:t> a process </a:t>
            </a:r>
            <a:r>
              <a:rPr lang="en-US" i="0" dirty="0" smtClean="0"/>
              <a:t>called fertilization</a:t>
            </a:r>
            <a:r>
              <a:rPr lang="en-US" i="0" baseline="0" dirty="0" smtClean="0"/>
              <a:t> (Process A). </a:t>
            </a:r>
            <a:r>
              <a:rPr lang="en-US" i="0" dirty="0" smtClean="0"/>
              <a:t>The union of gametes produces a genetically unique cell (called</a:t>
            </a:r>
            <a:r>
              <a:rPr lang="en-US" i="0" baseline="0" dirty="0" smtClean="0"/>
              <a:t> a zygote) </a:t>
            </a:r>
            <a:r>
              <a:rPr lang="en-US" i="0" dirty="0" smtClean="0"/>
              <a:t>with a full complement of DNA (1</a:t>
            </a:r>
            <a:r>
              <a:rPr lang="en-US" i="0" baseline="0" dirty="0" smtClean="0"/>
              <a:t> gamete + 1 gamete = 1 zygote)</a:t>
            </a:r>
            <a:r>
              <a:rPr lang="en-US" i="0" dirty="0" smtClean="0"/>
              <a:t>. </a:t>
            </a:r>
            <a:r>
              <a:rPr lang="en-US" i="0" baseline="0" dirty="0" smtClean="0"/>
              <a:t> The</a:t>
            </a:r>
            <a:r>
              <a:rPr lang="en-US" i="0" dirty="0" smtClean="0"/>
              <a:t> zygote has the potential to grow and develop into an</a:t>
            </a:r>
            <a:r>
              <a:rPr lang="en-US" i="0" baseline="0" dirty="0" smtClean="0"/>
              <a:t> adult</a:t>
            </a:r>
            <a:r>
              <a:rPr lang="en-US" i="0" dirty="0" smtClean="0"/>
              <a:t> individual</a:t>
            </a:r>
            <a:r>
              <a:rPr lang="en-US" i="0" baseline="0" dirty="0" smtClean="0"/>
              <a:t> by adding more body (somatic) cells </a:t>
            </a:r>
            <a:r>
              <a:rPr lang="en-US" i="0" dirty="0" smtClean="0"/>
              <a:t>through</a:t>
            </a:r>
            <a:r>
              <a:rPr lang="en-US" i="0" baseline="0" dirty="0" smtClean="0"/>
              <a:t> the process of cell division by mitosis (Process B).</a:t>
            </a:r>
            <a:r>
              <a:rPr lang="en-US" b="0" i="0" dirty="0" smtClean="0"/>
              <a:t>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132</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p>
          <a:p>
            <a:pPr defTabSz="931681">
              <a:defRPr/>
            </a:pPr>
            <a:endParaRPr lang="en-US" b="1" dirty="0" smtClean="0"/>
          </a:p>
          <a:p>
            <a:r>
              <a:rPr lang="en-US" b="1" dirty="0" smtClean="0"/>
              <a:t>L.12.A.4- Students know several causes and effects of somatic versus sex cell mutations.  E/S</a:t>
            </a:r>
          </a:p>
          <a:p>
            <a:endParaRPr lang="en-US" b="1" dirty="0" smtClean="0"/>
          </a:p>
          <a:p>
            <a:r>
              <a:rPr lang="en-US" b="1" dirty="0" smtClean="0"/>
              <a:t>DOK Level 1</a:t>
            </a:r>
          </a:p>
          <a:p>
            <a:endParaRPr lang="en-US" b="1" dirty="0" smtClean="0"/>
          </a:p>
          <a:p>
            <a:r>
              <a:rPr lang="en-US" b="1" dirty="0" smtClean="0"/>
              <a:t>Answer A</a:t>
            </a:r>
            <a:endParaRPr lang="en-US" dirty="0" smtClean="0"/>
          </a:p>
          <a:p>
            <a:r>
              <a:rPr lang="en-US" dirty="0" smtClean="0"/>
              <a:t> </a:t>
            </a:r>
          </a:p>
          <a:p>
            <a:pPr marL="0" marR="0" indent="0" algn="l" defTabSz="931681" rtl="0" eaLnBrk="1" fontAlgn="auto" latinLnBrk="0" hangingPunct="1">
              <a:lnSpc>
                <a:spcPct val="100000"/>
              </a:lnSpc>
              <a:spcBef>
                <a:spcPts val="0"/>
              </a:spcBef>
              <a:spcAft>
                <a:spcPts val="0"/>
              </a:spcAft>
              <a:buClrTx/>
              <a:buSzTx/>
              <a:buFontTx/>
              <a:buNone/>
              <a:tabLst/>
              <a:defRPr/>
            </a:pPr>
            <a:r>
              <a:rPr lang="en-US" dirty="0" smtClean="0"/>
              <a:t>Mutations are changes in the DNA sequence that may or may not cause an effect on an organism. Due to the nature of DNA and the genetic code, most mutations cause no change in the structure and function of proteins in an organism. However, there is the possibility that mutations may be beneficial or harmful (possibly fatal) to an organism. Random mutations naturally occur in populations and may or may not be passed along to the next generation. Mutations are considered one of the driving forces of evolution because they cause change in populations over time. The traits that parents pass along to their offspring are distributed through their gametes (egg/ovum or sperm cells). Only changes that occur in the DNA of the gametes will affect the inherited characteristics of the offspring. </a:t>
            </a:r>
            <a:r>
              <a:rPr lang="en-US" sz="1200" kern="1200" dirty="0" smtClean="0">
                <a:solidFill>
                  <a:schemeClr val="tx1"/>
                </a:solidFill>
                <a:latin typeface="+mn-lt"/>
                <a:ea typeface="+mn-ea"/>
                <a:cs typeface="+mn-cs"/>
              </a:rPr>
              <a:t>Mutations occurring within the DNA of somatic (body) cells may affect the health and well-being of the individual, such as by the introduction of cancerous cells, but do not affect inheritance.</a:t>
            </a:r>
          </a:p>
          <a:p>
            <a:pPr defTabSz="93168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p>
          <a:p>
            <a:pPr defTabSz="931681">
              <a:defRPr/>
            </a:pPr>
            <a:endParaRPr lang="en-US" b="1" dirty="0" smtClean="0"/>
          </a:p>
          <a:p>
            <a:r>
              <a:rPr lang="en-US" b="1" dirty="0" smtClean="0"/>
              <a:t>L.12.A.4- Students know several causes and effects of somatic versus sex cell mutations.  E/S</a:t>
            </a:r>
          </a:p>
          <a:p>
            <a:endParaRPr lang="en-US" b="1" dirty="0" smtClean="0"/>
          </a:p>
          <a:p>
            <a:r>
              <a:rPr lang="en-US" b="1" dirty="0" smtClean="0"/>
              <a:t>DOK Level 2</a:t>
            </a:r>
          </a:p>
          <a:p>
            <a:endParaRPr lang="en-US" b="1" dirty="0" smtClean="0"/>
          </a:p>
          <a:p>
            <a:r>
              <a:rPr lang="en-US" b="1" dirty="0" smtClean="0"/>
              <a:t>Answer B</a:t>
            </a:r>
          </a:p>
          <a:p>
            <a:endParaRPr lang="en-US" b="1" dirty="0" smtClean="0"/>
          </a:p>
          <a:p>
            <a:pPr defTabSz="931681">
              <a:defRPr/>
            </a:pPr>
            <a:r>
              <a:rPr lang="en-US" dirty="0" smtClean="0"/>
              <a:t>Mutations are changes in the DNA sequence. The first thing that a student should understand when studying mutations is the difference between a somatic cell and a sex cell (gamete). A somatic cell is a body cell that has a full complement of chromosomes while a gamete is a reproductive</a:t>
            </a:r>
            <a:r>
              <a:rPr lang="en-US" baseline="0" dirty="0" smtClean="0"/>
              <a:t> </a:t>
            </a:r>
            <a:r>
              <a:rPr lang="en-US" dirty="0" smtClean="0"/>
              <a:t>cell with half the number of chromosomes. Therefore, mutations can be separated into germline mutations, which can be passed on to offspring, or somatic cell mutations, which only affect the individual.</a:t>
            </a:r>
          </a:p>
          <a:p>
            <a:pPr defTabSz="931681">
              <a:defRPr/>
            </a:pPr>
            <a:endParaRPr lang="en-US" dirty="0" smtClean="0"/>
          </a:p>
          <a:p>
            <a:pPr defTabSz="931681">
              <a:defRPr/>
            </a:pPr>
            <a:r>
              <a:rPr lang="en-US" dirty="0" smtClean="0"/>
              <a:t>In the data table, since the mutation on the gene for eye color is located in a gamete, then it can be passed on to the rabbit’s offspring.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134</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p>
          <a:p>
            <a:pPr defTabSz="931681">
              <a:defRPr/>
            </a:pPr>
            <a:endParaRPr lang="en-US" b="1" dirty="0" smtClean="0"/>
          </a:p>
          <a:p>
            <a:pPr defTabSz="931681">
              <a:defRPr/>
            </a:pPr>
            <a:r>
              <a:rPr lang="en-US" b="1" dirty="0" smtClean="0"/>
              <a:t>L.12.A.4- Students know several causes and effects of somatic versus sex cell mutations.  E/S</a:t>
            </a:r>
          </a:p>
          <a:p>
            <a:pPr defTabSz="931681">
              <a:defRPr/>
            </a:pPr>
            <a:endParaRPr lang="en-US" b="1" dirty="0" smtClean="0"/>
          </a:p>
          <a:p>
            <a:pPr defTabSz="931681">
              <a:defRPr/>
            </a:pPr>
            <a:r>
              <a:rPr lang="en-US" b="1" dirty="0" smtClean="0"/>
              <a:t>DOK Level 1</a:t>
            </a:r>
          </a:p>
          <a:p>
            <a:pPr defTabSz="931681">
              <a:defRPr/>
            </a:pPr>
            <a:endParaRPr lang="en-US" b="1" dirty="0" smtClean="0"/>
          </a:p>
          <a:p>
            <a:pPr defTabSz="931681">
              <a:defRPr/>
            </a:pPr>
            <a:r>
              <a:rPr lang="en-US" b="1" dirty="0" smtClean="0"/>
              <a:t>Answer C</a:t>
            </a:r>
          </a:p>
          <a:p>
            <a:pPr defTabSz="931681">
              <a:defRPr/>
            </a:pPr>
            <a:endParaRPr lang="en-US" b="1" dirty="0" smtClean="0"/>
          </a:p>
          <a:p>
            <a:r>
              <a:rPr lang="en-US" i="0" dirty="0" smtClean="0"/>
              <a:t>A somatic cell mutation is a mutation that takes place in any single cell of an organism except gametes (egg/sperm). A mutation in</a:t>
            </a:r>
            <a:r>
              <a:rPr lang="en-US" i="0" baseline="0" dirty="0" smtClean="0"/>
              <a:t> gametes</a:t>
            </a:r>
            <a:r>
              <a:rPr lang="en-US" i="0" dirty="0" smtClean="0"/>
              <a:t> results in a heritable mutation. </a:t>
            </a:r>
            <a:r>
              <a:rPr lang="en-US" i="0" baseline="0" dirty="0" smtClean="0"/>
              <a:t>Since b</a:t>
            </a:r>
            <a:r>
              <a:rPr lang="en-US" i="0" dirty="0" smtClean="0"/>
              <a:t>lood tissue is composed</a:t>
            </a:r>
            <a:r>
              <a:rPr lang="en-US" i="0" baseline="0" dirty="0" smtClean="0"/>
              <a:t> of s</a:t>
            </a:r>
            <a:r>
              <a:rPr lang="en-US" i="0" dirty="0" smtClean="0"/>
              <a:t>omatic cells,</a:t>
            </a:r>
            <a:r>
              <a:rPr lang="en-US" i="0" baseline="0" dirty="0" smtClean="0"/>
              <a:t> </a:t>
            </a:r>
            <a:r>
              <a:rPr lang="en-US" i="0" dirty="0" smtClean="0"/>
              <a:t>mutations that occur in their DNA (such as those due to ionizing radiation)</a:t>
            </a:r>
            <a:r>
              <a:rPr lang="en-US" i="0" baseline="0" dirty="0" smtClean="0"/>
              <a:t> </a:t>
            </a:r>
            <a:r>
              <a:rPr lang="en-US" i="0" dirty="0" smtClean="0"/>
              <a:t>are not heritable. If a mutation occurs in a gamete and that</a:t>
            </a:r>
            <a:r>
              <a:rPr lang="en-US" i="0" baseline="0" dirty="0" smtClean="0"/>
              <a:t> gamete fuses with another gamete to form a new</a:t>
            </a:r>
            <a:r>
              <a:rPr lang="en-US" i="0" dirty="0" smtClean="0"/>
              <a:t> offspring, then the genetic change will</a:t>
            </a:r>
            <a:r>
              <a:rPr lang="en-US" i="0" baseline="0" dirty="0" smtClean="0"/>
              <a:t> be </a:t>
            </a:r>
            <a:r>
              <a:rPr lang="en-US" i="0" dirty="0" smtClean="0"/>
              <a:t>present in every cell of the resulting (new) organism. </a:t>
            </a:r>
          </a:p>
          <a:p>
            <a:pPr defTabSz="93168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135</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L.12.A.4- Students know several causes and effects of somatic versus sex cell mutations.  E/S</a:t>
            </a:r>
          </a:p>
          <a:p>
            <a:endParaRPr lang="en-US" b="1" dirty="0" smtClean="0"/>
          </a:p>
          <a:p>
            <a:r>
              <a:rPr lang="en-US" b="1" dirty="0" smtClean="0"/>
              <a:t>DOK Level 1</a:t>
            </a:r>
          </a:p>
          <a:p>
            <a:endParaRPr lang="en-US" b="1" dirty="0" smtClean="0"/>
          </a:p>
          <a:p>
            <a:r>
              <a:rPr lang="en-US" b="1" dirty="0" smtClean="0"/>
              <a:t>Answer C</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Environmental mutagens such as toxic chemicals, nuclear radiation, and UV light can alter the DNA structure by changing the sequence of or bonding between nitrogen bases. Alterations</a:t>
            </a:r>
            <a:r>
              <a:rPr lang="en-US" i="0" baseline="0" dirty="0" smtClean="0"/>
              <a:t> in DNA are known as mutations. Although the cell utilizes mechanisms for correcting mistakes, DNA mutations that result from exposure to environmental mutagens generally accumulate over time and thus the risk of cancer increases as an organism ages. </a:t>
            </a:r>
            <a:r>
              <a:rPr lang="en-US" sz="1200" i="0" kern="1200" dirty="0" smtClean="0">
                <a:solidFill>
                  <a:schemeClr val="tx1"/>
                </a:solidFill>
                <a:latin typeface="+mn-lt"/>
                <a:ea typeface="+mn-ea"/>
                <a:cs typeface="+mn-cs"/>
              </a:rPr>
              <a:t>Environmental factors are most apt to affect somatic (body) cells, therein the affects are not inheritable.</a:t>
            </a:r>
          </a:p>
          <a:p>
            <a:endParaRPr lang="en-US" i="1" dirty="0" smtClean="0"/>
          </a:p>
          <a:p>
            <a:endParaRPr lang="en-US" dirty="0" smtClean="0"/>
          </a:p>
          <a:p>
            <a:r>
              <a:rPr lang="en-US" dirty="0" smtClean="0"/>
              <a:t>For a</a:t>
            </a:r>
            <a:r>
              <a:rPr lang="en-US" baseline="0" dirty="0" smtClean="0"/>
              <a:t> more detailed description of mutations, go to http://learn.genetics.utah.edu/archive/sloozeworm/mutationbg.html.</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136</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L.12.A.5- Students know how to predict patterns of inheritance.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In order to answer this question, the students will need to complete a Punnett square</a:t>
            </a:r>
            <a:r>
              <a:rPr lang="en-US" i="0" baseline="0" dirty="0" smtClean="0"/>
              <a:t> showing the cross between the two parents. </a:t>
            </a:r>
            <a:r>
              <a:rPr lang="en-US" i="0" dirty="0" smtClean="0"/>
              <a:t>A Punnett square is a tool used by biologists</a:t>
            </a:r>
            <a:r>
              <a:rPr lang="en-US" i="0" baseline="0" dirty="0" smtClean="0"/>
              <a:t> </a:t>
            </a:r>
            <a:r>
              <a:rPr lang="en-US" i="0" dirty="0" smtClean="0"/>
              <a:t>to calculate the mathematical probability of offspring</a:t>
            </a:r>
            <a:r>
              <a:rPr lang="en-US" i="0" baseline="0" dirty="0" smtClean="0"/>
              <a:t> </a:t>
            </a:r>
            <a:r>
              <a:rPr lang="en-US" i="0" dirty="0" smtClean="0"/>
              <a:t>inheriting a specific trait from two parents (full</a:t>
            </a:r>
            <a:r>
              <a:rPr lang="en-US" i="0" baseline="0" dirty="0" smtClean="0"/>
              <a:t> </a:t>
            </a:r>
            <a:r>
              <a:rPr lang="en-US" i="0" dirty="0" smtClean="0"/>
              <a:t>genotypes of one</a:t>
            </a:r>
            <a:r>
              <a:rPr lang="en-US" i="0" baseline="0" dirty="0" smtClean="0"/>
              <a:t> or both parents may be unknown)</a:t>
            </a:r>
            <a:r>
              <a:rPr lang="en-US" i="0" dirty="0" smtClean="0"/>
              <a:t>. It was named for an English geneticist, Reginald Punnett. A Punnett square uses a system of letters to represent the alleles involved in the cross. A capital letter represents the dominant allele</a:t>
            </a:r>
            <a:r>
              <a:rPr lang="en-US" i="0" baseline="0" dirty="0" smtClean="0"/>
              <a:t> </a:t>
            </a:r>
            <a:r>
              <a:rPr lang="en-US" i="0" dirty="0" smtClean="0"/>
              <a:t>and a lower case letter represents the recessive allele. </a:t>
            </a:r>
            <a:r>
              <a:rPr lang="en-US" sz="1200" kern="1200" dirty="0" smtClean="0">
                <a:solidFill>
                  <a:schemeClr val="tx1"/>
                </a:solidFill>
                <a:latin typeface="+mn-lt"/>
                <a:ea typeface="+mn-ea"/>
                <a:cs typeface="+mn-cs"/>
              </a:rPr>
              <a:t>The combination of two alleles is known as the “genotype” and results in the physically observable trait known as the “phenotype.”</a:t>
            </a:r>
          </a:p>
          <a:p>
            <a:endParaRPr lang="en-US" i="0" dirty="0" smtClean="0"/>
          </a:p>
          <a:p>
            <a:r>
              <a:rPr lang="en-US" i="0" dirty="0" smtClean="0"/>
              <a:t>Use the following procedure to set up a Punnett square</a:t>
            </a:r>
            <a:r>
              <a:rPr lang="en-US" i="0" baseline="0" dirty="0" smtClean="0"/>
              <a:t> showing a </a:t>
            </a:r>
            <a:r>
              <a:rPr lang="en-US" i="0" dirty="0" smtClean="0"/>
              <a:t>genetic cross.</a:t>
            </a:r>
            <a:br>
              <a:rPr lang="en-US" i="0" dirty="0" smtClean="0"/>
            </a:br>
            <a:endParaRPr lang="en-US" i="0" dirty="0" smtClean="0"/>
          </a:p>
          <a:p>
            <a:r>
              <a:rPr lang="en-US" i="0" dirty="0" smtClean="0"/>
              <a:t>Determine the genotypes</a:t>
            </a:r>
            <a:r>
              <a:rPr lang="en-US" i="0" baseline="0" dirty="0" smtClean="0"/>
              <a:t> </a:t>
            </a:r>
            <a:r>
              <a:rPr lang="en-US" i="0" dirty="0" smtClean="0"/>
              <a:t>of the parents. </a:t>
            </a:r>
          </a:p>
          <a:p>
            <a:r>
              <a:rPr lang="en-US" i="0" dirty="0" smtClean="0"/>
              <a:t>Segregate the alleles to determine the possible gametes that can</a:t>
            </a:r>
            <a:r>
              <a:rPr lang="en-US" i="0" baseline="0" dirty="0" smtClean="0"/>
              <a:t> be </a:t>
            </a:r>
            <a:r>
              <a:rPr lang="en-US" i="0" dirty="0" smtClean="0"/>
              <a:t>produced by each parent.</a:t>
            </a:r>
          </a:p>
          <a:p>
            <a:r>
              <a:rPr lang="en-US" i="0" dirty="0" smtClean="0"/>
              <a:t>Construct the Punnett square using the possible gametes</a:t>
            </a:r>
            <a:r>
              <a:rPr lang="en-US" i="0" baseline="0" dirty="0" smtClean="0"/>
              <a:t> from each parent.</a:t>
            </a:r>
            <a:r>
              <a:rPr lang="en-US" i="0" dirty="0" smtClean="0"/>
              <a:t> </a:t>
            </a:r>
          </a:p>
          <a:p>
            <a:r>
              <a:rPr lang="en-US" i="0" dirty="0" smtClean="0"/>
              <a:t>Complete the Punnett square by combining</a:t>
            </a:r>
            <a:r>
              <a:rPr lang="en-US" i="0" baseline="0" dirty="0" smtClean="0"/>
              <a:t> alleles from each parent into all possible genotypes for the offspring.</a:t>
            </a:r>
            <a:endParaRPr lang="en-US" i="0" dirty="0" smtClean="0"/>
          </a:p>
          <a:p>
            <a:r>
              <a:rPr lang="en-US" i="0" dirty="0" smtClean="0"/>
              <a:t>Calculate the genotypic and phenotypic probabilities of each possible offspring.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sz="1200" kern="1200" dirty="0" smtClean="0">
                <a:solidFill>
                  <a:schemeClr val="tx1"/>
                </a:solidFill>
                <a:latin typeface="+mn-lt"/>
                <a:ea typeface="+mn-ea"/>
                <a:cs typeface="+mn-cs"/>
              </a:rPr>
              <a:t>You arrange the </a:t>
            </a:r>
            <a:r>
              <a:rPr lang="en-US" sz="1200" kern="1200" dirty="0" err="1" smtClean="0">
                <a:solidFill>
                  <a:schemeClr val="tx1"/>
                </a:solidFill>
                <a:latin typeface="+mn-lt"/>
                <a:ea typeface="+mn-ea"/>
                <a:cs typeface="+mn-cs"/>
              </a:rPr>
              <a:t>phenotypical</a:t>
            </a:r>
            <a:r>
              <a:rPr lang="en-US" sz="1200" kern="1200" dirty="0" smtClean="0">
                <a:solidFill>
                  <a:schemeClr val="tx1"/>
                </a:solidFill>
                <a:latin typeface="+mn-lt"/>
                <a:ea typeface="+mn-ea"/>
                <a:cs typeface="+mn-cs"/>
              </a:rPr>
              <a:t> Type AB male across the top of the Punnett square with the genotype </a:t>
            </a:r>
            <a:r>
              <a:rPr lang="en-US" sz="1200" i="1" kern="1200" dirty="0" smtClean="0">
                <a:solidFill>
                  <a:schemeClr val="tx1"/>
                </a:solidFill>
                <a:latin typeface="+mn-lt"/>
                <a:ea typeface="+mn-ea"/>
                <a:cs typeface="+mn-cs"/>
              </a:rPr>
              <a:t>I</a:t>
            </a:r>
            <a:r>
              <a:rPr lang="en-US" sz="1200" i="1" kern="1200" baseline="30000" dirty="0" smtClean="0">
                <a:solidFill>
                  <a:schemeClr val="tx1"/>
                </a:solidFill>
                <a:latin typeface="+mn-lt"/>
                <a:ea typeface="+mn-ea"/>
                <a:cs typeface="+mn-cs"/>
              </a:rPr>
              <a:t>A</a:t>
            </a:r>
            <a:r>
              <a:rPr lang="en-US" sz="1200" i="1" kern="1200" dirty="0" smtClean="0">
                <a:solidFill>
                  <a:schemeClr val="tx1"/>
                </a:solidFill>
                <a:latin typeface="+mn-lt"/>
                <a:ea typeface="+mn-ea"/>
                <a:cs typeface="+mn-cs"/>
              </a:rPr>
              <a:t>I</a:t>
            </a:r>
            <a:r>
              <a:rPr lang="en-US" sz="1200" i="1" kern="1200" baseline="300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then place the </a:t>
            </a:r>
            <a:r>
              <a:rPr lang="en-US" sz="1200" kern="1200" dirty="0" err="1" smtClean="0">
                <a:solidFill>
                  <a:schemeClr val="tx1"/>
                </a:solidFill>
                <a:latin typeface="+mn-lt"/>
                <a:ea typeface="+mn-ea"/>
                <a:cs typeface="+mn-cs"/>
              </a:rPr>
              <a:t>phenotypical</a:t>
            </a:r>
            <a:r>
              <a:rPr lang="en-US" sz="1200" kern="1200" dirty="0" smtClean="0">
                <a:solidFill>
                  <a:schemeClr val="tx1"/>
                </a:solidFill>
                <a:latin typeface="+mn-lt"/>
                <a:ea typeface="+mn-ea"/>
                <a:cs typeface="+mn-cs"/>
              </a:rPr>
              <a:t> Type O female’s alleles along the side using the genotype </a:t>
            </a:r>
            <a:r>
              <a:rPr lang="en-US" sz="1200" i="1" kern="1200" dirty="0" smtClean="0">
                <a:solidFill>
                  <a:schemeClr val="tx1"/>
                </a:solidFill>
                <a:latin typeface="+mn-lt"/>
                <a:ea typeface="+mn-ea"/>
                <a:cs typeface="+mn-cs"/>
              </a:rPr>
              <a:t>ii</a:t>
            </a:r>
            <a:r>
              <a:rPr lang="en-US" sz="1200" kern="1200" dirty="0" smtClean="0">
                <a:solidFill>
                  <a:schemeClr val="tx1"/>
                </a:solidFill>
                <a:latin typeface="+mn-lt"/>
                <a:ea typeface="+mn-ea"/>
                <a:cs typeface="+mn-cs"/>
              </a:rPr>
              <a:t>. Fill in the Punnett square by combining the alleles.  From the new genotypes, determine the phenotypes.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i="0" baseline="0" dirty="0" smtClean="0"/>
              <a:t>The probability of the blood types for the offspring is:</a:t>
            </a:r>
          </a:p>
          <a:p>
            <a:r>
              <a:rPr lang="en-US" baseline="0" dirty="0" smtClean="0"/>
              <a:t>50% Type A (</a:t>
            </a:r>
            <a:r>
              <a:rPr lang="en-US" baseline="0" dirty="0" err="1" smtClean="0"/>
              <a:t>I</a:t>
            </a:r>
            <a:r>
              <a:rPr lang="en-US" baseline="30000" dirty="0" err="1" smtClean="0"/>
              <a:t>A</a:t>
            </a:r>
            <a:r>
              <a:rPr lang="en-US" baseline="0" dirty="0" err="1" smtClean="0"/>
              <a:t>i</a:t>
            </a:r>
            <a:r>
              <a:rPr lang="en-US" baseline="0" dirty="0" smtClean="0"/>
              <a:t>)</a:t>
            </a:r>
          </a:p>
          <a:p>
            <a:r>
              <a:rPr lang="en-US" baseline="0" dirty="0" smtClean="0"/>
              <a:t>50% Type B (</a:t>
            </a:r>
            <a:r>
              <a:rPr lang="en-US" baseline="0" dirty="0" err="1" smtClean="0"/>
              <a:t>I</a:t>
            </a:r>
            <a:r>
              <a:rPr lang="en-US" baseline="30000" dirty="0" err="1" smtClean="0"/>
              <a:t>B</a:t>
            </a:r>
            <a:r>
              <a:rPr lang="en-US" baseline="0" dirty="0" err="1" smtClean="0"/>
              <a:t>i</a:t>
            </a:r>
            <a:r>
              <a:rPr lang="en-US" baseline="0" dirty="0" smtClean="0"/>
              <a:t>)</a:t>
            </a:r>
          </a:p>
          <a:p>
            <a:endParaRPr lang="en-US" baseline="0" dirty="0" smtClean="0"/>
          </a:p>
          <a:p>
            <a:pPr defTabSz="931681">
              <a:defRPr/>
            </a:pPr>
            <a:r>
              <a:rPr lang="en-US" dirty="0" smtClean="0"/>
              <a:t>For more detailed information on how to complete and interpret a Punnett square, go to http://rpdp.net/sciencetips_v2/L12A5.htm#sample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137</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L.12.A.5- Students know how to predict patterns of inheritance.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dirty="0" smtClean="0"/>
          </a:p>
          <a:p>
            <a:r>
              <a:rPr lang="en-US" i="0" dirty="0" smtClean="0"/>
              <a:t>In order to answer this question, the students will need to complete a Punnett square</a:t>
            </a:r>
            <a:r>
              <a:rPr lang="en-US" i="0" baseline="0" dirty="0" smtClean="0"/>
              <a:t> crossing the two parents. </a:t>
            </a:r>
            <a:r>
              <a:rPr lang="en-US" i="0" dirty="0" smtClean="0"/>
              <a:t>A Punnett square is a tool used by biologists to calculate the mathematical probability of offspring inheriting a specific trait from two parents (full</a:t>
            </a:r>
            <a:r>
              <a:rPr lang="en-US" i="0" baseline="0" dirty="0" smtClean="0"/>
              <a:t> </a:t>
            </a:r>
            <a:r>
              <a:rPr lang="en-US" i="0" dirty="0" smtClean="0"/>
              <a:t>genotypes of one</a:t>
            </a:r>
            <a:r>
              <a:rPr lang="en-US" i="0" baseline="0" dirty="0" smtClean="0"/>
              <a:t> or both parents may be unknown)</a:t>
            </a:r>
            <a:r>
              <a:rPr lang="en-US" i="0" dirty="0" smtClean="0"/>
              <a:t>. A Punnett square uses a system of letters to represent the alleles involved in the cross. A capital letter represents the dominant allele and a lower case letter represents the recessive allele. </a:t>
            </a:r>
          </a:p>
          <a:p>
            <a:endParaRPr lang="en-US" i="0" baseline="0" dirty="0" smtClean="0"/>
          </a:p>
          <a:p>
            <a:r>
              <a:rPr lang="en-US" i="0" baseline="0" dirty="0" smtClean="0"/>
              <a:t>Draw a Punnett square and place one parent with the genotype Bb (possible gametes: B and b) across the top and the other parent with the genotype bb (possible gametes: b and b) along the side. Complete the Punnett square. The probably of the offspring having brown fur is 50%.  </a:t>
            </a:r>
          </a:p>
          <a:p>
            <a:endParaRPr lang="en-US" baseline="0" dirty="0" smtClean="0"/>
          </a:p>
          <a:p>
            <a:pPr defTabSz="931681">
              <a:defRPr/>
            </a:pPr>
            <a:r>
              <a:rPr lang="en-US" dirty="0" smtClean="0"/>
              <a:t>For information of how to complete and interpret a Punnett square, go to http://rpdp.net/sciencetips_v2/L12A5.htm#sample</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138</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Heredity is the genetic passing of a set of instructions from generation to generation.  These instructions are encoded as DNA and may manifest themselves as characteristics.  Some characteristics are inherited, and some result from interactions with the environment.</a:t>
            </a:r>
            <a:endParaRPr lang="en-US" dirty="0" smtClean="0"/>
          </a:p>
          <a:p>
            <a:endParaRPr lang="en-US" dirty="0" smtClean="0"/>
          </a:p>
          <a:p>
            <a:r>
              <a:rPr lang="en-US" b="1" dirty="0" smtClean="0"/>
              <a:t>L.12.A.5- Students know how to predict patterns of inheritance.  E/S</a:t>
            </a:r>
          </a:p>
          <a:p>
            <a:endParaRPr lang="en-US" b="1" dirty="0" smtClean="0"/>
          </a:p>
          <a:p>
            <a:r>
              <a:rPr lang="en-US" b="1" dirty="0" smtClean="0"/>
              <a:t>DOK Level 2</a:t>
            </a:r>
          </a:p>
          <a:p>
            <a:endParaRPr lang="en-US" b="1" dirty="0" smtClean="0"/>
          </a:p>
          <a:p>
            <a:r>
              <a:rPr lang="en-US" b="1" dirty="0" smtClean="0"/>
              <a:t>Answer D</a:t>
            </a:r>
          </a:p>
          <a:p>
            <a:endParaRPr lang="en-US" dirty="0" smtClean="0"/>
          </a:p>
          <a:p>
            <a:r>
              <a:rPr lang="en-US" sz="1200" kern="1200" dirty="0" smtClean="0">
                <a:solidFill>
                  <a:schemeClr val="tx1"/>
                </a:solidFill>
                <a:latin typeface="+mn-lt"/>
                <a:ea typeface="+mn-ea"/>
                <a:cs typeface="+mn-cs"/>
              </a:rPr>
              <a:t>An individual is “homozygous” for a trait when they have two identical alleles for that trait.  Both alleles could be dominant for the trait, or both alleles could be recessive for the trait.  An individual is “heterozygous” for a trait when the genotype is made of one allele dominant for the trait and one allele recessive for the trait. </a:t>
            </a:r>
          </a:p>
          <a:p>
            <a:endParaRPr lang="en-US" sz="1200" kern="1200" dirty="0" smtClean="0">
              <a:solidFill>
                <a:schemeClr val="tx1"/>
              </a:solidFill>
              <a:latin typeface="+mn-lt"/>
              <a:ea typeface="+mn-ea"/>
              <a:cs typeface="+mn-cs"/>
            </a:endParaRPr>
          </a:p>
          <a:p>
            <a:r>
              <a:rPr lang="en-US" i="0" dirty="0" smtClean="0"/>
              <a:t>In order to answer this question, the students might need to visualize</a:t>
            </a:r>
            <a:r>
              <a:rPr lang="en-US" i="0" baseline="0" dirty="0" smtClean="0"/>
              <a:t> the problem by completing sample Punnett squares. The greatest variation in offspring will result from crossing two parents that are each heterozygous for a particular trait. If possible alleles for two heterozygous parents (both heterozygous for a particular trait) are combined in a single-factor cross, then the probability of the offspring inheriting a particular genotype is: 25% homozygous dominant, 50% heterozygous, and 25% homozygous recessive.   </a:t>
            </a:r>
          </a:p>
          <a:p>
            <a:endParaRPr lang="en-US" dirty="0" smtClean="0"/>
          </a:p>
          <a:p>
            <a:r>
              <a:rPr lang="en-US" dirty="0" smtClean="0"/>
              <a:t>For information of how to complete and interpret a Punnett square, go to http://rpdp.net/sciencetips_v2/L12A5.htm#sample</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139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N.12.A.3- Students know repeated experimentation allows for statistical analysis and unbiased conclusions. E/S</a:t>
            </a:r>
          </a:p>
          <a:p>
            <a:endParaRPr lang="en-US" b="1" dirty="0" smtClean="0"/>
          </a:p>
          <a:p>
            <a:r>
              <a:rPr lang="en-US" b="1" dirty="0" smtClean="0"/>
              <a:t>DOK Level 1</a:t>
            </a:r>
          </a:p>
          <a:p>
            <a:endParaRPr lang="en-US" b="1" dirty="0" smtClean="0"/>
          </a:p>
          <a:p>
            <a:r>
              <a:rPr lang="en-US" b="1" dirty="0" smtClean="0"/>
              <a:t>Answer B</a:t>
            </a:r>
          </a:p>
          <a:p>
            <a:endParaRPr lang="en-US" b="1" dirty="0" smtClean="0"/>
          </a:p>
          <a:p>
            <a:pPr defTabSz="931681">
              <a:defRPr/>
            </a:pPr>
            <a:r>
              <a:rPr lang="en-US" b="0" dirty="0" smtClean="0"/>
              <a:t>Pluto was reclassified as a dwarf planet based upon information gathered from other objects in the solar system. </a:t>
            </a:r>
            <a:r>
              <a:rPr lang="en-US" dirty="0" smtClean="0"/>
              <a:t>Pluto was discovered in 1930 and because of its size and distance from Earth, astronomers had no idea of its composition or many other characteristics at the time. Astronomers assumed that designating the new discovery as the ninth planet was a scientifically appropriate decision.</a:t>
            </a:r>
          </a:p>
          <a:p>
            <a:pPr defTabSz="931681">
              <a:defRPr/>
            </a:pPr>
            <a:endParaRPr lang="en-US" dirty="0" smtClean="0"/>
          </a:p>
          <a:p>
            <a:pPr defTabSz="931681">
              <a:defRPr/>
            </a:pPr>
            <a:r>
              <a:rPr lang="en-US" dirty="0" smtClean="0"/>
              <a:t>About two decades later, astronomer Gerard Kuiper postulated that a region in the outer solar system could house a gigantic number of comet-like objects too faint to be seen with the telescopes of the day. The Kuiper belt, as it came to be called, was demonstrated to exist in the 1990s, and astronomers have been finding objects of varying size (including</a:t>
            </a:r>
            <a:r>
              <a:rPr lang="en-US" baseline="0" dirty="0" smtClean="0"/>
              <a:t> some objects that may be larger than Pluto) </a:t>
            </a:r>
            <a:r>
              <a:rPr lang="en-US" dirty="0" smtClean="0"/>
              <a:t>in the region ever since. Due to this relatively new information, the IAU outlined a new definition of what constitutes a classic planet. Pluto no longer meets the standards. According to the new standards, in order to be a classic planet, an object must be a celestial body orbiting the sun, with enough mass to allow its gravity to form into a round shape and its gravity should be sufficiently strong to prevent anything from floating around the planet.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14</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p>
          <a:p>
            <a:pPr defTabSz="931681">
              <a:defRPr/>
            </a:pPr>
            <a:endParaRPr lang="en-US" b="1" dirty="0" smtClean="0"/>
          </a:p>
          <a:p>
            <a:r>
              <a:rPr lang="en-US" b="1" dirty="0" smtClean="0"/>
              <a:t>L.12.B.1- Students know cell structures and their functions.  E/S</a:t>
            </a:r>
            <a:endParaRPr lang="en-US" dirty="0" smtClean="0"/>
          </a:p>
          <a:p>
            <a:r>
              <a:rPr lang="en-US" dirty="0" smtClean="0"/>
              <a:t> </a:t>
            </a:r>
          </a:p>
          <a:p>
            <a:pPr defTabSz="931681">
              <a:defRPr/>
            </a:pPr>
            <a:r>
              <a:rPr lang="en-US" b="1" dirty="0" smtClean="0"/>
              <a:t>DOK Level 2</a:t>
            </a:r>
          </a:p>
          <a:p>
            <a:pPr defTabSz="931681">
              <a:defRPr/>
            </a:pPr>
            <a:endParaRPr lang="en-US" b="1" dirty="0" smtClean="0"/>
          </a:p>
          <a:p>
            <a:pPr defTabSz="931681">
              <a:defRPr/>
            </a:pPr>
            <a:r>
              <a:rPr lang="en-US" b="1" dirty="0" smtClean="0"/>
              <a:t>Answer A</a:t>
            </a:r>
          </a:p>
          <a:p>
            <a:pPr defTabSz="931681">
              <a:defRPr/>
            </a:pPr>
            <a:endParaRPr lang="en-US" dirty="0" smtClean="0"/>
          </a:p>
          <a:p>
            <a:pPr defTabSz="931681">
              <a:defRPr/>
            </a:pPr>
            <a:r>
              <a:rPr lang="en-US" i="0" dirty="0" smtClean="0"/>
              <a:t>Mitochondria are organelles</a:t>
            </a:r>
            <a:r>
              <a:rPr lang="en-US" i="0" baseline="0" dirty="0" smtClean="0"/>
              <a:t> that have a </a:t>
            </a:r>
            <a:r>
              <a:rPr lang="en-US" i="0" dirty="0" smtClean="0"/>
              <a:t>double membrane. The outer membrane forms the boundary of the organelle, while the inner membrane is folded increasing the surface area necessary to produce chemical energy (ATP and NADH) from the breakdown of sugars. The process by</a:t>
            </a:r>
            <a:r>
              <a:rPr lang="en-US" i="0" baseline="0" dirty="0" smtClean="0"/>
              <a:t> which cells</a:t>
            </a:r>
            <a:r>
              <a:rPr lang="en-US" i="0" dirty="0" smtClean="0"/>
              <a:t> break down macromolecules to release stored chemical energy and</a:t>
            </a:r>
            <a:r>
              <a:rPr lang="en-US" i="0" baseline="0" dirty="0" smtClean="0"/>
              <a:t> convert it to usable chemical form in cells </a:t>
            </a:r>
            <a:r>
              <a:rPr lang="en-US" i="0" dirty="0" smtClean="0"/>
              <a:t>is called cellular respiration. An</a:t>
            </a:r>
            <a:r>
              <a:rPr lang="en-US" i="0" baseline="0" dirty="0" smtClean="0"/>
              <a:t> average</a:t>
            </a:r>
            <a:r>
              <a:rPr lang="en-US" i="0" dirty="0" smtClean="0"/>
              <a:t> human body cell may contain 500 mitochondria,</a:t>
            </a:r>
            <a:r>
              <a:rPr lang="en-US" i="0" baseline="0" dirty="0" smtClean="0"/>
              <a:t> but c</a:t>
            </a:r>
            <a:r>
              <a:rPr lang="en-US" i="0" dirty="0" smtClean="0"/>
              <a:t>ells that require larger amounts of energy than average</a:t>
            </a:r>
            <a:r>
              <a:rPr lang="en-US" i="0" baseline="0" dirty="0" smtClean="0"/>
              <a:t> (</a:t>
            </a:r>
            <a:r>
              <a:rPr lang="en-US" i="0" dirty="0" smtClean="0"/>
              <a:t>such as muscle cells of a runner) may contain thousands of mitochondria. </a:t>
            </a:r>
          </a:p>
          <a:p>
            <a:pPr defTabSz="931681">
              <a:defRPr/>
            </a:pPr>
            <a:endParaRPr lang="en-US" dirty="0" smtClean="0"/>
          </a:p>
          <a:p>
            <a:pPr defTabSz="931681">
              <a:defRPr/>
            </a:pPr>
            <a:r>
              <a:rPr lang="en-US" dirty="0" smtClean="0"/>
              <a:t>On the</a:t>
            </a:r>
            <a:r>
              <a:rPr lang="en-US" baseline="0" dirty="0" smtClean="0"/>
              <a:t> Science HSPE, students will NOT see the mitochondria described as the “powerhouse of the cell.” Teach your students that the mitochondria are the site of cellular respiration.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140</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L.12.B.1- Students know cell structures and their functions.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dirty="0" smtClean="0"/>
          </a:p>
          <a:p>
            <a:r>
              <a:rPr lang="en-US" i="0" dirty="0" smtClean="0"/>
              <a:t>The cell/plasma membrane of a cell is semi-permeable. Some substances</a:t>
            </a:r>
            <a:r>
              <a:rPr lang="en-US" i="0" baseline="0" dirty="0" smtClean="0"/>
              <a:t> </a:t>
            </a:r>
            <a:r>
              <a:rPr lang="en-US" i="0" dirty="0" smtClean="0"/>
              <a:t>pass freely through the membrane while other substances must be transported across. Transport of materials across the plasma membrane can be either a passive or active process. Passive transport</a:t>
            </a:r>
            <a:r>
              <a:rPr lang="en-US" i="0" baseline="0" dirty="0" smtClean="0"/>
              <a:t> of materials </a:t>
            </a:r>
            <a:r>
              <a:rPr lang="en-US" i="0" dirty="0" smtClean="0"/>
              <a:t>across the membrane does not require the expenditure of energy by the cell. Substances, like water and gases, can move freely across the membrane into and out of the cell by means of passive transport. This process is called diffusion and works by the random movement of molecules from areas of high concentration to areas of low concentration until equilibrium is reached (no concentration gradient exists). A special type of diffusion is osmosis, which is defined</a:t>
            </a:r>
            <a:r>
              <a:rPr lang="en-US" i="0" baseline="0" dirty="0" smtClean="0"/>
              <a:t> as</a:t>
            </a:r>
            <a:r>
              <a:rPr lang="en-US" i="0" dirty="0" smtClean="0"/>
              <a:t> the diffusion of water through a selectively permeable membrane. Water will move into and out of a cell from areas of high concentration of water to low areas of concentration of water until an equilibrium called</a:t>
            </a:r>
            <a:r>
              <a:rPr lang="en-US" i="0" baseline="0" dirty="0" smtClean="0"/>
              <a:t> an </a:t>
            </a:r>
            <a:r>
              <a:rPr lang="en-US" i="0" dirty="0" smtClean="0"/>
              <a:t>osmotic balance is reached. If a typical animal cell</a:t>
            </a:r>
            <a:r>
              <a:rPr lang="en-US" i="0" baseline="0" dirty="0" smtClean="0"/>
              <a:t> is placed in distilled water, the process of osmosis will cause water to move into the cell. As a result, the cell will swell and it might eventually burst. </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141</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L.12.B.1- Students know cell structures and their functions.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dirty="0" smtClean="0"/>
          </a:p>
          <a:p>
            <a:r>
              <a:rPr lang="en-US" i="0" dirty="0" smtClean="0"/>
              <a:t>There are many different types of cells found in organisms. Cells within </a:t>
            </a:r>
            <a:r>
              <a:rPr lang="en-US" i="0" dirty="0" err="1" smtClean="0"/>
              <a:t>multicellular</a:t>
            </a:r>
            <a:r>
              <a:rPr lang="en-US" i="0" dirty="0" smtClean="0"/>
              <a:t> organisms are specialized to carry out specific functions. Therefore, one organism may contain cells that look very different from each other. Most students are taught that</a:t>
            </a:r>
            <a:r>
              <a:rPr lang="en-US" i="0" baseline="0" dirty="0" smtClean="0"/>
              <a:t> plant cells differ from animal cells because plant cells contain a cell wall and chloroplast. In addition, most students are taught about the importance of cellular respiration and mitochondria in animal cells, but only taught about photosynthesis (and not cellular respiration) in plant cells. Using that logic, a student might be confused by this question. </a:t>
            </a:r>
          </a:p>
          <a:p>
            <a:endParaRPr lang="en-US" i="0" baseline="0" dirty="0" smtClean="0"/>
          </a:p>
          <a:p>
            <a:r>
              <a:rPr lang="en-US" i="0" dirty="0" smtClean="0"/>
              <a:t>Chloroplasts are only found in plants and certain types of algae. Chloroplasts contain the pigment chlorophyll, giving plants their green color. The chloroplast is where photosynthesis takes place. The process of photosynthesis converts light energy from the sun into chemical energy in the form of glucose. A plant structure that is</a:t>
            </a:r>
            <a:r>
              <a:rPr lang="en-US" i="0" baseline="0" dirty="0" smtClean="0"/>
              <a:t> not exposed to sunlight most likely will not contain chloroplasts. Therefore, a cell from the root of a plant will contain a cell membrane, cell wall, and mitochondria, but will most likely lack chloroplasts. </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142</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p>
          <a:p>
            <a:endParaRPr lang="en-US" b="1" dirty="0" smtClean="0"/>
          </a:p>
          <a:p>
            <a:r>
              <a:rPr lang="en-US" b="1" dirty="0" smtClean="0"/>
              <a:t>L.12.B.1- Students know cell structures and their functions.  E/S</a:t>
            </a:r>
          </a:p>
          <a:p>
            <a:endParaRPr lang="en-US" b="1" dirty="0" smtClean="0"/>
          </a:p>
          <a:p>
            <a:r>
              <a:rPr lang="en-US" b="1" dirty="0" smtClean="0"/>
              <a:t>DOK Level 1</a:t>
            </a:r>
          </a:p>
          <a:p>
            <a:endParaRPr lang="en-US" b="1" dirty="0" smtClean="0"/>
          </a:p>
          <a:p>
            <a:r>
              <a:rPr lang="en-US" b="1" dirty="0" smtClean="0"/>
              <a:t>Answer B</a:t>
            </a:r>
          </a:p>
          <a:p>
            <a:endParaRPr lang="en-US" b="1" dirty="0" smtClean="0"/>
          </a:p>
          <a:p>
            <a:r>
              <a:rPr lang="en-US" dirty="0" smtClean="0"/>
              <a:t>The cells of plants, bacteria, algae, and some fungi are enclosed by a cell wall. The main purpose of the cell wall is to support and protect the cell. The cell wall lies outside of cell membrane and in plants is composed of cellulose. Th</a:t>
            </a:r>
            <a:r>
              <a:rPr lang="en-US" baseline="0" dirty="0" smtClean="0"/>
              <a:t>e cell walls of fungi are composed of chitin and other polysaccharides. Most bacterial cells have a cell wall composed of peptidoglycan.</a:t>
            </a:r>
            <a:r>
              <a:rPr lang="en-US" dirty="0" smtClean="0"/>
              <a:t> The cell wall has larger pores than the cell membrane, but is still considered semi-permeable. While animal cells do have cell membranes, they do not contain cell walls.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143</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L.12.B.1- Students know cell structures and their functions.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dirty="0" smtClean="0"/>
          </a:p>
          <a:p>
            <a:pPr defTabSz="931681">
              <a:defRPr/>
            </a:pPr>
            <a:r>
              <a:rPr lang="en-US" dirty="0" smtClean="0"/>
              <a:t>Cells can be separated into two groups based on the presence or absence of a nucleus and membrane-bound organelles. Cells that lack a nucleus and</a:t>
            </a:r>
            <a:r>
              <a:rPr lang="en-US" baseline="0" dirty="0" smtClean="0"/>
              <a:t> membrane-bound organelles are considered prokaryotic cells. Cell X and all b</a:t>
            </a:r>
            <a:r>
              <a:rPr lang="en-US" dirty="0" smtClean="0"/>
              <a:t>acteria are prokaryotic. Eukaryotic cells are larger than prokaryotic cells and contain a nucleus and membrane-bound organelles such as mitochondria, vacuoles, ER, etc. All organisms except bacteria are composed of one or more eukaryotic cells.</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144</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L.12.B.2- Students know the human body has a specialized anatomy and physiology composed of a hierarchical arrangement of differentiated cells.   E/S</a:t>
            </a:r>
            <a:endParaRPr lang="en-US" dirty="0" smtClean="0"/>
          </a:p>
          <a:p>
            <a:r>
              <a:rPr lang="en-US" dirty="0" smtClean="0"/>
              <a:t> </a:t>
            </a:r>
          </a:p>
          <a:p>
            <a:r>
              <a:rPr lang="en-US" b="1" dirty="0" smtClean="0"/>
              <a:t>DOK Level 1</a:t>
            </a:r>
          </a:p>
          <a:p>
            <a:endParaRPr lang="en-US" b="1" dirty="0" smtClean="0"/>
          </a:p>
          <a:p>
            <a:r>
              <a:rPr lang="en-US" b="1" dirty="0" smtClean="0"/>
              <a:t>Answer D</a:t>
            </a:r>
            <a:r>
              <a:rPr lang="en-US" b="1" baseline="0" dirty="0" smtClean="0"/>
              <a:t> </a:t>
            </a:r>
          </a:p>
          <a:p>
            <a:endParaRPr lang="en-US" baseline="0" dirty="0" smtClean="0"/>
          </a:p>
          <a:p>
            <a:r>
              <a:rPr lang="en-US" baseline="0" dirty="0" smtClean="0"/>
              <a:t>The f</a:t>
            </a:r>
            <a:r>
              <a:rPr lang="en-US" dirty="0" smtClean="0"/>
              <a:t>unction of the respiratory system is to transport gases to and from the circulatory system. The respiratory system involves both external respiration and internal respiration. External respiration is the exchange of gases between the atmosphere and the blood. Internal respiration is the exchange of gases between the red blood cells and the cells of the body.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145</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pPr defTabSz="931681">
              <a:defRPr/>
            </a:pPr>
            <a:r>
              <a:rPr lang="en-US" b="1" dirty="0" smtClean="0"/>
              <a:t>L.12.B.2- Students know the human body has a specialized anatomy and physiology composed of a hierarchical arrangement of differentiated cells.   E/S</a:t>
            </a:r>
            <a:endParaRPr lang="en-US" dirty="0" smtClean="0"/>
          </a:p>
          <a:p>
            <a:endParaRPr lang="en-US" dirty="0" smtClean="0"/>
          </a:p>
          <a:p>
            <a:r>
              <a:rPr lang="en-US" b="1" dirty="0" smtClean="0"/>
              <a:t>DOK Level 2</a:t>
            </a:r>
          </a:p>
          <a:p>
            <a:endParaRPr lang="en-US" b="1" dirty="0" smtClean="0"/>
          </a:p>
          <a:p>
            <a:r>
              <a:rPr lang="en-US" b="1" dirty="0" smtClean="0"/>
              <a:t>Answer C</a:t>
            </a:r>
          </a:p>
          <a:p>
            <a:endParaRPr lang="en-US" dirty="0" smtClean="0"/>
          </a:p>
          <a:p>
            <a:r>
              <a:rPr lang="en-US" dirty="0" smtClean="0"/>
              <a:t>The heart is part of the cardiovascular system</a:t>
            </a:r>
            <a:r>
              <a:rPr lang="en-US" baseline="0" dirty="0" smtClean="0"/>
              <a:t> which has several functions, including the delivery of oxygenated blood to cells. A hole in the septum of the heart can </a:t>
            </a:r>
            <a:r>
              <a:rPr lang="en-US" dirty="0" smtClean="0"/>
              <a:t>change the normal flow of blood through the heart.</a:t>
            </a:r>
          </a:p>
          <a:p>
            <a:r>
              <a:rPr lang="en-US" dirty="0" smtClean="0"/>
              <a:t>According to the National Heart, Lung, and Blood Institute, “Your heart has two sides, separated by an inner wall called the septum. With each heartbeat, the right side of your heart receives oxygen-poor blood from your body and pumps it to your lungs. The left side of your heart receives oxygen-rich blood from your lungs and pumps it to your body. The septum prevents mixing of blood between the two sides of the heart. However, some babies are born with holes in the upper or lower septum. A hole in the septum between the heart's two upper chambers is called an atrial septal defect (ASD). A hole in the septum between the heart's two lower chambers is called a ventricular septal defect (VSD). ASDs and VSDs allow blood to pass from the left side of the heart to the right side. This means that oxygen-rich blood can mix with oxygen-poor blood. As a result, some oxygen-rich blood is pumped to the lungs instead of out to the body.“ From: http://www.nhlbi.nih.gov/health/dci/Diseases/holes/holes_whatare.html</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146</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p>
          <a:p>
            <a:pPr defTabSz="931681">
              <a:defRPr/>
            </a:pPr>
            <a:endParaRPr lang="en-US" b="1" dirty="0" smtClean="0"/>
          </a:p>
          <a:p>
            <a:pPr defTabSz="931681">
              <a:defRPr/>
            </a:pPr>
            <a:r>
              <a:rPr lang="en-US" b="1" dirty="0" smtClean="0"/>
              <a:t>L.12.B.2- Students know the human body has a specialized anatomy and physiology composed of a hierarchical arrangement of differentiated cells.   E/S</a:t>
            </a:r>
            <a:endParaRPr lang="en-US" dirty="0" smtClean="0"/>
          </a:p>
          <a:p>
            <a:pPr defTabSz="931681">
              <a:defRPr/>
            </a:pPr>
            <a:endParaRPr lang="en-US" dirty="0" smtClean="0"/>
          </a:p>
          <a:p>
            <a:pPr defTabSz="931681">
              <a:defRPr/>
            </a:pPr>
            <a:r>
              <a:rPr lang="en-US" b="1" dirty="0" smtClean="0"/>
              <a:t>DOK Level 1</a:t>
            </a:r>
          </a:p>
          <a:p>
            <a:pPr defTabSz="931681">
              <a:defRPr/>
            </a:pPr>
            <a:endParaRPr lang="en-US" b="1" dirty="0" smtClean="0"/>
          </a:p>
          <a:p>
            <a:pPr defTabSz="931681">
              <a:defRPr/>
            </a:pPr>
            <a:r>
              <a:rPr lang="en-US" b="1" dirty="0" smtClean="0"/>
              <a:t>Answer B</a:t>
            </a:r>
          </a:p>
          <a:p>
            <a:pPr defTabSz="931681">
              <a:defRPr/>
            </a:pPr>
            <a:endParaRPr lang="en-US" dirty="0" smtClean="0"/>
          </a:p>
          <a:p>
            <a:pPr defTabSz="931681">
              <a:defRPr/>
            </a:pPr>
            <a:r>
              <a:rPr lang="en-US" i="0" dirty="0" smtClean="0"/>
              <a:t>Life is organized. A cell is the smallest</a:t>
            </a:r>
            <a:r>
              <a:rPr lang="en-US" i="0" baseline="0" dirty="0" smtClean="0"/>
              <a:t> </a:t>
            </a:r>
            <a:r>
              <a:rPr lang="en-US" i="0" dirty="0" smtClean="0"/>
              <a:t>functional unit of life. In </a:t>
            </a:r>
            <a:r>
              <a:rPr lang="en-US" i="0" dirty="0" err="1" smtClean="0"/>
              <a:t>multicellular</a:t>
            </a:r>
            <a:r>
              <a:rPr lang="en-US" i="0" dirty="0" smtClean="0"/>
              <a:t> organisms, specialized cells are usually organized into groups called tissue</a:t>
            </a:r>
            <a:r>
              <a:rPr lang="en-US" i="0" baseline="0" dirty="0" smtClean="0"/>
              <a:t>.</a:t>
            </a:r>
            <a:r>
              <a:rPr lang="en-US" i="0" dirty="0" smtClean="0"/>
              <a:t> A tissue is a group of integrated cells performing the same function.  Cells within tissue</a:t>
            </a:r>
            <a:r>
              <a:rPr lang="en-US" i="0" baseline="0" dirty="0" smtClean="0"/>
              <a:t> may also have a common structure, and they </a:t>
            </a:r>
            <a:r>
              <a:rPr lang="en-US" i="0" dirty="0" smtClean="0"/>
              <a:t>rely on one another to survive. When groups of several different types of tissues are organized together this forms an organ. A</a:t>
            </a:r>
            <a:r>
              <a:rPr lang="en-US" i="0" baseline="0" dirty="0" smtClean="0"/>
              <a:t> g</a:t>
            </a:r>
            <a:r>
              <a:rPr lang="en-US" i="0" dirty="0" smtClean="0"/>
              <a:t>roup of organs that work together form an organ system. For an</a:t>
            </a:r>
            <a:r>
              <a:rPr lang="en-US" i="0" baseline="0" dirty="0" smtClean="0"/>
              <a:t> individual </a:t>
            </a:r>
            <a:r>
              <a:rPr lang="en-US" i="0" dirty="0" smtClean="0"/>
              <a:t>organism to survive, the organ systems that comprise it must work together. The organ</a:t>
            </a:r>
            <a:r>
              <a:rPr lang="en-US" i="0" baseline="0" dirty="0" smtClean="0"/>
              <a:t> </a:t>
            </a:r>
            <a:r>
              <a:rPr lang="en-US" i="0" dirty="0" smtClean="0"/>
              <a:t>systems of the human body include: digestive, respiratory, muscular, circulatory, skeletal, nervous, </a:t>
            </a:r>
            <a:r>
              <a:rPr lang="en-US" i="0" dirty="0" err="1" smtClean="0"/>
              <a:t>integumentary</a:t>
            </a:r>
            <a:r>
              <a:rPr lang="en-US" i="0" dirty="0" smtClean="0"/>
              <a:t>, immune, excretory, endocrine and reproductive. </a:t>
            </a:r>
          </a:p>
          <a:p>
            <a:pPr defTabSz="931681">
              <a:defRPr/>
            </a:pPr>
            <a:endParaRPr lang="en-US" i="0" dirty="0" smtClean="0"/>
          </a:p>
          <a:p>
            <a:pPr defTabSz="93168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147</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L.12.B.3- Students know disease disrupts the equilibrium that exists in a healthy organism.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dirty="0" smtClean="0"/>
          </a:p>
          <a:p>
            <a:r>
              <a:rPr lang="en-US" i="0" dirty="0" smtClean="0"/>
              <a:t>In order to answer this question, students need to recall the function</a:t>
            </a:r>
            <a:r>
              <a:rPr lang="en-US" i="0" baseline="0" dirty="0" smtClean="0"/>
              <a:t> of the small intestine and determine how an organism would be affected if the small intestine was disrupted. The digestive system is responsible for e</a:t>
            </a:r>
            <a:r>
              <a:rPr lang="en-US" i="0" dirty="0" smtClean="0"/>
              <a:t>xtracting and absorbing nutrients from food, removing waste,</a:t>
            </a:r>
            <a:r>
              <a:rPr lang="en-US" i="0" baseline="0" dirty="0" smtClean="0"/>
              <a:t> and </a:t>
            </a:r>
            <a:r>
              <a:rPr lang="en-US" i="0" dirty="0" smtClean="0"/>
              <a:t>maintaining water and chemical balances. The small intestine is where the most extensive part of digestion, the enzymatic breakdown of food macromolecules, occurs. The small intestine</a:t>
            </a:r>
            <a:r>
              <a:rPr lang="en-US" i="0" baseline="0" dirty="0" smtClean="0"/>
              <a:t> is also the principal site of the absorption of nutrients. </a:t>
            </a:r>
            <a:r>
              <a:rPr lang="en-US" i="0" dirty="0" smtClean="0"/>
              <a:t>The inner wall of the small intestine is covered with millions of microscopic, finger-like projections called </a:t>
            </a:r>
            <a:r>
              <a:rPr lang="en-US" b="0" i="0" dirty="0" smtClean="0"/>
              <a:t>villi</a:t>
            </a:r>
            <a:r>
              <a:rPr lang="en-US" b="0" i="0" baseline="0" dirty="0" smtClean="0"/>
              <a:t> that are</a:t>
            </a:r>
            <a:r>
              <a:rPr lang="en-US" i="0" dirty="0" smtClean="0"/>
              <a:t> the vehicles through which nutrients can be absorbed into the body. If a parasite irritated</a:t>
            </a:r>
            <a:r>
              <a:rPr lang="en-US" i="0" baseline="0" dirty="0" smtClean="0"/>
              <a:t> the small intestine, then it would most likely interfere with nutrient absorption. </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148</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L.12.B.3- Students know disease disrupts the equilibrium that exists in a healthy organism. E/S</a:t>
            </a:r>
            <a:endParaRPr lang="en-US" dirty="0" smtClean="0"/>
          </a:p>
          <a:p>
            <a:r>
              <a:rPr lang="en-US" dirty="0" smtClean="0"/>
              <a:t> </a:t>
            </a:r>
          </a:p>
          <a:p>
            <a:r>
              <a:rPr lang="en-US" b="1" dirty="0" smtClean="0"/>
              <a:t>DOK Level</a:t>
            </a:r>
            <a:r>
              <a:rPr lang="en-US" b="1" baseline="0" dirty="0" smtClean="0"/>
              <a:t> 2</a:t>
            </a:r>
          </a:p>
          <a:p>
            <a:endParaRPr lang="en-US" baseline="0" dirty="0" smtClean="0"/>
          </a:p>
          <a:p>
            <a:r>
              <a:rPr lang="en-US" b="1" baseline="0" dirty="0" smtClean="0"/>
              <a:t>Answer B</a:t>
            </a:r>
          </a:p>
          <a:p>
            <a:endParaRPr lang="en-US" baseline="0" dirty="0" smtClean="0"/>
          </a:p>
          <a:p>
            <a:pPr defTabSz="931681">
              <a:defRPr/>
            </a:pPr>
            <a:r>
              <a:rPr lang="en-US" i="0" dirty="0" smtClean="0"/>
              <a:t>Animal immune systems are amazingly complex. Immune systems react</a:t>
            </a:r>
            <a:r>
              <a:rPr lang="en-US" i="0" baseline="0" dirty="0" smtClean="0"/>
              <a:t> </a:t>
            </a:r>
            <a:r>
              <a:rPr lang="en-US" i="0" dirty="0" smtClean="0"/>
              <a:t>to foreign substances and damaged cells. One type of immune</a:t>
            </a:r>
            <a:r>
              <a:rPr lang="en-US" i="0" baseline="0" dirty="0" smtClean="0"/>
              <a:t> response is called acquired immunity which builds up over time and is enhanced by previous exposure to infecting agents. In acquired immunity, immune system cells called lymphocytes (T cells and B cells) have receptor proteins (antigen receptors) that can recognize and bind to particular foreign molecules (antigens). In addition, B cells sometimes give rise to cells (plasma cells) that can secrete proteins known as antibodies. Antibodies also recognize and bind to particular antigens. </a:t>
            </a:r>
            <a:r>
              <a:rPr lang="en-US" i="0" dirty="0" smtClean="0"/>
              <a:t>The immune system has the ability to remember invaders incase </a:t>
            </a:r>
            <a:r>
              <a:rPr lang="en-US" i="0" dirty="0" err="1" smtClean="0"/>
              <a:t>reinfection</a:t>
            </a:r>
            <a:r>
              <a:rPr lang="en-US" i="0" dirty="0" smtClean="0"/>
              <a:t> occurs in the future. The first time that the body encounters an antigen is known as the primary response. During</a:t>
            </a:r>
            <a:r>
              <a:rPr lang="en-US" i="0" baseline="0" dirty="0" smtClean="0"/>
              <a:t> the</a:t>
            </a:r>
            <a:r>
              <a:rPr lang="en-US" i="0" dirty="0" smtClean="0"/>
              <a:t> first encounter, the immune system fights off the disease and</a:t>
            </a:r>
            <a:r>
              <a:rPr lang="en-US" i="0" baseline="0" dirty="0" smtClean="0"/>
              <a:t>  c</a:t>
            </a:r>
            <a:r>
              <a:rPr lang="en-US" i="0" dirty="0" smtClean="0"/>
              <a:t>reates memory cells. Memory cells are lymphocytes that will recognize and attack the antigen or invading cell during subsequent infections. A secondary immune response occurs if the body encounters the antigen again. The secondary response is faster and more powerful than the initial response because memory cells were produced during the primary response.</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N.12.A.4- Students know how to safely conduct an original scientific investigation using the appropriate tools and technology. E/S</a:t>
            </a:r>
          </a:p>
          <a:p>
            <a:endParaRPr lang="en-US" b="1" dirty="0" smtClean="0"/>
          </a:p>
          <a:p>
            <a:r>
              <a:rPr lang="en-US" b="1" dirty="0" smtClean="0"/>
              <a:t>DOK Level 1</a:t>
            </a:r>
          </a:p>
          <a:p>
            <a:endParaRPr lang="en-US" b="1" dirty="0" smtClean="0"/>
          </a:p>
          <a:p>
            <a:r>
              <a:rPr lang="en-US" b="1" dirty="0" smtClean="0"/>
              <a:t>Answer C</a:t>
            </a:r>
          </a:p>
          <a:p>
            <a:endParaRPr lang="en-US" b="1" dirty="0" smtClean="0"/>
          </a:p>
          <a:p>
            <a:r>
              <a:rPr lang="en-US" dirty="0" smtClean="0"/>
              <a:t>Smell is one</a:t>
            </a:r>
            <a:r>
              <a:rPr lang="en-US" baseline="0" dirty="0" smtClean="0"/>
              <a:t> important way that we conduct scientific observations. But, smelling must be done safely and the proper technique to observe through smell is wafting. Direct inhalation should not be done because of its much greater potential for serious injury. However, wafting is a gentle motion where the smell of chemical fumes is gently directed toward your nose. Wafting is safe for chemicals that are used in the school lab setting. Therefore, option C is the correct answer.</a:t>
            </a:r>
            <a:endParaRPr lang="en-US" dirty="0" smtClean="0"/>
          </a:p>
          <a:p>
            <a:endParaRPr lang="en-US" dirty="0" smtClean="0"/>
          </a:p>
          <a:p>
            <a:r>
              <a:rPr lang="en-US" dirty="0" smtClean="0"/>
              <a:t>Teachers should provide a safety overview at the beginning of the school year and students should be aware that they share responsibility for a safe environment in their science classroom. Be sure to review the lab safety rules</a:t>
            </a:r>
            <a:r>
              <a:rPr lang="en-US" baseline="0" dirty="0" smtClean="0"/>
              <a:t> that apply to each lab investigation prior to conducting an experiment in your classroom. Each teacher should be familiar with the lab safety manual and procedures for their district. </a:t>
            </a:r>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15</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Structure of Life – All living things are composed of cells. Cells can range from very simple to very complex and have structures which perform functions for the organism. Cells and cell structures can be damaged or fail because of intrinsic failures or disease.</a:t>
            </a:r>
            <a:endParaRPr lang="en-US" dirty="0" smtClean="0"/>
          </a:p>
          <a:p>
            <a:endParaRPr lang="en-US" dirty="0" smtClean="0"/>
          </a:p>
          <a:p>
            <a:r>
              <a:rPr lang="en-US" b="1" dirty="0" smtClean="0"/>
              <a:t>L.12.B.3- Students know disease disrupts the equilibrium that exists in a healthy organism.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dirty="0" smtClean="0"/>
          </a:p>
          <a:p>
            <a:pPr defTabSz="931681">
              <a:defRPr/>
            </a:pPr>
            <a:r>
              <a:rPr lang="en-US" i="0" dirty="0" smtClean="0"/>
              <a:t>Homeostasis, or the regulation of an organism’s internal environment is necessary to maintain conditions suitable for life. The internal equilibrium of the body is the ultimate gauge of its proper function. Disruption of homeostasis in the body systems can make an organism susceptible to disease and possibly lead to death. Maintenance</a:t>
            </a:r>
            <a:r>
              <a:rPr lang="en-US" i="0" baseline="0" dirty="0" smtClean="0"/>
              <a:t> of normal b</a:t>
            </a:r>
            <a:r>
              <a:rPr lang="en-US" i="0" dirty="0" smtClean="0"/>
              <a:t>ody temperature and typical hormone levels are examples of physiological</a:t>
            </a:r>
            <a:r>
              <a:rPr lang="en-US" i="0" baseline="0" dirty="0" smtClean="0"/>
              <a:t> conditions</a:t>
            </a:r>
            <a:r>
              <a:rPr lang="en-US" i="0" dirty="0" smtClean="0"/>
              <a:t> that are regulated by the body during homeostasis. </a:t>
            </a:r>
          </a:p>
          <a:p>
            <a:pPr defTabSz="931681">
              <a:defRPr/>
            </a:pPr>
            <a:endParaRPr lang="en-US" i="0" dirty="0" smtClean="0"/>
          </a:p>
          <a:p>
            <a:pPr defTabSz="931681">
              <a:defRPr/>
            </a:pPr>
            <a:r>
              <a:rPr lang="en-US" i="0" dirty="0" smtClean="0"/>
              <a:t>Although the benefits of fever in response to infection are still a subject of debate, some</a:t>
            </a:r>
            <a:r>
              <a:rPr lang="en-US" i="0" baseline="0" dirty="0" smtClean="0"/>
              <a:t> research suggests</a:t>
            </a:r>
            <a:r>
              <a:rPr lang="en-US" i="0" dirty="0" smtClean="0"/>
              <a:t> that fever is an important part of the body's defense against infection. Most bacteria and viruses that cause infections in humans thrive best at 98.6 °F. Although a fever signals that the immune system might be battling an infection, the fever is actually helping the body destroy its microbial invader by elevating</a:t>
            </a:r>
            <a:r>
              <a:rPr lang="en-US" i="0" baseline="0" dirty="0" smtClean="0"/>
              <a:t> the temperature beyond the range in which it thrives</a:t>
            </a:r>
            <a:r>
              <a:rPr lang="en-US" i="0" dirty="0" smtClean="0"/>
              <a:t>. Fever is part of an inflammatory response, which sends substances to the area of infection to protect the area, prevent the spread of the invader, and start the healing process. Other hypotheses</a:t>
            </a:r>
            <a:r>
              <a:rPr lang="en-US" i="0" baseline="0" dirty="0" smtClean="0"/>
              <a:t> suggest that fever speeds up the chemical reactions involved in </a:t>
            </a:r>
            <a:r>
              <a:rPr lang="en-US" i="0" baseline="0" dirty="0" err="1" smtClean="0"/>
              <a:t>phagocytosis</a:t>
            </a:r>
            <a:r>
              <a:rPr lang="en-US" i="0" baseline="0" dirty="0" smtClean="0"/>
              <a:t> and tissue repair.</a:t>
            </a:r>
            <a:endParaRPr lang="en-US" i="0" dirty="0" smtClean="0"/>
          </a:p>
          <a:p>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150</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L.12.C.1- Students know relationships of organisms and their physical environment. E/S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dirty="0" smtClean="0"/>
          </a:p>
          <a:p>
            <a:r>
              <a:rPr lang="en-US" i="0" dirty="0" smtClean="0"/>
              <a:t>The</a:t>
            </a:r>
            <a:r>
              <a:rPr lang="en-US" i="0" baseline="0" dirty="0" smtClean="0"/>
              <a:t> laws of thermodynamics can be reviewed when studying the flow of energy through an ecosystem. </a:t>
            </a:r>
            <a:r>
              <a:rPr lang="en-US" i="0" dirty="0" smtClean="0"/>
              <a:t>The </a:t>
            </a:r>
            <a:r>
              <a:rPr lang="en-US" b="0" i="0" dirty="0" smtClean="0"/>
              <a:t>first law of thermodynamics </a:t>
            </a:r>
            <a:r>
              <a:rPr lang="en-US" i="0" dirty="0" smtClean="0"/>
              <a:t>states that energy cannot be created nor destroyed and that it can only be changed from one form to another. In this</a:t>
            </a:r>
            <a:r>
              <a:rPr lang="en-US" i="0" baseline="0" dirty="0" smtClean="0"/>
              <a:t> food web, the initial source of energy comes from the </a:t>
            </a:r>
            <a:r>
              <a:rPr lang="en-US" i="0" dirty="0" smtClean="0"/>
              <a:t>Sun. Radiant energy from the Sun is absorbed by plants and converted to stored chemical energy. The </a:t>
            </a:r>
            <a:r>
              <a:rPr lang="en-US" b="0" i="0" dirty="0" smtClean="0"/>
              <a:t>second law of thermodynamics </a:t>
            </a:r>
            <a:r>
              <a:rPr lang="en-US" i="0" dirty="0" smtClean="0"/>
              <a:t>states that every energy transfer or transformation</a:t>
            </a:r>
            <a:r>
              <a:rPr lang="en-US" i="0" baseline="0" dirty="0" smtClean="0"/>
              <a:t> increases the entropy of the universe. When energy is transformed from one trophic level in a food web to another, some energy becomes unusable energy, specifically </a:t>
            </a:r>
            <a:r>
              <a:rPr lang="en-US" i="0" dirty="0" smtClean="0"/>
              <a:t>, there is a loss of energy through the release of heat. </a:t>
            </a:r>
            <a:r>
              <a:rPr lang="en-US" i="0" baseline="0" dirty="0" smtClean="0"/>
              <a:t>Therefore, the greatest amount of stored energy would be found in the producers, which are the grass and cactus.  </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151</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L.12.C.1- Students know relationships of organisms and their physical environment. E/S</a:t>
            </a:r>
            <a:endParaRPr lang="en-US" dirty="0" smtClean="0"/>
          </a:p>
          <a:p>
            <a:r>
              <a:rPr lang="en-US" dirty="0" smtClean="0"/>
              <a:t> </a:t>
            </a:r>
          </a:p>
          <a:p>
            <a:r>
              <a:rPr lang="en-US" b="1" dirty="0" smtClean="0"/>
              <a:t>DOK Level 3</a:t>
            </a:r>
          </a:p>
          <a:p>
            <a:endParaRPr lang="en-US" b="1" dirty="0" smtClean="0"/>
          </a:p>
          <a:p>
            <a:r>
              <a:rPr lang="en-US" b="1" dirty="0" smtClean="0"/>
              <a:t>Answer D</a:t>
            </a:r>
          </a:p>
          <a:p>
            <a:endParaRPr lang="en-US" dirty="0" smtClean="0"/>
          </a:p>
          <a:p>
            <a:r>
              <a:rPr lang="en-US" b="1" u="sng" cap="all" dirty="0" smtClean="0">
                <a:solidFill>
                  <a:srgbClr val="FF0000"/>
                </a:solidFill>
              </a:rPr>
              <a:t>Show</a:t>
            </a:r>
            <a:r>
              <a:rPr lang="en-US" b="1" u="sng" cap="all" baseline="0" dirty="0" smtClean="0">
                <a:solidFill>
                  <a:srgbClr val="FF0000"/>
                </a:solidFill>
              </a:rPr>
              <a:t> your students this question without providing the food web.</a:t>
            </a:r>
            <a:r>
              <a:rPr lang="en-US" b="1" cap="all" baseline="0" dirty="0" smtClean="0">
                <a:solidFill>
                  <a:srgbClr val="FF0000"/>
                </a:solidFill>
              </a:rPr>
              <a:t> </a:t>
            </a:r>
            <a:r>
              <a:rPr lang="en-US" baseline="0" dirty="0" smtClean="0"/>
              <a:t>See if your students can draw the food web from the description provided. The food web on this slide is animated to assist the students in processing through the question, after they attempt to answer the question on their own.</a:t>
            </a:r>
          </a:p>
          <a:p>
            <a:endParaRPr lang="en-US" dirty="0" smtClean="0"/>
          </a:p>
          <a:p>
            <a:pPr defTabSz="931681">
              <a:defRPr/>
            </a:pPr>
            <a:r>
              <a:rPr lang="en-US" dirty="0" smtClean="0"/>
              <a:t>The best way to process through this question is to draw a food web that represents the description provided. Show the students the animated food web </a:t>
            </a:r>
            <a:r>
              <a:rPr lang="en-US" b="1" dirty="0" smtClean="0"/>
              <a:t>AFTER</a:t>
            </a:r>
            <a:r>
              <a:rPr lang="en-US" dirty="0" smtClean="0"/>
              <a:t> they attempt to create their own food web. The description lists the organisms in the food web, but it is up to the students to infer which organisms are producers, primary consumers, and secondary consumers. If a disease kills most of the sea otters and that results in the sea urchins and clams increasing in number, then the students can infer that the sea otters were eating sea urchins and clams. Energy transfer arrows can be drawn from the sea urchins and clams to the sea otter. As a result of the increase in clams and sea urchin populations, the sea gull population increased. The students can infer that the sea gulls were eating them</a:t>
            </a:r>
            <a:r>
              <a:rPr lang="en-US" baseline="0" dirty="0" smtClean="0"/>
              <a:t> and</a:t>
            </a:r>
            <a:r>
              <a:rPr lang="en-US" dirty="0" smtClean="0"/>
              <a:t> the students can add energy transfer arrows from the sea urchins and clams to the sea gulls. Since the seaweed population decreased after a rise in the clam and sea urchin populations, then the students can conclude that the sea urchins and clams were eating the seaweed and add two arrows from the seaweed to the clams and sea urchins. After the food web is drawn, then the students can identify the secondary consumer. Secondary consumers are organisms that eat primary consumers which eat producers. If the seaweed is the producer, then the clams and sea urchins are primary consumers. Therefore, the sea gulls and sea otters are the secondary consumers. Since the sea gull is the only secondary consumer listed, that makes D the correct response.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152</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L.12.C.1- Students know relationships of organisms and their physical environment. E/S</a:t>
            </a:r>
          </a:p>
          <a:p>
            <a:endParaRPr lang="en-US" b="1" dirty="0" smtClean="0"/>
          </a:p>
          <a:p>
            <a:r>
              <a:rPr lang="en-US" b="1" dirty="0" smtClean="0"/>
              <a:t>DOK Level 1</a:t>
            </a:r>
          </a:p>
          <a:p>
            <a:endParaRPr lang="en-US" b="1" dirty="0" smtClean="0"/>
          </a:p>
          <a:p>
            <a:r>
              <a:rPr lang="en-US" b="1" dirty="0" smtClean="0"/>
              <a:t>Answer D</a:t>
            </a:r>
          </a:p>
          <a:p>
            <a:endParaRPr lang="en-US" b="1" dirty="0" smtClean="0"/>
          </a:p>
          <a:p>
            <a:pPr defTabSz="931681">
              <a:defRPr/>
            </a:pPr>
            <a:r>
              <a:rPr lang="en-US" dirty="0" smtClean="0"/>
              <a:t>All of life’s processes require energy to complete. The energy for these life processes is mostly derived from the sun. The radiant energy from the sun is captured by plants and converted to chemical energy (glucose) through photosynthesis. This stored</a:t>
            </a:r>
            <a:r>
              <a:rPr lang="en-US" baseline="0" dirty="0" smtClean="0"/>
              <a:t> </a:t>
            </a:r>
            <a:r>
              <a:rPr lang="en-US" dirty="0" smtClean="0"/>
              <a:t>chemical energy is now available to other organisms through food chains. </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L.12.C.1- Students know relationships of organisms and their physical environment. E/S</a:t>
            </a:r>
          </a:p>
          <a:p>
            <a:endParaRPr lang="en-US" b="1" dirty="0" smtClean="0"/>
          </a:p>
          <a:p>
            <a:r>
              <a:rPr lang="en-US" b="1" dirty="0" smtClean="0"/>
              <a:t>DOK Level 1</a:t>
            </a:r>
          </a:p>
          <a:p>
            <a:endParaRPr lang="en-US" b="1" dirty="0" smtClean="0"/>
          </a:p>
          <a:p>
            <a:r>
              <a:rPr lang="en-US" b="1" dirty="0" smtClean="0"/>
              <a:t>Answer C</a:t>
            </a:r>
          </a:p>
          <a:p>
            <a:endParaRPr lang="en-US" b="1" dirty="0" smtClean="0"/>
          </a:p>
          <a:p>
            <a:pPr lvl="0"/>
            <a:r>
              <a:rPr lang="en-US" dirty="0" smtClean="0"/>
              <a:t>Abiotic factors such as water, oxygen, light, temperature, soil, and nutrient cycles determine the biotic (living)</a:t>
            </a:r>
            <a:r>
              <a:rPr lang="en-US" baseline="0" dirty="0" smtClean="0"/>
              <a:t> components of an ecosystem. </a:t>
            </a:r>
            <a:r>
              <a:rPr lang="en-US" dirty="0" smtClean="0"/>
              <a:t>Water and temperature are the two factors most likely to impact what type of vegetation is found in an </a:t>
            </a:r>
            <a:r>
              <a:rPr lang="en-US" i="0" dirty="0" smtClean="0"/>
              <a:t>ecosystem. This</a:t>
            </a:r>
            <a:r>
              <a:rPr lang="en-US" i="0" baseline="0" dirty="0" smtClean="0"/>
              <a:t> is because most organisms function best within  a specific temperature range, and terrestrial organisms face a nearly constant struggle to defend against desiccation by obtaining and conserving water.</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154</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dirty="0" smtClean="0"/>
          </a:p>
          <a:p>
            <a:r>
              <a:rPr lang="en-US" b="1" dirty="0" smtClean="0"/>
              <a:t>L.12.C.2- Students know how changes in an ecosystem can affect biodiversity and biodiversity’s contribution to an ecosystem’s stability.  E/S</a:t>
            </a:r>
          </a:p>
          <a:p>
            <a:endParaRPr lang="en-US" b="1" dirty="0" smtClean="0"/>
          </a:p>
          <a:p>
            <a:r>
              <a:rPr lang="en-US" b="1" dirty="0" smtClean="0"/>
              <a:t>DOK Level 2</a:t>
            </a:r>
          </a:p>
          <a:p>
            <a:endParaRPr lang="en-US" b="1" dirty="0" smtClean="0"/>
          </a:p>
          <a:p>
            <a:r>
              <a:rPr lang="en-US" b="1" dirty="0" smtClean="0"/>
              <a:t>Answer D</a:t>
            </a:r>
          </a:p>
          <a:p>
            <a:endParaRPr lang="en-US" b="1" dirty="0" smtClean="0"/>
          </a:p>
          <a:p>
            <a:pPr defTabSz="931681">
              <a:defRPr/>
            </a:pPr>
            <a:r>
              <a:rPr lang="en-US" dirty="0" smtClean="0"/>
              <a:t>A simple definition of biodiversity is the number and types of organisms in an environment. A desert has a much lower relative biodiversity than a tropical rainforest due to limited resources. Any</a:t>
            </a:r>
            <a:r>
              <a:rPr lang="en-US" baseline="0" dirty="0" smtClean="0"/>
              <a:t> </a:t>
            </a:r>
            <a:r>
              <a:rPr lang="en-US" dirty="0" smtClean="0"/>
              <a:t>changes in an ecosystem’s biodiversity can be a red flag to detrimental environmental damage or of climatic shift. The number of species in an ecosystem can influence that system’s stability</a:t>
            </a:r>
            <a:r>
              <a:rPr lang="en-US" baseline="0" dirty="0" smtClean="0"/>
              <a:t> and</a:t>
            </a:r>
            <a:r>
              <a:rPr lang="en-US" dirty="0" smtClean="0"/>
              <a:t> productivity. Sometimes the loss of a single species in an ecosystem can completely shift the balance of the ecosystem. </a:t>
            </a:r>
          </a:p>
          <a:p>
            <a:pPr defTabSz="931681">
              <a:defRPr/>
            </a:pPr>
            <a:endParaRPr lang="en-US" dirty="0" smtClean="0"/>
          </a:p>
          <a:p>
            <a:pPr defTabSz="931681">
              <a:defRPr/>
            </a:pPr>
            <a:r>
              <a:rPr lang="en-US" dirty="0" smtClean="0"/>
              <a:t>In order to answer this question, students must evaluate each option and determine if the action will reduce biodiversity. Option D limits</a:t>
            </a:r>
            <a:r>
              <a:rPr lang="en-US" baseline="0" dirty="0" smtClean="0"/>
              <a:t> </a:t>
            </a:r>
            <a:r>
              <a:rPr lang="en-US" dirty="0" smtClean="0"/>
              <a:t>biodiversity</a:t>
            </a:r>
            <a:r>
              <a:rPr lang="en-US" baseline="0" dirty="0" smtClean="0"/>
              <a:t> because only </a:t>
            </a:r>
            <a:r>
              <a:rPr lang="en-US" i="1" baseline="0" dirty="0" smtClean="0"/>
              <a:t>one</a:t>
            </a:r>
            <a:r>
              <a:rPr lang="en-US" baseline="0" dirty="0" smtClean="0"/>
              <a:t> species of tree, the red pine trees, were planted to replace the native forest.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155</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L.12.C.2- Students know how changes in an ecosystem can affect biodiversity and biodiversity’s contribution to an ecosystem’s stability.  E/S</a:t>
            </a:r>
            <a:endParaRPr lang="en-US" dirty="0" smtClean="0"/>
          </a:p>
          <a:p>
            <a:endParaRPr lang="en-US" dirty="0" smtClean="0"/>
          </a:p>
          <a:p>
            <a:r>
              <a:rPr lang="en-US" b="1" dirty="0" smtClean="0"/>
              <a:t>DOK Level 3</a:t>
            </a:r>
          </a:p>
          <a:p>
            <a:endParaRPr lang="en-US" b="1" dirty="0" smtClean="0"/>
          </a:p>
          <a:p>
            <a:r>
              <a:rPr lang="en-US" b="1" dirty="0" smtClean="0"/>
              <a:t>Answer A</a:t>
            </a:r>
            <a:r>
              <a:rPr lang="en-US" dirty="0" smtClean="0"/>
              <a:t> </a:t>
            </a:r>
          </a:p>
          <a:p>
            <a:endParaRPr lang="en-US" dirty="0" smtClean="0"/>
          </a:p>
          <a:p>
            <a:r>
              <a:rPr lang="en-US" dirty="0" smtClean="0"/>
              <a:t>This question</a:t>
            </a:r>
            <a:r>
              <a:rPr lang="en-US" baseline="0" dirty="0" smtClean="0"/>
              <a:t> requires the students to interpret the food web and make a prediction based upon the information provided. Option B is not correct because if the owl was removed, then the sparrow and rabbit populations would still have the fox and hawk populations as predators. Option C is incorrect because the removal of the owl does not indicate that the fox and hawk will consume more causing a decrease in the rabbit population and in turn an increase in the raspberry bush population. Option D, is not correct because the removal of the owl should not cause less prey in the food web. Therefore, the best answer is option A. If the owl is removed, then there will be less competition for the hawk and its population might increase.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156</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L.12.C.2- Students know how changes in an ecosystem can affect biodiversity and biodiversity’s contribution to an ecosystem’s stability.  E/S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i="0" dirty="0" smtClean="0"/>
              <a:t>In order to answer this question, the students must identify the producers in the food web and determine the impact if the producer population was decreased. In this food web, the producers are the seeds, berries, and grasses. Although all the organisms in a food web are interconnected, a decrease in producers would most likely cause a decrease in the grasshoppers population because the grasshoppers feed directly on the producers.</a:t>
            </a:r>
            <a:r>
              <a:rPr lang="en-US" i="0" baseline="0" dirty="0" smtClean="0"/>
              <a:t> Option A is incorrect because the grouse population would also decrease. Option C is incorrect because the seed is considered a producer which was said to have decreased. Option D is not correct because the grizzly bears have many more food sources than the grasshoppers and the effect would not be immediate.</a:t>
            </a:r>
            <a:endParaRPr lang="en-US" i="0" dirty="0" smtClean="0"/>
          </a:p>
          <a:p>
            <a:endParaRPr lang="en-US" dirty="0" smtClean="0"/>
          </a:p>
          <a:p>
            <a:r>
              <a:rPr lang="en-US" i="0" dirty="0" smtClean="0"/>
              <a:t>As a review:</a:t>
            </a:r>
          </a:p>
          <a:p>
            <a:pPr lvl="0"/>
            <a:r>
              <a:rPr lang="en-US" b="0" i="0" dirty="0" smtClean="0"/>
              <a:t>The Producers are </a:t>
            </a:r>
            <a:r>
              <a:rPr lang="en-US" b="0" i="0" dirty="0" err="1" smtClean="0"/>
              <a:t>autotrophs</a:t>
            </a:r>
            <a:r>
              <a:rPr lang="en-US" b="0" i="0" dirty="0" smtClean="0"/>
              <a:t> who produce their own food through photosynthesis. They convert the inorganic compounds of CO</a:t>
            </a:r>
            <a:r>
              <a:rPr lang="en-US" b="0" i="0" baseline="-25000" dirty="0" smtClean="0"/>
              <a:t>2 </a:t>
            </a:r>
            <a:r>
              <a:rPr lang="en-US" b="0" i="0" dirty="0" smtClean="0"/>
              <a:t>and H</a:t>
            </a:r>
            <a:r>
              <a:rPr lang="en-US" b="0" i="0" baseline="-25000" dirty="0" smtClean="0"/>
              <a:t>2</a:t>
            </a:r>
            <a:r>
              <a:rPr lang="en-US" b="0" i="0" dirty="0" smtClean="0"/>
              <a:t>O into glucose (or starch) which is a stored form of chemical energy for organisms.   </a:t>
            </a:r>
          </a:p>
          <a:p>
            <a:pPr lvl="0"/>
            <a:r>
              <a:rPr lang="en-US" b="0" i="0" dirty="0" smtClean="0"/>
              <a:t>The Consumers are heterotrophs, feeding directly or indirectly on producers.</a:t>
            </a:r>
          </a:p>
          <a:p>
            <a:pPr lvl="1"/>
            <a:r>
              <a:rPr lang="en-US" b="0" i="0" dirty="0" smtClean="0"/>
              <a:t>Herbivores</a:t>
            </a:r>
            <a:r>
              <a:rPr lang="en-US" b="0" i="0" baseline="0" dirty="0" smtClean="0"/>
              <a:t> </a:t>
            </a:r>
            <a:r>
              <a:rPr lang="en-US" b="0" i="0" dirty="0" smtClean="0"/>
              <a:t>eat plants (also known as the primary consumers).</a:t>
            </a:r>
          </a:p>
          <a:p>
            <a:pPr lvl="1"/>
            <a:r>
              <a:rPr lang="en-US" b="0" i="0" dirty="0" smtClean="0"/>
              <a:t>Carnivores</a:t>
            </a:r>
            <a:r>
              <a:rPr lang="en-US" b="0" i="0" baseline="0" dirty="0" smtClean="0"/>
              <a:t> </a:t>
            </a:r>
            <a:r>
              <a:rPr lang="en-US" b="0" i="0" dirty="0" smtClean="0"/>
              <a:t>eat animals (these are known as the secondary consumers or higher because they eat the herbivores and/or other organisms). </a:t>
            </a:r>
          </a:p>
          <a:p>
            <a:pPr lvl="1"/>
            <a:r>
              <a:rPr lang="en-US" b="0" i="0" dirty="0" smtClean="0"/>
              <a:t>Omnivores</a:t>
            </a:r>
            <a:r>
              <a:rPr lang="en-US" b="0" i="0" baseline="0" dirty="0" smtClean="0"/>
              <a:t> </a:t>
            </a:r>
            <a:r>
              <a:rPr lang="en-US" b="0" i="0" dirty="0" smtClean="0"/>
              <a:t>eat both herbivores and carnivores.</a:t>
            </a:r>
          </a:p>
          <a:p>
            <a:pPr lvl="0"/>
            <a:r>
              <a:rPr lang="en-US" b="0" i="0" dirty="0" smtClean="0"/>
              <a:t>The Decomposers are important </a:t>
            </a:r>
            <a:r>
              <a:rPr lang="en-US" i="0" dirty="0" smtClean="0"/>
              <a:t>to an environment because they break down complex compounds and absorb nutrients from dead organisms. They recycle essential elements through the ecosystem.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157</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dirty="0" smtClean="0"/>
          </a:p>
          <a:p>
            <a:r>
              <a:rPr lang="en-US" b="1" dirty="0" smtClean="0"/>
              <a:t>L.12.C.3- Students know the amount of living matter an environment can support is limited by the availability of matter, energy, and the ability of the ecosystem to recycle materials.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dirty="0" smtClean="0"/>
          </a:p>
          <a:p>
            <a:r>
              <a:rPr lang="en-US" dirty="0" smtClean="0"/>
              <a:t>The carrying capacity is the size of the population or community that can be supported by the surrounding environment. In determining the carrying capacity of any environment, biologists identify limiting factors to population growth. The</a:t>
            </a:r>
            <a:r>
              <a:rPr lang="en-US" baseline="0" dirty="0" smtClean="0"/>
              <a:t> </a:t>
            </a:r>
            <a:r>
              <a:rPr lang="en-US" dirty="0" smtClean="0"/>
              <a:t>available resources necessary for life are used up by the population as it grows and therefore available resources are limiting factors to population growth. No population can live beyond the environment's carrying capacity for very long.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158</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dirty="0" smtClean="0"/>
          </a:p>
          <a:p>
            <a:r>
              <a:rPr lang="en-US" b="1" dirty="0" smtClean="0"/>
              <a:t>L.12.C.3- Students know the amount of living matter an environment can support is limited by the availability of matter, energy, and the ability of the ecosystem to recycle materials. E/S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dirty="0" smtClean="0"/>
              <a:t>The story of Rapa Nui (Easter Island) is often used as a cautionary tale of a growing human population and its impact on the natural environment. Rapa Nui is located approximately 2,250 miles off the coast of Chile. When the first Polynesians landed on Easter Island, thick forests of palm and hauhau trees were abundant.</a:t>
            </a:r>
            <a:r>
              <a:rPr lang="en-US" baseline="0" dirty="0" smtClean="0"/>
              <a:t> </a:t>
            </a:r>
            <a:r>
              <a:rPr lang="en-US" dirty="0" smtClean="0"/>
              <a:t>The island also supported many populations of animals on and near it, including seabirds</a:t>
            </a:r>
            <a:r>
              <a:rPr lang="en-US" baseline="0" dirty="0" smtClean="0"/>
              <a:t> and po</a:t>
            </a:r>
            <a:r>
              <a:rPr lang="en-US" dirty="0" smtClean="0"/>
              <a:t>rpoises. With abundant resources, the human population quickly swelled. Estimates of the</a:t>
            </a:r>
            <a:r>
              <a:rPr lang="en-US" baseline="0" dirty="0" smtClean="0"/>
              <a:t> </a:t>
            </a:r>
            <a:r>
              <a:rPr lang="en-US" dirty="0" smtClean="0"/>
              <a:t>population ranged from 10,000 to 20,000 at its peak. The islanders soon began building the huge statues that cover the island. </a:t>
            </a:r>
            <a:r>
              <a:rPr lang="en-US" sz="1200" kern="1200" dirty="0" smtClean="0">
                <a:solidFill>
                  <a:schemeClr val="tx1"/>
                </a:solidFill>
                <a:latin typeface="+mn-lt"/>
                <a:ea typeface="+mn-ea"/>
                <a:cs typeface="+mn-cs"/>
              </a:rPr>
              <a:t>Many trees were cut down and utilized in the construction, transportation and placement of the statues. </a:t>
            </a:r>
            <a:r>
              <a:rPr lang="en-US" dirty="0" smtClean="0"/>
              <a:t>The overuse of the island’s resources and possibly the actions of the Polynesian rat (invasive species that arrived with the Polynesians) eventually led to the dramatic decrease in the human population. By the time Easter Island was “discovered” in 1772, the population already significantly declined and there were few if any trees and no living animals except for humans and a few domesticated chickens. After</a:t>
            </a:r>
            <a:r>
              <a:rPr lang="en-US" baseline="0" dirty="0" smtClean="0"/>
              <a:t> 1772, interactions with the outside world brought disease which caused the population to continue to decrease.</a:t>
            </a:r>
            <a:r>
              <a:rPr lang="en-US" dirty="0" smtClean="0"/>
              <a:t> By 1827, the population dropped to 111 individuals. </a:t>
            </a:r>
          </a:p>
          <a:p>
            <a:endParaRPr lang="en-US" dirty="0" smtClean="0"/>
          </a:p>
          <a:p>
            <a:r>
              <a:rPr lang="en-US" dirty="0" smtClean="0"/>
              <a:t>For more information on Rapa Nui, go to http://www.pbs.org/wgbh/nova/worldbalance/easter.html</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159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Inquiry -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N.12.A.4- Students know how to safely conduct an original scientific investigation using the appropriate tools and technology. E/S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dirty="0" smtClean="0"/>
              <a:t>The scientist has too many variables in this experimental design. In order to accurately measure the effect of temperature on bacterial growth, the scientist should use the same type of bacteria in all conditions and keep the growing source (agar) consistent in all trials.    </a:t>
            </a:r>
          </a:p>
          <a:p>
            <a:endParaRPr lang="en-US" dirty="0" smtClean="0"/>
          </a:p>
          <a:p>
            <a:r>
              <a:rPr lang="en-US" dirty="0" smtClean="0"/>
              <a:t>Scientists use experiments to search for cause and effect relationships in nature. An experimental design should include one independent variable that was changed and the scientist can observe if it has any effect on the dependent variable. In this experiment, temperature should be the only independent variable and the dependent variable would be the amount of bacterial growth. Instead, this is a flawed experimental design because there are too many variables present.  </a:t>
            </a:r>
            <a:endParaRPr lang="en-US" b="1" dirty="0" smtClean="0"/>
          </a:p>
          <a:p>
            <a:endParaRPr lang="en-US" b="1" dirty="0" smtClean="0"/>
          </a:p>
          <a:p>
            <a:endParaRPr lang="en-US" b="1"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L.12.C.4- Students know the unique geologic, hydrologic, climatic, and biological characteristics of Nevada’s bioregions. E/S</a:t>
            </a:r>
          </a:p>
          <a:p>
            <a:endParaRPr lang="en-US" b="1" dirty="0" smtClean="0"/>
          </a:p>
          <a:p>
            <a:r>
              <a:rPr lang="en-US" b="1" dirty="0" smtClean="0"/>
              <a:t>DOK Level 1</a:t>
            </a:r>
          </a:p>
          <a:p>
            <a:endParaRPr lang="en-US" b="1" dirty="0" smtClean="0"/>
          </a:p>
          <a:p>
            <a:r>
              <a:rPr lang="en-US" b="1" dirty="0" smtClean="0"/>
              <a:t>Answer C</a:t>
            </a:r>
            <a:endParaRPr lang="en-US" dirty="0" smtClean="0"/>
          </a:p>
          <a:p>
            <a:r>
              <a:rPr lang="en-US" dirty="0" smtClean="0"/>
              <a:t> </a:t>
            </a:r>
          </a:p>
          <a:p>
            <a:r>
              <a:rPr lang="en-US" dirty="0" smtClean="0"/>
              <a:t>According to the World Wildlife Foundation, “The Great Basin is the largest arid area in the United States. It is a true basin and range, with completely self-contained drainage. The region supports numerous threatened and endangered species</a:t>
            </a:r>
            <a:r>
              <a:rPr lang="en-US" i="1" dirty="0" smtClean="0"/>
              <a:t>–</a:t>
            </a:r>
            <a:r>
              <a:rPr lang="en-US" dirty="0" smtClean="0"/>
              <a:t>Nevada is third in the nation in listed species.”  Throughout Nevada, the biologic communities on the mountain ranges differ with elevation, and the individual mountain ranges act as islands isolated by seas of desert vegetation. Because the mountains exhibit such drastic elevation changes from the valleys to the peaks, Nevada supports an impressive diversity of species, from those adapted to the desert to those adapted to forest and alpine environments.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160</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Organisms and their Environment – A variety of ecosystems and communities exist on Earth. Ecosystems are dynamic interactions of organisms and their environment. Ecosystems have distinct characteristics and components that allow certain organisms to thrive.  Change in one of more components can affect the entire ecosystem.</a:t>
            </a:r>
            <a:endParaRPr lang="en-US" dirty="0" smtClean="0"/>
          </a:p>
          <a:p>
            <a:endParaRPr lang="en-US" b="1" dirty="0" smtClean="0"/>
          </a:p>
          <a:p>
            <a:r>
              <a:rPr lang="en-US" b="1" dirty="0" smtClean="0"/>
              <a:t>L.12.C.4- Students know the unique geologic, hydrologic, climatic, and biological characteristics of Nevada’s bioregions. E/S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dirty="0" smtClean="0"/>
          </a:p>
          <a:p>
            <a:r>
              <a:rPr lang="en-US" dirty="0" smtClean="0"/>
              <a:t>Nevada is known for its biodiversity. Species that call Nevada home may be adapted to the desert or forest and alpine environments. In this question, the only pair</a:t>
            </a:r>
            <a:r>
              <a:rPr lang="en-US" baseline="0" dirty="0" smtClean="0"/>
              <a:t> of species listed in the options that are native to Nevada are the </a:t>
            </a:r>
            <a:r>
              <a:rPr lang="en-US" dirty="0" smtClean="0"/>
              <a:t>Joshua tree and jackrabbit. In fact, the Joshua tree is one of the most characteristic plants of the Mojave Desert, which is positioned south of the Great Basin Desert and north of the Sonoran Desert.</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161</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L.12.D.1- Students know organisms can be classified based on evolutionary relationships.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dirty="0" smtClean="0"/>
          </a:p>
          <a:p>
            <a:r>
              <a:rPr lang="en-US" i="0" dirty="0" smtClean="0"/>
              <a:t>A cladogram is graphic representation used to illustrate evolutionary relationships. A cladogram is analogous</a:t>
            </a:r>
            <a:r>
              <a:rPr lang="en-US" i="0" baseline="0" dirty="0" smtClean="0"/>
              <a:t> to an evolutionary family tree.</a:t>
            </a:r>
            <a:r>
              <a:rPr lang="en-US" i="0" dirty="0" smtClean="0"/>
              <a:t> When reading a cladogram, it sometimes splits at nodes into two or more branches. The node represents the branching point, and each node represents a new trait (shared derived character) has evolved from the common ancestor. If you want to know the closest relative of an organism, trace its branch back to the most recent node. At this node, follow the adjacent branch off that node that heads toward the end of the cladogram. If you read this cladogram, reptiles and birds share one node</a:t>
            </a:r>
            <a:r>
              <a:rPr lang="en-US" i="0" baseline="0" dirty="0" smtClean="0"/>
              <a:t> (and thus a unique, shared derived character) and therefore, are the most closely related species out of the options provided. </a:t>
            </a:r>
          </a:p>
          <a:p>
            <a:endParaRPr lang="en-US" baseline="0" dirty="0" smtClean="0"/>
          </a:p>
          <a:p>
            <a:r>
              <a:rPr lang="en-US" baseline="0" dirty="0" smtClean="0"/>
              <a:t>For more information on cladograms and phylogeny, visit http://evolution.berkeley.edu/evolibrary/article/phylogenetics_02</a:t>
            </a: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162</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L.12.D.2- Students know similarity of DNA sequences gives evidence of relationships between organisms. E/S</a:t>
            </a:r>
            <a:endParaRPr lang="en-US" dirty="0" smtClean="0"/>
          </a:p>
          <a:p>
            <a:endParaRPr lang="en-US" b="1" dirty="0" smtClean="0"/>
          </a:p>
          <a:p>
            <a:r>
              <a:rPr lang="en-US" b="1" dirty="0" smtClean="0"/>
              <a:t>DOK Level 1</a:t>
            </a:r>
          </a:p>
          <a:p>
            <a:endParaRPr lang="en-US" b="1" dirty="0" smtClean="0"/>
          </a:p>
          <a:p>
            <a:r>
              <a:rPr lang="en-US" b="1" dirty="0" smtClean="0"/>
              <a:t>Answer C</a:t>
            </a:r>
            <a:endParaRPr lang="en-US" dirty="0" smtClean="0"/>
          </a:p>
          <a:p>
            <a:r>
              <a:rPr lang="en-US" dirty="0" smtClean="0"/>
              <a:t> </a:t>
            </a:r>
          </a:p>
          <a:p>
            <a:r>
              <a:rPr lang="en-US" i="0" dirty="0" smtClean="0"/>
              <a:t>Biological evolution is the best scientific explanation for how life on Earth has changed and how it continues to change. Phylogeny is the classification of organisms based upon their evolutionary history. Evidence used to explain and determine phylogeny includes, but is not limited to fossils, biochemistry, and structure. DNA analysis and other molecular</a:t>
            </a:r>
            <a:r>
              <a:rPr lang="en-US" i="0" baseline="0" dirty="0" smtClean="0"/>
              <a:t> evidence </a:t>
            </a:r>
            <a:r>
              <a:rPr lang="en-US" i="0" dirty="0" smtClean="0"/>
              <a:t>available today provides the strongest evidence</a:t>
            </a:r>
            <a:r>
              <a:rPr lang="en-US" i="0" baseline="0" dirty="0" smtClean="0"/>
              <a:t> </a:t>
            </a:r>
            <a:r>
              <a:rPr lang="en-US" i="0" dirty="0" smtClean="0"/>
              <a:t>for classification based on evolutionary history. Organisms that have a more recent common ancestor will share more similar DNA sequences</a:t>
            </a:r>
            <a:r>
              <a:rPr lang="en-US" i="0" baseline="0" dirty="0" smtClean="0"/>
              <a:t> and are more closely related </a:t>
            </a:r>
            <a:r>
              <a:rPr lang="en-US" i="0" dirty="0" smtClean="0"/>
              <a:t>than species that have more ancient ancestors. </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163</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L.12.D.2- Students know similarity of DNA sequences gives evidence of relationships between organisms. E/S</a:t>
            </a:r>
          </a:p>
          <a:p>
            <a:endParaRPr lang="en-US" b="1" dirty="0" smtClean="0"/>
          </a:p>
          <a:p>
            <a:r>
              <a:rPr lang="en-US" b="1" dirty="0" smtClean="0"/>
              <a:t>DOK Level 2</a:t>
            </a:r>
          </a:p>
          <a:p>
            <a:endParaRPr lang="en-US" b="1" dirty="0" smtClean="0"/>
          </a:p>
          <a:p>
            <a:r>
              <a:rPr lang="en-US" b="1" dirty="0" smtClean="0"/>
              <a:t>Answer C</a:t>
            </a:r>
          </a:p>
          <a:p>
            <a:endParaRPr lang="en-US" dirty="0" smtClean="0"/>
          </a:p>
          <a:p>
            <a:r>
              <a:rPr lang="en-US" i="0" dirty="0" smtClean="0"/>
              <a:t>Organisms that share similar DNA sequences are considered to be more closely related to one another. By comparing the DNA sequences of Fish 1-4 with the DNA of the pupfish, the students can determine which fish are the least and most closely related to the pupfish</a:t>
            </a:r>
            <a:r>
              <a:rPr lang="en-US" i="0" baseline="0" dirty="0" smtClean="0"/>
              <a:t> as shown below.</a:t>
            </a:r>
          </a:p>
          <a:p>
            <a:endParaRPr lang="en-US" i="0" baseline="0" dirty="0" smtClean="0"/>
          </a:p>
          <a:p>
            <a:r>
              <a:rPr lang="en-US" i="0" baseline="0" dirty="0" smtClean="0"/>
              <a:t>Pupfish DNA sequence: ATT AAG CCG ATA</a:t>
            </a:r>
          </a:p>
          <a:p>
            <a:r>
              <a:rPr lang="en-US" i="0" baseline="0" dirty="0" smtClean="0"/>
              <a:t>	Fish #1:  ATT </a:t>
            </a:r>
            <a:r>
              <a:rPr lang="en-US" i="0" u="sng" baseline="0" dirty="0" smtClean="0"/>
              <a:t>G</a:t>
            </a:r>
            <a:r>
              <a:rPr lang="en-US" i="0" baseline="0" dirty="0" smtClean="0"/>
              <a:t>A</a:t>
            </a:r>
            <a:r>
              <a:rPr lang="en-US" i="0" u="sng" baseline="0" dirty="0" smtClean="0"/>
              <a:t>A</a:t>
            </a:r>
            <a:r>
              <a:rPr lang="en-US" i="0" baseline="0" dirty="0" smtClean="0"/>
              <a:t> CCG ATA</a:t>
            </a:r>
          </a:p>
          <a:p>
            <a:r>
              <a:rPr lang="en-US" i="0" baseline="0" dirty="0" smtClean="0"/>
              <a:t>	Fish #2: ATT AAG C</a:t>
            </a:r>
            <a:r>
              <a:rPr lang="en-US" i="0" u="sng" baseline="0" dirty="0" smtClean="0"/>
              <a:t>G</a:t>
            </a:r>
            <a:r>
              <a:rPr lang="en-US" i="0" baseline="0" dirty="0" smtClean="0"/>
              <a:t>G ATA</a:t>
            </a:r>
          </a:p>
          <a:p>
            <a:r>
              <a:rPr lang="en-US" i="0" baseline="0" dirty="0" smtClean="0"/>
              <a:t>	Fish #3: </a:t>
            </a:r>
            <a:r>
              <a:rPr lang="en-US" i="0" u="sng" baseline="0" dirty="0" smtClean="0"/>
              <a:t>T</a:t>
            </a:r>
            <a:r>
              <a:rPr lang="en-US" i="0" baseline="0" dirty="0" smtClean="0"/>
              <a:t>TT </a:t>
            </a:r>
            <a:r>
              <a:rPr lang="en-US" i="0" u="sng" baseline="0" dirty="0" smtClean="0"/>
              <a:t>G</a:t>
            </a:r>
            <a:r>
              <a:rPr lang="en-US" i="0" baseline="0" dirty="0" smtClean="0"/>
              <a:t>A</a:t>
            </a:r>
            <a:r>
              <a:rPr lang="en-US" i="0" u="sng" baseline="0" dirty="0" smtClean="0"/>
              <a:t>A</a:t>
            </a:r>
            <a:r>
              <a:rPr lang="en-US" i="0" baseline="0" dirty="0" smtClean="0"/>
              <a:t> C</a:t>
            </a:r>
            <a:r>
              <a:rPr lang="en-US" i="0" u="sng" baseline="0" dirty="0" smtClean="0"/>
              <a:t>G</a:t>
            </a:r>
            <a:r>
              <a:rPr lang="en-US" i="0" baseline="0" dirty="0" smtClean="0"/>
              <a:t>G A</a:t>
            </a:r>
            <a:r>
              <a:rPr lang="en-US" i="0" u="sng" baseline="0" dirty="0" smtClean="0"/>
              <a:t>A</a:t>
            </a:r>
            <a:r>
              <a:rPr lang="en-US" i="0" baseline="0" dirty="0" smtClean="0"/>
              <a:t>A</a:t>
            </a:r>
          </a:p>
          <a:p>
            <a:r>
              <a:rPr lang="en-US" i="0" baseline="0" dirty="0" smtClean="0"/>
              <a:t>	Fish #4: ATT </a:t>
            </a:r>
            <a:r>
              <a:rPr lang="en-US" i="0" u="sng" baseline="0" dirty="0" smtClean="0"/>
              <a:t>G</a:t>
            </a:r>
            <a:r>
              <a:rPr lang="en-US" i="0" baseline="0" dirty="0" smtClean="0"/>
              <a:t>A</a:t>
            </a:r>
            <a:r>
              <a:rPr lang="en-US" i="0" u="sng" baseline="0" dirty="0" smtClean="0"/>
              <a:t>A</a:t>
            </a:r>
            <a:r>
              <a:rPr lang="en-US" i="0" baseline="0" dirty="0" smtClean="0"/>
              <a:t> C</a:t>
            </a:r>
            <a:r>
              <a:rPr lang="en-US" i="0" u="sng" baseline="0" dirty="0" smtClean="0"/>
              <a:t>GA</a:t>
            </a:r>
            <a:r>
              <a:rPr lang="en-US" i="0" baseline="0" dirty="0" smtClean="0"/>
              <a:t> ATA</a:t>
            </a:r>
          </a:p>
          <a:p>
            <a:endParaRPr lang="en-US" i="0" baseline="0" dirty="0" smtClean="0"/>
          </a:p>
          <a:p>
            <a:r>
              <a:rPr lang="en-US" i="0" baseline="0" dirty="0" smtClean="0"/>
              <a:t>Fish #3 has 5 DNA sequence differences from the pupfish.</a:t>
            </a:r>
          </a:p>
          <a:p>
            <a:r>
              <a:rPr lang="en-US" i="0" baseline="0" dirty="0" smtClean="0"/>
              <a:t>Fish #4 has 4 DNA sequence differences from the pupfish.</a:t>
            </a:r>
          </a:p>
          <a:p>
            <a:r>
              <a:rPr lang="en-US" i="0" baseline="0" dirty="0" smtClean="0"/>
              <a:t>Fish #1 has 2 DNA sequence differences from the pupfish.</a:t>
            </a:r>
          </a:p>
          <a:p>
            <a:r>
              <a:rPr lang="en-US" i="0" baseline="0" dirty="0" smtClean="0"/>
              <a:t>Fish #2 has 1 DNA sequence difference from the pupfish.</a:t>
            </a:r>
          </a:p>
          <a:p>
            <a:endParaRPr lang="en-US" i="0" baseline="0" dirty="0" smtClean="0"/>
          </a:p>
          <a:p>
            <a:r>
              <a:rPr lang="en-US" i="0" baseline="0" dirty="0" smtClean="0"/>
              <a:t>Based on these DNA sequence differences, the correct list of fish from the </a:t>
            </a:r>
            <a:r>
              <a:rPr lang="en-US" i="1" baseline="0" dirty="0" smtClean="0"/>
              <a:t>least </a:t>
            </a:r>
            <a:r>
              <a:rPr lang="en-US" i="0" baseline="0" dirty="0" smtClean="0"/>
              <a:t>to </a:t>
            </a:r>
            <a:r>
              <a:rPr lang="en-US" i="1" baseline="0" dirty="0" smtClean="0"/>
              <a:t>most closely </a:t>
            </a:r>
            <a:r>
              <a:rPr lang="en-US" i="0" baseline="0" dirty="0" smtClean="0"/>
              <a:t>related to the pupfish is: Fish 3, Fish 4, Fish 1, Fish 2. </a:t>
            </a:r>
            <a:endParaRPr lang="en-US" i="0" dirty="0" smtClean="0"/>
          </a:p>
          <a:p>
            <a:endParaRPr lang="en-US" i="0" dirty="0" smtClean="0"/>
          </a:p>
          <a:p>
            <a:r>
              <a:rPr lang="en-US" i="0" dirty="0" smtClean="0"/>
              <a:t> </a:t>
            </a:r>
          </a:p>
          <a:p>
            <a:endParaRPr lang="en-US" i="0" dirty="0" smtClean="0"/>
          </a:p>
          <a:p>
            <a:r>
              <a:rPr lang="en-US" i="0" dirty="0" smtClean="0"/>
              <a:t>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164</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L.12.D.2- Students know similarity of DNA sequences gives evidence of relationships between organisms. E/S</a:t>
            </a:r>
            <a:endParaRPr lang="en-US" dirty="0" smtClean="0"/>
          </a:p>
          <a:p>
            <a:r>
              <a:rPr lang="en-US" dirty="0" smtClean="0"/>
              <a:t> </a:t>
            </a:r>
          </a:p>
          <a:p>
            <a:r>
              <a:rPr lang="en-US" b="1" dirty="0" smtClean="0"/>
              <a:t>DOK Level 1</a:t>
            </a:r>
          </a:p>
          <a:p>
            <a:endParaRPr lang="en-US" b="1" dirty="0" smtClean="0"/>
          </a:p>
          <a:p>
            <a:r>
              <a:rPr lang="en-US" b="1" dirty="0" smtClean="0"/>
              <a:t>Answer D</a:t>
            </a:r>
          </a:p>
          <a:p>
            <a:endParaRPr lang="en-US" dirty="0" smtClean="0"/>
          </a:p>
          <a:p>
            <a:r>
              <a:rPr lang="en-US" dirty="0" smtClean="0"/>
              <a:t>DNA</a:t>
            </a:r>
            <a:r>
              <a:rPr lang="en-US" baseline="0" dirty="0" smtClean="0"/>
              <a:t> provides biochemical evidence to show common ancestry among animal species. </a:t>
            </a:r>
            <a:r>
              <a:rPr lang="en-US" dirty="0" smtClean="0"/>
              <a:t>Although organisms in different classification groups (genus, species, etc.) may appear to be completely different, the fundamental chemical make-up of DNA is the same in all organisms. The building blocks, called nucleotides, that make up the DNA in all organisms are the same: A, T, G, and C. It is the sequence of these nucleotides, and ultimately the number, type, and sequence of genes that makes one organism different from another. The nucleotides that make up DNA can be compared to our alphabet. All words in our language are made up of groupings of the same 26 letters. DNA has only 4 “letters”, but because DNA is a very long molecule, the number of variations in DNA is enormous.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165</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p>
          <a:p>
            <a:pPr defTabSz="931681">
              <a:defRPr/>
            </a:pPr>
            <a:endParaRPr lang="en-US" b="1" dirty="0" smtClean="0"/>
          </a:p>
          <a:p>
            <a:r>
              <a:rPr lang="en-US" b="1" dirty="0" smtClean="0"/>
              <a:t>L.12.D.3- Students know the fossil record gives evidence for natural selection and its evolutionary consequences.  E/S</a:t>
            </a:r>
            <a:endParaRPr lang="en-US" dirty="0" smtClean="0"/>
          </a:p>
          <a:p>
            <a:r>
              <a:rPr lang="en-US" dirty="0" smtClean="0"/>
              <a:t> </a:t>
            </a:r>
          </a:p>
          <a:p>
            <a:r>
              <a:rPr lang="en-US" b="1" dirty="0" smtClean="0"/>
              <a:t>DOK Level 1</a:t>
            </a:r>
          </a:p>
          <a:p>
            <a:endParaRPr lang="en-US" b="1" dirty="0" smtClean="0"/>
          </a:p>
          <a:p>
            <a:r>
              <a:rPr lang="en-US" b="1" dirty="0" smtClean="0"/>
              <a:t>Answer D</a:t>
            </a:r>
          </a:p>
          <a:p>
            <a:pPr defTabSz="931681">
              <a:defRPr/>
            </a:pPr>
            <a:endParaRPr lang="en-US" dirty="0" smtClean="0"/>
          </a:p>
          <a:p>
            <a:pPr defTabSz="931681">
              <a:defRPr/>
            </a:pPr>
            <a:r>
              <a:rPr lang="en-US" i="0" dirty="0" smtClean="0"/>
              <a:t>Fossils are the remains of once living organisms. The most common types of fossils form when shells, bones, or other parts of organisms are rapidly covered with layers of sediment. Sedimentary rocks are the richest</a:t>
            </a:r>
            <a:r>
              <a:rPr lang="en-US" i="0" baseline="0" dirty="0" smtClean="0"/>
              <a:t> source of fossils</a:t>
            </a:r>
            <a:r>
              <a:rPr lang="en-US" i="0" dirty="0" smtClean="0"/>
              <a:t>. Successive layers of sedimentary rock contain different groups of fossils,</a:t>
            </a:r>
            <a:r>
              <a:rPr lang="en-US" i="0" baseline="0" dirty="0" smtClean="0"/>
              <a:t> and in most cases, the lowest layer of rock is the oldest</a:t>
            </a:r>
            <a:r>
              <a:rPr lang="en-US" i="0" dirty="0" smtClean="0"/>
              <a:t>. The different types of fossils in the different layers provide evidence that changes have occurred in living things through time. Therefore, the fossil record supports evolutionary theory by providing evidence that organisms that lived in the past have changed over time. </a:t>
            </a:r>
          </a:p>
          <a:p>
            <a:pPr defTabSz="931681">
              <a:defRPr/>
            </a:pPr>
            <a:endParaRPr lang="en-US" i="0" dirty="0" smtClean="0"/>
          </a:p>
          <a:p>
            <a:pPr defTabSz="931681">
              <a:defRPr/>
            </a:pPr>
            <a:r>
              <a:rPr lang="en-US" i="0" dirty="0" smtClean="0"/>
              <a:t>There are gaps in the branches of the fossil records of life. Gaps exist in the fossil record, in part because plants, microorganisms, and soft shelled organisms (majority of marine animals) are not likely to become fossilized. Even hard bodied organisms do not frequently become fossilized because</a:t>
            </a:r>
            <a:r>
              <a:rPr lang="en-US" i="0" baseline="0" dirty="0" smtClean="0"/>
              <a:t> conditions in the environment may not facilitate fossilization</a:t>
            </a:r>
            <a:r>
              <a:rPr lang="en-US" i="0" dirty="0" smtClean="0"/>
              <a:t>. In addition, changes in the land (erosion</a:t>
            </a:r>
            <a:r>
              <a:rPr lang="en-US" i="0" baseline="0" dirty="0" smtClean="0"/>
              <a:t> and</a:t>
            </a:r>
            <a:r>
              <a:rPr lang="en-US" i="0" dirty="0" smtClean="0"/>
              <a:t> geological events) can destroy fossils. However incomplete the fossil record may be, it does provide significant evidence of evolution and of the history of life on earth.</a:t>
            </a:r>
          </a:p>
          <a:p>
            <a:pPr defTabSz="931681">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166</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p>
          <a:p>
            <a:pPr defTabSz="931681">
              <a:defRPr/>
            </a:pPr>
            <a:endParaRPr lang="en-US" b="1" dirty="0" smtClean="0"/>
          </a:p>
          <a:p>
            <a:r>
              <a:rPr lang="en-US" b="1" dirty="0" smtClean="0"/>
              <a:t>L.12.D.3- Students know the fossil record gives evidence for natural selection and its evolutionary consequences.  E/S</a:t>
            </a:r>
            <a:endParaRPr lang="en-US" dirty="0" smtClean="0"/>
          </a:p>
          <a:p>
            <a:r>
              <a:rPr lang="en-US" dirty="0" smtClean="0"/>
              <a:t> </a:t>
            </a:r>
          </a:p>
          <a:p>
            <a:r>
              <a:rPr lang="en-US" b="1" dirty="0" smtClean="0"/>
              <a:t>DOK Level 3</a:t>
            </a:r>
          </a:p>
          <a:p>
            <a:endParaRPr lang="en-US" b="1" dirty="0" smtClean="0"/>
          </a:p>
          <a:p>
            <a:r>
              <a:rPr lang="en-US" b="1" dirty="0" smtClean="0"/>
              <a:t>Answer C</a:t>
            </a:r>
          </a:p>
          <a:p>
            <a:endParaRPr lang="en-US" dirty="0" smtClean="0"/>
          </a:p>
          <a:p>
            <a:r>
              <a:rPr lang="en-US" dirty="0" smtClean="0"/>
              <a:t>Vestigial structures are sometimes referred to as “useless body parts” because they once served a function that was necessary for survival, but over time the need for that function became either diminished or nonexistent. The appendix</a:t>
            </a:r>
            <a:r>
              <a:rPr lang="en-US" baseline="0" dirty="0" smtClean="0"/>
              <a:t> in humans is a common example of a vestigial structure. The vestigial limbs found in the baleen and extinct whale show the r</a:t>
            </a:r>
            <a:r>
              <a:rPr lang="en-US" dirty="0" smtClean="0"/>
              <a:t>emnants of hind</a:t>
            </a:r>
            <a:r>
              <a:rPr lang="en-US" baseline="0" dirty="0" smtClean="0"/>
              <a:t> limbs. Based upon the fossil record, scientists have concluded that modern whales evolved from land mammals. </a:t>
            </a:r>
            <a:r>
              <a:rPr lang="en-US" dirty="0" smtClean="0"/>
              <a:t>Paleontologists have discovered transitional fossils of whale ancestors that</a:t>
            </a:r>
            <a:r>
              <a:rPr lang="en-US" baseline="0" dirty="0" smtClean="0"/>
              <a:t> show </a:t>
            </a:r>
            <a:r>
              <a:rPr lang="en-US" dirty="0" smtClean="0"/>
              <a:t>the gradual loss of terrestrial adaptations with</a:t>
            </a:r>
            <a:r>
              <a:rPr lang="en-US" baseline="0" dirty="0" smtClean="0"/>
              <a:t> the gradual </a:t>
            </a:r>
            <a:r>
              <a:rPr lang="en-US" dirty="0" smtClean="0"/>
              <a:t>accumulation of aquatic adaptations that</a:t>
            </a:r>
            <a:r>
              <a:rPr lang="en-US" baseline="0" dirty="0" smtClean="0"/>
              <a:t> led </a:t>
            </a:r>
            <a:r>
              <a:rPr lang="en-US" dirty="0" smtClean="0"/>
              <a:t>to modern whales. </a:t>
            </a:r>
          </a:p>
          <a:p>
            <a:endParaRPr lang="en-US" dirty="0" smtClean="0"/>
          </a:p>
          <a:p>
            <a:r>
              <a:rPr lang="en-US" dirty="0" smtClean="0"/>
              <a:t>An</a:t>
            </a:r>
            <a:r>
              <a:rPr lang="en-US" baseline="0" dirty="0" smtClean="0"/>
              <a:t> activity that explains whale evolution is available online at http://www.indiana.edu/~ensiweb/lessons/whale.ev.html.</a:t>
            </a: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167</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L.12.D.4- Students know the extinction of species can be a natural process.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dirty="0" smtClean="0"/>
          </a:p>
          <a:p>
            <a:r>
              <a:rPr lang="en-US" dirty="0" smtClean="0"/>
              <a:t>The number of species alive today are only fraction of all those that have ever lived because the vast majority of species in the history of the planet have become extinct. Most extinctions occur due to selective pressures on a species. These are called background extinctions. The fossil record provides evidence that background extinctions have occurred regularly throughout time. Scientific studies show another type of extinction in which massive numbers of species become extinct in a short period of time. These are called mass extinctions.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168</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p>
          <a:p>
            <a:pPr defTabSz="931681">
              <a:defRPr/>
            </a:pPr>
            <a:endParaRPr lang="en-US" b="1" dirty="0" smtClean="0"/>
          </a:p>
          <a:p>
            <a:r>
              <a:rPr lang="en-US" b="1" dirty="0" smtClean="0"/>
              <a:t>L.12.D.5- Students know biological evolution explains diversity of life.  E/S</a:t>
            </a:r>
          </a:p>
          <a:p>
            <a:endParaRPr lang="en-US" b="1" dirty="0" smtClean="0"/>
          </a:p>
          <a:p>
            <a:r>
              <a:rPr lang="en-US" b="1" dirty="0" smtClean="0"/>
              <a:t>DOK Level 3</a:t>
            </a:r>
          </a:p>
          <a:p>
            <a:endParaRPr lang="en-US" b="1" dirty="0" smtClean="0"/>
          </a:p>
          <a:p>
            <a:r>
              <a:rPr lang="en-US" b="1" dirty="0" smtClean="0"/>
              <a:t>Answer C</a:t>
            </a:r>
          </a:p>
          <a:p>
            <a:endParaRPr lang="en-US" b="1" dirty="0" smtClean="0"/>
          </a:p>
          <a:p>
            <a:pPr defTabSz="931681">
              <a:defRPr/>
            </a:pPr>
            <a:r>
              <a:rPr lang="en-US" dirty="0" smtClean="0"/>
              <a:t>Natural selection is considered a mechanism of evolution. Individuals that are better adapted to their environment are more likely to survive and reproduce than other less fit members of the same species. In essence, nature “selects” those individuals with beneficial traits.  </a:t>
            </a:r>
          </a:p>
          <a:p>
            <a:pPr defTabSz="931681">
              <a:defRPr/>
            </a:pPr>
            <a:endParaRPr lang="en-US" b="1" dirty="0" smtClean="0"/>
          </a:p>
          <a:p>
            <a:r>
              <a:rPr lang="en-US" dirty="0" smtClean="0"/>
              <a:t>Charles Darwin’s theory of evolution by natural selection is based on four premises: </a:t>
            </a:r>
          </a:p>
          <a:p>
            <a:r>
              <a:rPr lang="en-US" dirty="0" smtClean="0"/>
              <a:t>1. Variations exist among individuals within the same species. </a:t>
            </a:r>
            <a:br>
              <a:rPr lang="en-US" dirty="0" smtClean="0"/>
            </a:br>
            <a:r>
              <a:rPr lang="en-US" dirty="0" smtClean="0"/>
              <a:t>2. All organisms produce more offspring that are able to survive. </a:t>
            </a:r>
            <a:br>
              <a:rPr lang="en-US" dirty="0" smtClean="0"/>
            </a:br>
            <a:r>
              <a:rPr lang="en-US" dirty="0" smtClean="0"/>
              <a:t>3. Competition for space, food, other survival needs leads to the elimination of some organisms of each population.</a:t>
            </a:r>
            <a:br>
              <a:rPr lang="en-US" dirty="0" smtClean="0"/>
            </a:br>
            <a:r>
              <a:rPr lang="en-US" dirty="0" smtClean="0"/>
              <a:t>4. The organisms that have variations which enable them to survive within their environment and through competition, are the ones most likely to survive and reproduce, thereby passing their characteristics on to their offspring (survival of the fittest, or natural selection).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169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endParaRPr lang="en-US" dirty="0" smtClean="0"/>
          </a:p>
          <a:p>
            <a:endParaRPr lang="en-US" dirty="0" smtClean="0"/>
          </a:p>
          <a:p>
            <a:r>
              <a:rPr lang="en-US" b="1" dirty="0" smtClean="0"/>
              <a:t>N.12.A.4- Students know how to safely conduct an original scientific investigation using the appropriate tools and technology. E/S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sz="1200" b="0" i="0" kern="1200" dirty="0" smtClean="0">
                <a:solidFill>
                  <a:schemeClr val="tx1"/>
                </a:solidFill>
                <a:latin typeface="+mn-lt"/>
                <a:ea typeface="+mn-ea"/>
                <a:cs typeface="+mn-cs"/>
              </a:rPr>
              <a:t>Emergency procedures should be discussed at the beginning of the school year,</a:t>
            </a:r>
            <a:r>
              <a:rPr lang="en-US" sz="1200" b="0" i="0" kern="1200" baseline="0" dirty="0" smtClean="0">
                <a:solidFill>
                  <a:schemeClr val="tx1"/>
                </a:solidFill>
                <a:latin typeface="+mn-lt"/>
                <a:ea typeface="+mn-ea"/>
                <a:cs typeface="+mn-cs"/>
              </a:rPr>
              <a:t> and procedures </a:t>
            </a:r>
            <a:r>
              <a:rPr lang="en-US" sz="1200" b="0" i="0" kern="1200" dirty="0" smtClean="0">
                <a:solidFill>
                  <a:schemeClr val="tx1"/>
                </a:solidFill>
                <a:latin typeface="+mn-lt"/>
                <a:ea typeface="+mn-ea"/>
                <a:cs typeface="+mn-cs"/>
              </a:rPr>
              <a:t>related to fires</a:t>
            </a:r>
            <a:r>
              <a:rPr lang="en-US" sz="1200" b="0" i="0" kern="1200" baseline="0" dirty="0" smtClean="0">
                <a:solidFill>
                  <a:schemeClr val="tx1"/>
                </a:solidFill>
                <a:latin typeface="+mn-lt"/>
                <a:ea typeface="+mn-ea"/>
                <a:cs typeface="+mn-cs"/>
              </a:rPr>
              <a:t> and </a:t>
            </a:r>
            <a:r>
              <a:rPr lang="en-US" sz="1200" b="0" i="0" kern="1200" dirty="0" smtClean="0">
                <a:solidFill>
                  <a:schemeClr val="tx1"/>
                </a:solidFill>
                <a:latin typeface="+mn-lt"/>
                <a:ea typeface="+mn-ea"/>
                <a:cs typeface="+mn-cs"/>
              </a:rPr>
              <a:t>evacuations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should be established,</a:t>
            </a:r>
            <a:r>
              <a:rPr lang="en-US" sz="1200" b="0" i="0" kern="1200" baseline="0" dirty="0" smtClean="0">
                <a:solidFill>
                  <a:schemeClr val="tx1"/>
                </a:solidFill>
                <a:latin typeface="+mn-lt"/>
                <a:ea typeface="+mn-ea"/>
                <a:cs typeface="+mn-cs"/>
              </a:rPr>
              <a:t> discussed, and practiced throughout the year</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Specifically,</a:t>
            </a:r>
            <a:r>
              <a:rPr lang="en-US" sz="1200" b="0" i="0" kern="1200" baseline="0" dirty="0" smtClean="0">
                <a:solidFill>
                  <a:schemeClr val="tx1"/>
                </a:solidFill>
                <a:latin typeface="+mn-lt"/>
                <a:ea typeface="+mn-ea"/>
                <a:cs typeface="+mn-cs"/>
              </a:rPr>
              <a:t> this question demonstrates that certain actions should be taken prior to evacuation to prevent causing additional hazards. Open flames should always be monitored carefully and in close proximity. If a student needs to leave an experiment involving an open flame, they should first turn off the flame prior to leaving.  Therefore, the correct answer is B.</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17</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p>
          <a:p>
            <a:pPr defTabSz="931681">
              <a:defRPr/>
            </a:pPr>
            <a:endParaRPr lang="en-US" b="1" dirty="0" smtClean="0"/>
          </a:p>
          <a:p>
            <a:r>
              <a:rPr lang="en-US" b="1" dirty="0" smtClean="0"/>
              <a:t>L.12.D.5- Students know biological evolution explains diversity of life.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1" dirty="0" smtClean="0"/>
          </a:p>
          <a:p>
            <a:r>
              <a:rPr lang="en-US" dirty="0" smtClean="0"/>
              <a:t>Genetic variation is critical to the long term survival and evolutionary potential for any species or population. It can become decreased through isolation, inbreeding, and strong selective pressures such as environmental changes, diseases, or extensive mortality. Low genetic variability within an individual or population greatly reduces the ability to respond to a major disease event or adapt to changing environmental conditions. Reduced populations with limited</a:t>
            </a:r>
            <a:r>
              <a:rPr lang="en-US" baseline="0" dirty="0" smtClean="0"/>
              <a:t> genetic variation are more likely to face extinction.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170</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p>
          <a:p>
            <a:pPr defTabSz="931681">
              <a:defRPr/>
            </a:pPr>
            <a:endParaRPr lang="en-US" b="1" dirty="0" smtClean="0"/>
          </a:p>
          <a:p>
            <a:r>
              <a:rPr lang="en-US" b="1" dirty="0" smtClean="0"/>
              <a:t>L.12.D.5- Students know biological evolution explains diversity of life.  E/S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b="1" dirty="0" smtClean="0"/>
          </a:p>
          <a:p>
            <a:pPr marL="0" marR="0" indent="0" algn="l" defTabSz="931681" rtl="0" eaLnBrk="1" fontAlgn="auto" latinLnBrk="0" hangingPunct="1">
              <a:lnSpc>
                <a:spcPct val="100000"/>
              </a:lnSpc>
              <a:spcBef>
                <a:spcPts val="0"/>
              </a:spcBef>
              <a:spcAft>
                <a:spcPts val="0"/>
              </a:spcAft>
              <a:buClrTx/>
              <a:buSzTx/>
              <a:buFontTx/>
              <a:buNone/>
              <a:tabLst/>
              <a:defRPr/>
            </a:pPr>
            <a:r>
              <a:rPr lang="en-US" i="0" dirty="0" smtClean="0"/>
              <a:t>Evolution is an essential topic within the biology curriculum as it explains the unity and diversity</a:t>
            </a:r>
            <a:r>
              <a:rPr lang="en-US" i="0" baseline="0" dirty="0" smtClean="0"/>
              <a:t> </a:t>
            </a:r>
            <a:r>
              <a:rPr lang="en-US" i="0" dirty="0" smtClean="0"/>
              <a:t>of life on Earth by using evidence from various fields such as biochemistry, paleontology, and ecology. </a:t>
            </a:r>
            <a:r>
              <a:rPr lang="en-US" b="1" i="0" dirty="0" smtClean="0"/>
              <a:t>In the scientific community, there is no debate whether or not evolution has occurred.</a:t>
            </a:r>
            <a:r>
              <a:rPr lang="en-US" b="1" i="0" baseline="0" dirty="0" smtClean="0"/>
              <a:t> </a:t>
            </a:r>
            <a:r>
              <a:rPr lang="en-US" i="0" dirty="0" smtClean="0"/>
              <a:t>Scientists regard evolution as a core theory that</a:t>
            </a:r>
            <a:r>
              <a:rPr lang="en-US" i="0" baseline="0" dirty="0" smtClean="0"/>
              <a:t> makes sense of everything we know about living organisms</a:t>
            </a:r>
            <a:r>
              <a:rPr lang="en-US" i="0" dirty="0" smtClean="0"/>
              <a:t>.</a:t>
            </a:r>
          </a:p>
          <a:p>
            <a:pPr defTabSz="931681">
              <a:defRPr/>
            </a:pPr>
            <a:endParaRPr lang="en-US" dirty="0" smtClean="0"/>
          </a:p>
          <a:p>
            <a:r>
              <a:rPr lang="en-US" dirty="0" smtClean="0"/>
              <a:t>According to the National Center for Science Education, “In the biological sciences, evolution is a scientific theory that explains the emergence of new varieties of living things in the past and in the present; it is not a "theory of origins" about how life began. Evolution accounts for the striking patterns of similarities and differences among living things over time and across habitats through the action of biological processes such as natural selection, mutation, symbiosis, gene transfer, and genetic drift. Evolution has been subjected to scientific testing for over a century and has been (and continues to be) consistently confirmed by evidence from a wide range of fields.”</a:t>
            </a:r>
          </a:p>
          <a:p>
            <a:r>
              <a:rPr lang="en-US" dirty="0" smtClean="0"/>
              <a:t> </a:t>
            </a:r>
          </a:p>
          <a:p>
            <a:pPr defTabSz="931681">
              <a:defRPr/>
            </a:pPr>
            <a:endParaRPr lang="en-US" dirty="0" smtClean="0"/>
          </a:p>
          <a:p>
            <a:pPr defTabSz="931681">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171</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L.12.D.6- Students know the concepts of natural and artificial selection.  E/S</a:t>
            </a:r>
            <a:endParaRPr lang="en-US" dirty="0" smtClean="0"/>
          </a:p>
          <a:p>
            <a:r>
              <a:rPr lang="en-US" dirty="0" smtClean="0"/>
              <a:t> </a:t>
            </a:r>
          </a:p>
          <a:p>
            <a:r>
              <a:rPr lang="en-US" b="1" dirty="0" smtClean="0"/>
              <a:t>DOK Level 2</a:t>
            </a:r>
          </a:p>
          <a:p>
            <a:endParaRPr lang="en-US" b="1" dirty="0" smtClean="0"/>
          </a:p>
          <a:p>
            <a:r>
              <a:rPr lang="en-US" b="1" dirty="0" smtClean="0"/>
              <a:t>Answer</a:t>
            </a:r>
            <a:r>
              <a:rPr lang="en-US" b="1" baseline="0" dirty="0" smtClean="0"/>
              <a:t> D</a:t>
            </a:r>
          </a:p>
          <a:p>
            <a:endParaRPr lang="en-US" b="1" baseline="0" dirty="0" smtClean="0"/>
          </a:p>
          <a:p>
            <a:pPr defTabSz="931681">
              <a:defRPr/>
            </a:pPr>
            <a:r>
              <a:rPr lang="en-US" b="0" i="0" baseline="0" dirty="0" smtClean="0"/>
              <a:t>Random mutations (changes in the DNA) occur naturally and </a:t>
            </a:r>
            <a:r>
              <a:rPr lang="en-US" i="0" dirty="0" smtClean="0"/>
              <a:t>produce variations within members of the same species or population which can result in distinct advantages in their ability to survive. This is sometimes referred to as the survival of the fittest. Those individuals that have the greatest ability to survive also have a greater chance of reproductive success (will reproduce and leave offspring) and therefore will pass their “better adapted” traits (or genes) to their offspring. Consequently, those organisms that are unable to meet their needs will most likely perish or not reproduce. An incorrect assumption is that the largest, strongest, and fastest individuals are the most fit. That is not always the case. Adaptations to an environment may be structural or behavioral. An organism that is camouflaged and hides well may be more fit than its larger, faster competitor.  </a:t>
            </a:r>
          </a:p>
          <a:p>
            <a:pPr defTabSz="931681">
              <a:defRPr/>
            </a:pPr>
            <a:endParaRPr lang="en-US" i="0" dirty="0" smtClean="0"/>
          </a:p>
          <a:p>
            <a:pPr defTabSz="931681">
              <a:defRPr/>
            </a:pPr>
            <a:r>
              <a:rPr lang="en-US" i="0" dirty="0" smtClean="0"/>
              <a:t>In</a:t>
            </a:r>
            <a:r>
              <a:rPr lang="en-US" i="0" baseline="0" dirty="0" smtClean="0"/>
              <a:t> terms of the mutation that resulted in a new allele for coat color in the mouse population, the allele frequency will increase if the mice with that new allele are able to survive and reproduce (pass the new allele on to their offspring) better than mice with other alleles for coat color.</a:t>
            </a:r>
            <a:endParaRPr lang="en-US" i="0" dirty="0" smtClean="0"/>
          </a:p>
          <a:p>
            <a:endParaRPr lang="en-US" b="0" i="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172</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L.12.D.6- Students know the concepts of natural and artificial selection.  E/S</a:t>
            </a:r>
            <a:endParaRPr lang="en-US" dirty="0" smtClean="0"/>
          </a:p>
          <a:p>
            <a:r>
              <a:rPr lang="en-US" dirty="0" smtClean="0"/>
              <a:t> </a:t>
            </a:r>
          </a:p>
          <a:p>
            <a:r>
              <a:rPr lang="en-US" b="1" dirty="0" smtClean="0"/>
              <a:t>DOK Level 2</a:t>
            </a:r>
          </a:p>
          <a:p>
            <a:endParaRPr lang="en-US" b="1" dirty="0" smtClean="0"/>
          </a:p>
          <a:p>
            <a:r>
              <a:rPr lang="en-US" b="1" dirty="0" smtClean="0"/>
              <a:t>Answer</a:t>
            </a:r>
            <a:r>
              <a:rPr lang="en-US" b="1" baseline="0" dirty="0" smtClean="0"/>
              <a:t> B</a:t>
            </a:r>
          </a:p>
          <a:p>
            <a:endParaRPr lang="en-US" b="1" baseline="0" dirty="0" smtClean="0"/>
          </a:p>
          <a:p>
            <a:r>
              <a:rPr lang="en-US" i="0" dirty="0" smtClean="0"/>
              <a:t>Artificial selection is a process in which humans consciously select for or against particular features in organisms. The classic example of artificial selection is the differential breeding of wolves to produce a very large variety of canine subspecies. If you look at the over 400 different breeds of domestic dogs, it is obvious that they have similar ancestry. They are all obviously “dogs,” but each subspecies has characteristics that make it unique. These variations, rather than selected for naturally, were selected for by man. Humans have selected certain characteristics within one or a few individuals and bred them together in the hope that the offspring will possess the desired traits. The problem with artificial</a:t>
            </a:r>
            <a:r>
              <a:rPr lang="en-US" i="0" baseline="0" dirty="0" smtClean="0"/>
              <a:t> </a:t>
            </a:r>
            <a:r>
              <a:rPr lang="en-US" i="0" dirty="0" smtClean="0"/>
              <a:t>selective breeding is that it does not allow for other genes or traits to be introduced into the population unless those traits are chosen by human breeders. Thus the only genes within the gene pool are those that were within the original breeding population. If mutation occurs, they have the potential to be handed down to the next generation and all further generations. For example, problems like hip dysplasia can become common in certain subspecies of dogs. In this way, some</a:t>
            </a:r>
            <a:r>
              <a:rPr lang="en-US" i="0" baseline="0" dirty="0" smtClean="0"/>
              <a:t> modern dog breeds are poorly adapted to living in natural environments where problems that have become bred in the gene pool would reduce their fitness outside controlled settings provided by humans.</a:t>
            </a:r>
            <a:endParaRPr lang="en-US" i="0" dirty="0" smtClean="0"/>
          </a:p>
          <a:p>
            <a:r>
              <a:rPr lang="en-US" i="0" baseline="0" dirty="0" smtClean="0"/>
              <a:t> </a:t>
            </a:r>
            <a:endParaRPr lang="en-US" b="1"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173</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Diversity of Life – Evidence suggests that living things change over periods of time. These changes can be attributed to genetic and/or environmental influences.  This process of change over time is called biological evolution.  The Diversity of life on Earth is classified using objective characteristics. Scientific classification uses a hierarchy of groups and subgroups based on similarities that reflect evolutionary relationships.</a:t>
            </a:r>
            <a:endParaRPr lang="en-US" dirty="0" smtClean="0"/>
          </a:p>
          <a:p>
            <a:endParaRPr lang="en-US" dirty="0" smtClean="0"/>
          </a:p>
          <a:p>
            <a:r>
              <a:rPr lang="en-US" b="1" dirty="0" smtClean="0"/>
              <a:t>L.12.D.6- Students know the concepts of natural and artificial selection.  E/S</a:t>
            </a:r>
          </a:p>
          <a:p>
            <a:endParaRPr lang="en-US" b="1" dirty="0" smtClean="0"/>
          </a:p>
          <a:p>
            <a:r>
              <a:rPr lang="en-US" b="1" dirty="0" smtClean="0"/>
              <a:t>DOK Level 1</a:t>
            </a:r>
          </a:p>
          <a:p>
            <a:endParaRPr lang="en-US" b="1" dirty="0" smtClean="0"/>
          </a:p>
          <a:p>
            <a:r>
              <a:rPr lang="en-US" b="1" dirty="0" smtClean="0"/>
              <a:t>Answer C</a:t>
            </a:r>
          </a:p>
          <a:p>
            <a:endParaRPr lang="en-US" b="1" dirty="0" smtClean="0"/>
          </a:p>
          <a:p>
            <a:r>
              <a:rPr lang="en-US" i="0" dirty="0" smtClean="0"/>
              <a:t>Artificial selection is a process in which humans consciously select for or against particular features in organisms. The classic example of artificial selection is the differential breeding of wolves to produce a very large variety of canine subspecies. If you look at the over 400 different breeds of domestic dogs, it is obvious that they have similar ancestry. They are all obviously “dogs,” but each subspecies has characteristics that make it unique. These variations, rather than selected for naturally, were selected for by man. Humans have selected certain characteristics within one or a few individuals and bred them together in the hope that the offspring will possess the desired traits. The problem with artificial</a:t>
            </a:r>
            <a:r>
              <a:rPr lang="en-US" i="0" baseline="0" dirty="0" smtClean="0"/>
              <a:t> </a:t>
            </a:r>
            <a:r>
              <a:rPr lang="en-US" i="0" dirty="0" smtClean="0"/>
              <a:t>selective breeding is that it does not allow for other genes or traits to be introduced into the population unless those traits are chosen by human breeders. Thus the only genes within the gene pool are those that were within the original breeding population. If mutation occurs, they have the potential to be handed down to the next generation and all further generations. For example, problems like hip dysplasia can become common in certain subspecies of dogs. In this way, some</a:t>
            </a:r>
            <a:r>
              <a:rPr lang="en-US" i="0" baseline="0" dirty="0" smtClean="0"/>
              <a:t> modern dog breeds are poorly adapted to living in natural environments where problems that have become bred in the gene pool would reduce their fitness outside controlled settings provided by humans.</a:t>
            </a:r>
            <a:endParaRPr lang="en-US" i="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174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endParaRPr lang="en-US" dirty="0" smtClean="0"/>
          </a:p>
          <a:p>
            <a:endParaRPr lang="en-US" dirty="0" smtClean="0"/>
          </a:p>
          <a:p>
            <a:r>
              <a:rPr lang="en-US" b="1" dirty="0" smtClean="0"/>
              <a:t>N.12.A.4- Students know how to safely conduct an original scientific investigation using the appropriate tools and technology. E/S</a:t>
            </a:r>
          </a:p>
          <a:p>
            <a:endParaRPr lang="en-US" b="1" dirty="0" smtClean="0"/>
          </a:p>
          <a:p>
            <a:r>
              <a:rPr lang="en-US" b="1" dirty="0" smtClean="0"/>
              <a:t>DOK Level 2</a:t>
            </a:r>
          </a:p>
          <a:p>
            <a:endParaRPr lang="en-US" b="1" dirty="0" smtClean="0"/>
          </a:p>
          <a:p>
            <a:r>
              <a:rPr lang="en-US" b="1" dirty="0" smtClean="0"/>
              <a:t>Answer C</a:t>
            </a:r>
          </a:p>
          <a:p>
            <a:endParaRPr lang="en-US" b="1" dirty="0" smtClean="0"/>
          </a:p>
          <a:p>
            <a:r>
              <a:rPr lang="en-US" dirty="0" smtClean="0"/>
              <a:t>There are too many variables in the lab partner’s proposed experimental design. It would not be a</a:t>
            </a:r>
            <a:r>
              <a:rPr lang="en-US" baseline="0" dirty="0" smtClean="0"/>
              <a:t> quality </a:t>
            </a:r>
            <a:r>
              <a:rPr lang="en-US" dirty="0" smtClean="0"/>
              <a:t>experimental design to the use different acids on different types of metal. Using one type of acid at the same concentration would be the best experimental design. </a:t>
            </a:r>
          </a:p>
          <a:p>
            <a:endParaRPr lang="en-US" dirty="0" smtClean="0"/>
          </a:p>
          <a:p>
            <a:pPr defTabSz="931681">
              <a:defRPr/>
            </a:pPr>
            <a:r>
              <a:rPr lang="en-US" dirty="0" smtClean="0"/>
              <a:t>Experiments are used to search for cause and effect relationships in nature. In a high</a:t>
            </a:r>
            <a:r>
              <a:rPr lang="en-US" baseline="0" dirty="0" smtClean="0"/>
              <a:t> school setting, a</a:t>
            </a:r>
            <a:r>
              <a:rPr lang="en-US" dirty="0" smtClean="0"/>
              <a:t>n experimental design should include one independent variable and the students can directly observe if the</a:t>
            </a:r>
            <a:r>
              <a:rPr lang="en-US" baseline="0" dirty="0" smtClean="0"/>
              <a:t> independent variable</a:t>
            </a:r>
            <a:r>
              <a:rPr lang="en-US" dirty="0" smtClean="0"/>
              <a:t> has any effect on the dependent variable. In this experiment, the same type and concentration of the acid is the independent variable and the dependent variable would be the effect on the metals. The lab partner is suggesting a flawed experimental design because she is introducing too many variables in the experiment.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endParaRPr lang="en-US" dirty="0" smtClean="0"/>
          </a:p>
          <a:p>
            <a:endParaRPr lang="en-US" dirty="0" smtClean="0"/>
          </a:p>
          <a:p>
            <a:r>
              <a:rPr lang="en-US" b="1" dirty="0" smtClean="0"/>
              <a:t>N.12.A.4- Students know how to safely conduct an original scientific investigation using the appropriate tools and technology. E/S</a:t>
            </a:r>
          </a:p>
          <a:p>
            <a:endParaRPr lang="en-US" b="1" dirty="0" smtClean="0"/>
          </a:p>
          <a:p>
            <a:r>
              <a:rPr lang="en-US" b="1" dirty="0" smtClean="0"/>
              <a:t>DOK Level 1</a:t>
            </a:r>
          </a:p>
          <a:p>
            <a:endParaRPr lang="en-US" b="1" dirty="0" smtClean="0"/>
          </a:p>
          <a:p>
            <a:r>
              <a:rPr lang="en-US" b="1" dirty="0" smtClean="0"/>
              <a:t>Answer C</a:t>
            </a:r>
          </a:p>
          <a:p>
            <a:endParaRPr lang="en-US" b="1" dirty="0" smtClean="0"/>
          </a:p>
          <a:p>
            <a:pPr defTabSz="931681">
              <a:defRPr/>
            </a:pPr>
            <a:r>
              <a:rPr lang="en-US" dirty="0" smtClean="0"/>
              <a:t>Collaboration</a:t>
            </a:r>
            <a:r>
              <a:rPr lang="en-US" baseline="0" dirty="0" smtClean="0"/>
              <a:t> is at the heart of science and sometimes this collaboration occurs through argumentation. It is important to remember that scientific argumentation need not be combative and in many scientific communities, argumentation thrives and helps build collaboration to generate new ideas. Therefore, option C is the proper choice because it is incorrect (note the bolded “except” in the question stem). Options A, B, and D are other ways that scientists collaborate to generate new knowledge. </a:t>
            </a:r>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need to be familiar</a:t>
            </a:r>
            <a:r>
              <a:rPr lang="en-US" baseline="0" dirty="0" smtClean="0"/>
              <a:t> with several documents in order to prepare students for the science portion of the Nevada High School Proficiency Exam. In addition to their course syllabi, teachers should know the state standards, the item specifications associated with the state standards, and the Depth of Knowledge levels. </a:t>
            </a:r>
          </a:p>
          <a:p>
            <a:endParaRPr lang="en-US" baseline="0" dirty="0" smtClean="0"/>
          </a:p>
          <a:p>
            <a:r>
              <a:rPr lang="en-US" baseline="0" dirty="0" smtClean="0"/>
              <a:t>For a copy of the Nevada State Science Standards and Achievement Indicators, go to http://www.doe.nv.gov/Standards_Science.html </a:t>
            </a:r>
          </a:p>
          <a:p>
            <a:endParaRPr lang="en-US" baseline="0" dirty="0" smtClean="0"/>
          </a:p>
          <a:p>
            <a:r>
              <a:rPr lang="en-US" baseline="0" dirty="0" smtClean="0"/>
              <a:t>For a copy of the Science Item Specifications with DOK essence, go to http://nde.doe.nv.gov/Assessment/HSPE/HSPE_Science_Item_Specifications.pdf </a:t>
            </a:r>
          </a:p>
          <a:p>
            <a:endParaRPr lang="en-US" baseline="0" dirty="0" smtClean="0"/>
          </a:p>
          <a:p>
            <a:r>
              <a:rPr lang="en-US" baseline="0" dirty="0" smtClean="0"/>
              <a:t>Teachers may also find the following useful:</a:t>
            </a:r>
          </a:p>
          <a:p>
            <a:endParaRPr lang="en-US" baseline="0" dirty="0" smtClean="0"/>
          </a:p>
          <a:p>
            <a:r>
              <a:rPr lang="en-US" baseline="0" dirty="0" smtClean="0"/>
              <a:t>Science Instructional Materials from the Southern Nevada Regional Professional Development Program, go to </a:t>
            </a:r>
          </a:p>
          <a:p>
            <a:r>
              <a:rPr lang="en-US" baseline="0" dirty="0" smtClean="0"/>
              <a:t>http://www.rpdp.net/hspe-science.html</a:t>
            </a:r>
          </a:p>
          <a:p>
            <a:endParaRPr lang="en-US" baseline="0" dirty="0" smtClean="0"/>
          </a:p>
          <a:p>
            <a:r>
              <a:rPr lang="en-US" baseline="0" dirty="0" smtClean="0"/>
              <a:t>Science Instructional Materials from the Department of Education, go to:  http://nde.doe.nv.gov/Assessment/HSPE/HSScienceNevadaHSPEInstructionalMaterials.pdf</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N.12.A.5- Students know models and modeling can be used to identify and predict cause-effect relationships.  I/S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dirty="0" smtClean="0"/>
              <a:t>This set-up, or one similar to it, is commonly used by teachers to model a lunar eclipse. The greatest limitation of this model are the relative sizes and distances of the objects representing the sun, earth, and moon.</a:t>
            </a:r>
            <a:r>
              <a:rPr lang="en-US" baseline="0" dirty="0" smtClean="0"/>
              <a:t> If size and distance were to scale, the sun would be much larger than the earth and much farther. The moon would also be much smaller than the earth. Because of these limitations, the relative proportion of the shadow the earth casts on the moon is much greater in the model than the relative proportion that would actually occur.</a:t>
            </a:r>
            <a:endParaRPr lang="en-US" dirty="0" smtClean="0"/>
          </a:p>
          <a:p>
            <a:endParaRPr lang="en-US" dirty="0" smtClean="0"/>
          </a:p>
          <a:p>
            <a:r>
              <a:rPr lang="en-US" dirty="0" smtClean="0"/>
              <a:t>A simple definition of a scientific model is a set of ideas that describes a natural process.  Models can be used to illustrate complex concepts making them more tangible. For example, models are used when explaining abstract concepts such as the Krebs cycle or the carbon cycle.  Models also allow scientists to interact with objects too small, large, distant or otherwise inaccessible.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N.12.A.6- Students know organizational schema can be used to represent and describe relationships of sets. E/S</a:t>
            </a:r>
            <a:endParaRPr lang="en-US" dirty="0" smtClean="0"/>
          </a:p>
          <a:p>
            <a:endParaRPr lang="en-US" b="1" dirty="0" smtClean="0"/>
          </a:p>
          <a:p>
            <a:r>
              <a:rPr lang="en-US" b="1" dirty="0" smtClean="0"/>
              <a:t>DOK Level 1</a:t>
            </a:r>
          </a:p>
          <a:p>
            <a:endParaRPr lang="en-US" b="1" dirty="0" smtClean="0"/>
          </a:p>
          <a:p>
            <a:r>
              <a:rPr lang="en-US" b="1" dirty="0" smtClean="0"/>
              <a:t>Answer D</a:t>
            </a:r>
          </a:p>
          <a:p>
            <a:endParaRPr lang="en-US" b="1" dirty="0" smtClean="0"/>
          </a:p>
          <a:p>
            <a:r>
              <a:rPr lang="en-US" dirty="0" smtClean="0"/>
              <a:t>Students should understand that science is a process that requires modifications be made to existing ideas as new information is obtained. The classification of elements in the periodic table has been modified as new information is discovered. While</a:t>
            </a:r>
            <a:r>
              <a:rPr lang="en-US" baseline="0" dirty="0" smtClean="0"/>
              <a:t> option B is a possibility if more data were to invalidate the classification scheme of the periodic table, the information in the question stem only supports modification. Therefore, the correct answer is D. </a:t>
            </a:r>
            <a:r>
              <a:rPr lang="en-US" dirty="0" smtClean="0"/>
              <a:t> </a:t>
            </a:r>
          </a:p>
          <a:p>
            <a:endParaRPr lang="en-US" dirty="0" smtClean="0"/>
          </a:p>
          <a:p>
            <a:r>
              <a:rPr lang="en-US" b="1" dirty="0" smtClean="0"/>
              <a:t>Students incorrectly believe that each classification schema is static.</a:t>
            </a:r>
            <a:r>
              <a:rPr lang="en-US" dirty="0" smtClean="0"/>
              <a:t/>
            </a:r>
            <a:br>
              <a:rPr lang="en-US" dirty="0" smtClean="0"/>
            </a:br>
            <a:r>
              <a:rPr lang="en-US" dirty="0" smtClean="0"/>
              <a:t>Any designed classification schema must be flexible to allow the addition of newly discovered items or relationships.  This flexibility not only applies to reorganization of existing pieces but extends to the addition of completely new categories if something truly novel is discovered.  This idea of an active and adaptable framework not only holds true for classification schema but applies to all aspects of science.  By its very nature, science evolves as new observations and/or reinterpretations of previous observations.</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N.12.A.6- Students know organizational schema can be used to represent and describe relationships of sets. E/S</a:t>
            </a:r>
            <a:endParaRPr lang="en-US" dirty="0" smtClean="0"/>
          </a:p>
          <a:p>
            <a:endParaRPr lang="en-US" dirty="0" smtClean="0"/>
          </a:p>
          <a:p>
            <a:r>
              <a:rPr lang="en-US" b="1" dirty="0" smtClean="0"/>
              <a:t>DOK Level</a:t>
            </a:r>
            <a:r>
              <a:rPr lang="en-US" b="1" baseline="0" dirty="0" smtClean="0"/>
              <a:t> 2</a:t>
            </a:r>
          </a:p>
          <a:p>
            <a:endParaRPr lang="en-US" b="1" baseline="0" dirty="0" smtClean="0"/>
          </a:p>
          <a:p>
            <a:r>
              <a:rPr lang="en-US" b="1" baseline="0" dirty="0" smtClean="0"/>
              <a:t>Answer B</a:t>
            </a:r>
          </a:p>
          <a:p>
            <a:endParaRPr lang="en-US" baseline="0" dirty="0" smtClean="0"/>
          </a:p>
          <a:p>
            <a:r>
              <a:rPr lang="en-US" baseline="0" dirty="0" smtClean="0"/>
              <a:t>The substances in the data table are best classified according to the states (phases) of matter. Group A contains liquids, Group B contains solids, and Group C contains gases.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endParaRPr lang="en-US" b="1" dirty="0" smtClean="0"/>
          </a:p>
          <a:p>
            <a:r>
              <a:rPr lang="en-US" b="1" dirty="0" smtClean="0"/>
              <a:t>N.12.A.6- Students know organizational schema can be used to represent and describe relationships of sets. E/S</a:t>
            </a:r>
            <a:endParaRPr lang="en-US" dirty="0" smtClean="0"/>
          </a:p>
          <a:p>
            <a:endParaRPr lang="en-US" dirty="0" smtClean="0"/>
          </a:p>
          <a:p>
            <a:r>
              <a:rPr lang="en-US" b="1" dirty="0" smtClean="0"/>
              <a:t>DOK Level</a:t>
            </a:r>
            <a:r>
              <a:rPr lang="en-US" b="1" baseline="0" dirty="0" smtClean="0"/>
              <a:t> 1</a:t>
            </a:r>
          </a:p>
          <a:p>
            <a:endParaRPr lang="en-US" b="1" baseline="0" dirty="0" smtClean="0"/>
          </a:p>
          <a:p>
            <a:r>
              <a:rPr lang="en-US" b="1" baseline="0" dirty="0" smtClean="0"/>
              <a:t>Answer D</a:t>
            </a:r>
          </a:p>
          <a:p>
            <a:endParaRPr lang="en-US" b="1" baseline="0" dirty="0" smtClean="0"/>
          </a:p>
          <a:p>
            <a:pPr defTabSz="931681">
              <a:defRPr/>
            </a:pPr>
            <a:r>
              <a:rPr lang="en-US" dirty="0" smtClean="0"/>
              <a:t>In science, the objective of all classification systems is to orderly arrange a large array of objects so that their differences and similarities can be better understood.  All fields of science use classification schema to</a:t>
            </a:r>
            <a:r>
              <a:rPr lang="en-US" baseline="0" dirty="0" smtClean="0"/>
              <a:t> organize and understand data</a:t>
            </a:r>
            <a:r>
              <a:rPr lang="en-US" dirty="0" smtClean="0"/>
              <a:t>. Option</a:t>
            </a:r>
            <a:r>
              <a:rPr lang="en-US" baseline="0" dirty="0" smtClean="0"/>
              <a:t> D represents a classification system because stars are a large array of objects and using colors to groups stars in one way that astronomers can understand many different stellar processes (e.g., stage in the stars’ evolution). Options A is not a large array of objects because it is a single glacier. Options B and C are not really objects, but processes and measures. Therefore, the best option in choice D.</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p>
          <a:p>
            <a:endParaRPr lang="en-US" b="1" dirty="0" smtClean="0"/>
          </a:p>
          <a:p>
            <a:r>
              <a:rPr lang="en-US" b="1" dirty="0" smtClean="0"/>
              <a:t>N.12.B.1- Students know science, technology, and society influenced one another in both positive and negative ways.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1" dirty="0" smtClean="0"/>
          </a:p>
          <a:p>
            <a:r>
              <a:rPr lang="en-US" b="0" dirty="0" smtClean="0"/>
              <a:t>This standard requires students to understand how</a:t>
            </a:r>
            <a:r>
              <a:rPr lang="en-US" b="0" baseline="0" dirty="0" smtClean="0"/>
              <a:t> scientific events and discoveries have positively and negatively impacted society. Also, students should know that technological advances frequently have unintended consequences that are not initially evident. It is important to incorporate real-life examples of costs and benefits of scientific advances on the environment and/or society. </a:t>
            </a:r>
          </a:p>
          <a:p>
            <a:endParaRPr lang="en-US" b="0" baseline="0" dirty="0" smtClean="0"/>
          </a:p>
          <a:p>
            <a:r>
              <a:rPr lang="en-US" b="0" dirty="0" smtClean="0"/>
              <a:t>Option C is the correct answer</a:t>
            </a:r>
            <a:r>
              <a:rPr lang="en-US" b="0" baseline="0" dirty="0" smtClean="0"/>
              <a:t> because it shows how the costs of a particular practice outweighed the benefits. </a:t>
            </a:r>
            <a:r>
              <a:rPr lang="en-US" b="0" dirty="0" smtClean="0"/>
              <a:t>CFCs have many benefits</a:t>
            </a:r>
            <a:r>
              <a:rPr lang="en-US" b="0" baseline="0" dirty="0" smtClean="0"/>
              <a:t> </a:t>
            </a:r>
            <a:r>
              <a:rPr lang="en-US" b="0" dirty="0" smtClean="0"/>
              <a:t>(e.g., relatively cheap to produce, effective as a coolant), but data collection and analysis by the scientific community showed that their were great liabilities to CFC</a:t>
            </a:r>
            <a:r>
              <a:rPr lang="en-US" b="0" baseline="0" dirty="0" smtClean="0"/>
              <a:t> use </a:t>
            </a:r>
            <a:r>
              <a:rPr lang="en-US" b="0" dirty="0" smtClean="0"/>
              <a:t>(e.g., depletion of stratospheric ozone, high greenhouse gas potential). Options A and B are clearly</a:t>
            </a:r>
            <a:r>
              <a:rPr lang="en-US" b="0" baseline="0" dirty="0" smtClean="0"/>
              <a:t> false and option D is also incorrect because, while knowledge obtained from the scientific process is tentative, the process itself has proved to be an extremely reliable way to gain deeper understanding of our universe.</a:t>
            </a:r>
            <a:r>
              <a:rPr lang="en-US" b="0" dirty="0" smtClean="0"/>
              <a:t>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dirty="0" smtClean="0"/>
          </a:p>
          <a:p>
            <a:pPr defTabSz="931681">
              <a:defRPr/>
            </a:pPr>
            <a:r>
              <a:rPr lang="en-US" b="1" dirty="0" smtClean="0"/>
              <a:t>N.12.B.1- Students know science, technology, and society influenced one another in both positive and negative ways.  E/S</a:t>
            </a:r>
            <a:endParaRPr lang="en-US" dirty="0" smtClean="0"/>
          </a:p>
          <a:p>
            <a:endParaRPr lang="en-US" dirty="0" smtClean="0"/>
          </a:p>
          <a:p>
            <a:r>
              <a:rPr lang="en-US" b="1" dirty="0" smtClean="0"/>
              <a:t>DOK</a:t>
            </a:r>
            <a:r>
              <a:rPr lang="en-US" b="1" baseline="0" dirty="0" smtClean="0"/>
              <a:t> Level 2</a:t>
            </a:r>
          </a:p>
          <a:p>
            <a:endParaRPr lang="en-US" b="1" baseline="0" dirty="0" smtClean="0"/>
          </a:p>
          <a:p>
            <a:r>
              <a:rPr lang="en-US" b="1" baseline="0" dirty="0" smtClean="0"/>
              <a:t>Answer A</a:t>
            </a:r>
          </a:p>
          <a:p>
            <a:endParaRPr lang="en-US" baseline="0" dirty="0" smtClean="0"/>
          </a:p>
          <a:p>
            <a:r>
              <a:rPr lang="en-US" dirty="0" smtClean="0"/>
              <a:t>Antibiotics have made a major contribution to human health. Many diseases that once killed people can now be treated effectively with antibiotics. However, some bacteria have become resistant to commonly used antibiotics. </a:t>
            </a:r>
            <a:r>
              <a:rPr lang="en-US" baseline="0" dirty="0" smtClean="0"/>
              <a:t>The extensive use of antibiotics has led to the evolution of resistant strains of bacteria. </a:t>
            </a:r>
            <a:r>
              <a:rPr lang="en-US" dirty="0" smtClean="0"/>
              <a:t>Methicillin-resistant </a:t>
            </a:r>
            <a:r>
              <a:rPr lang="en-US" i="1" dirty="0" smtClean="0"/>
              <a:t>Staphylococcus aureus </a:t>
            </a:r>
            <a:r>
              <a:rPr lang="en-US" dirty="0" smtClean="0"/>
              <a:t>(MRSA) has been highlighted as a serious public health concern,</a:t>
            </a:r>
            <a:r>
              <a:rPr lang="en-US" baseline="0" dirty="0" smtClean="0"/>
              <a:t> especially in hospitals</a:t>
            </a:r>
            <a:r>
              <a:rPr lang="en-US" dirty="0" smtClean="0"/>
              <a:t>. Avoiding unnecessary prescription of antibiotics can reduce antibiotic resistant bacteria.</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dirty="0" smtClean="0"/>
          </a:p>
          <a:p>
            <a:pPr defTabSz="931681">
              <a:defRPr/>
            </a:pPr>
            <a:r>
              <a:rPr lang="en-US" b="1" dirty="0" smtClean="0"/>
              <a:t>N.12.B.1- Students know science, technology, and society influenced one another in both positive and negative ways.  E/S</a:t>
            </a:r>
            <a:endParaRPr lang="en-US" dirty="0" smtClean="0"/>
          </a:p>
          <a:p>
            <a:endParaRPr lang="en-US" dirty="0" smtClean="0"/>
          </a:p>
          <a:p>
            <a:r>
              <a:rPr lang="en-US" b="1" dirty="0" smtClean="0"/>
              <a:t>DOK Level 2</a:t>
            </a:r>
          </a:p>
          <a:p>
            <a:endParaRPr lang="en-US" b="1" dirty="0" smtClean="0"/>
          </a:p>
          <a:p>
            <a:r>
              <a:rPr lang="en-US" b="1" dirty="0" smtClean="0"/>
              <a:t>Answer C</a:t>
            </a:r>
          </a:p>
          <a:p>
            <a:endParaRPr lang="en-US" dirty="0" smtClean="0"/>
          </a:p>
          <a:p>
            <a:r>
              <a:rPr lang="en-US" dirty="0" smtClean="0"/>
              <a:t>The</a:t>
            </a:r>
            <a:r>
              <a:rPr lang="en-US" baseline="0" dirty="0" smtClean="0"/>
              <a:t> only negative impact listed is option C. Specifically, leaching of heavy metals into the water supply may potentially increase toxicity in drinking water and create general damage to the surrounding ecosystem.</a:t>
            </a:r>
          </a:p>
          <a:p>
            <a:endParaRPr lang="en-US" baseline="0" dirty="0" smtClean="0"/>
          </a:p>
          <a:p>
            <a:pPr defTabSz="931681">
              <a:defRPr/>
            </a:pPr>
            <a:r>
              <a:rPr lang="en-US" dirty="0" smtClean="0"/>
              <a:t>While mining does have potential</a:t>
            </a:r>
            <a:r>
              <a:rPr lang="en-US" baseline="0" dirty="0" smtClean="0"/>
              <a:t> environmental and health impacts, these can be mitigated and prevented. </a:t>
            </a:r>
            <a:r>
              <a:rPr lang="en-US" dirty="0" smtClean="0"/>
              <a:t>Nevada has a long history as a leading mineral producing state. Since the gold and silver rush in the 1850s, which inspired Nevada's statehood in 1864, Nevada has been a hotbed for mineral and metal mining. Mining continues to be an important part of the state's economy and the industry produces the necessary minerals on which our society depends. Nevada is one of the special geologic places on the globe where wide arrays of minerals are prevalent, such as gold, silver, copper, barite, molybdenum, clay, silica, lithium, and many more. Even geothermal water is abundant in the state and mined for energy.</a:t>
            </a:r>
          </a:p>
        </p:txBody>
      </p:sp>
      <p:sp>
        <p:nvSpPr>
          <p:cNvPr id="4" name="Slide Number Placeholder 3"/>
          <p:cNvSpPr>
            <a:spLocks noGrp="1"/>
          </p:cNvSpPr>
          <p:nvPr>
            <p:ph type="sldNum" sz="quarter" idx="10"/>
          </p:nvPr>
        </p:nvSpPr>
        <p:spPr/>
        <p:txBody>
          <a:bodyPr/>
          <a:lstStyle/>
          <a:p>
            <a:fld id="{91CD54AD-56DC-41F4-B1F6-2EDAF84266F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b="1" dirty="0" smtClean="0"/>
          </a:p>
          <a:p>
            <a:r>
              <a:rPr lang="en-US" b="1" dirty="0" smtClean="0"/>
              <a:t>N.12.B.2- Students know consumption patterns, conservation efforts, and cultural or social practices in countries have varying environmental impacts.  E/S</a:t>
            </a:r>
            <a:endParaRPr lang="en-US" dirty="0" smtClean="0"/>
          </a:p>
          <a:p>
            <a:r>
              <a:rPr lang="en-US" dirty="0" smtClean="0"/>
              <a:t> </a:t>
            </a:r>
          </a:p>
          <a:p>
            <a:r>
              <a:rPr lang="en-US" b="1" dirty="0" smtClean="0"/>
              <a:t>DOK Level</a:t>
            </a:r>
            <a:r>
              <a:rPr lang="en-US" b="1" baseline="0" dirty="0" smtClean="0"/>
              <a:t> 1</a:t>
            </a:r>
          </a:p>
          <a:p>
            <a:endParaRPr lang="en-US" b="1" baseline="0" dirty="0" smtClean="0"/>
          </a:p>
          <a:p>
            <a:r>
              <a:rPr lang="en-US" b="1" baseline="0" dirty="0" smtClean="0"/>
              <a:t>Answer C</a:t>
            </a:r>
          </a:p>
          <a:p>
            <a:endParaRPr lang="en-US" baseline="0" dirty="0" smtClean="0"/>
          </a:p>
          <a:p>
            <a:r>
              <a:rPr lang="en-US" baseline="0" dirty="0" smtClean="0"/>
              <a:t>On average, Americans </a:t>
            </a:r>
            <a:r>
              <a:rPr lang="en-US" dirty="0" smtClean="0"/>
              <a:t>use more wood and paper products and consume much more beef (which takes about 10 times as much energy to produce as the same nutritional amount of grains or vegetables) per person than almost any other nationality.</a:t>
            </a:r>
          </a:p>
          <a:p>
            <a:r>
              <a:rPr lang="en-US" dirty="0" smtClean="0"/>
              <a:t> </a:t>
            </a:r>
            <a:r>
              <a:rPr lang="en-US" baseline="0" dirty="0" smtClean="0"/>
              <a:t> </a:t>
            </a:r>
          </a:p>
          <a:p>
            <a:r>
              <a:rPr lang="en-US" baseline="0" dirty="0" smtClean="0"/>
              <a:t>According to a statistic from mindfully.org, t</a:t>
            </a:r>
            <a:r>
              <a:rPr lang="en-US" dirty="0" smtClean="0"/>
              <a:t>he average American consumes as much energy as </a:t>
            </a:r>
          </a:p>
          <a:p>
            <a:pPr lvl="1"/>
            <a:r>
              <a:rPr lang="en-US" b="0" dirty="0" smtClean="0"/>
              <a:t>2 Japanese </a:t>
            </a:r>
          </a:p>
          <a:p>
            <a:pPr lvl="1"/>
            <a:r>
              <a:rPr lang="en-US" b="0" dirty="0" smtClean="0"/>
              <a:t>6 Mexicans </a:t>
            </a:r>
          </a:p>
          <a:p>
            <a:pPr lvl="1"/>
            <a:r>
              <a:rPr lang="en-US" b="0" dirty="0" smtClean="0"/>
              <a:t>13 Chinese </a:t>
            </a:r>
          </a:p>
          <a:p>
            <a:pPr lvl="1"/>
            <a:r>
              <a:rPr lang="en-US" b="0" dirty="0" smtClean="0"/>
              <a:t>31 Indians </a:t>
            </a:r>
          </a:p>
          <a:p>
            <a:pPr lvl="1"/>
            <a:r>
              <a:rPr lang="en-US" b="0" dirty="0" smtClean="0"/>
              <a:t>128 Bangladeshis </a:t>
            </a:r>
          </a:p>
          <a:p>
            <a:pPr lvl="1"/>
            <a:r>
              <a:rPr lang="en-US" b="0" dirty="0" smtClean="0"/>
              <a:t>307 Tanzanians </a:t>
            </a:r>
          </a:p>
          <a:p>
            <a:pPr lvl="1"/>
            <a:r>
              <a:rPr lang="en-US" b="0" dirty="0" smtClean="0"/>
              <a:t>370 Ethiopians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p>
          <a:p>
            <a:pPr defTabSz="931681">
              <a:defRPr/>
            </a:pPr>
            <a:endParaRPr lang="en-US" b="1" dirty="0" smtClean="0"/>
          </a:p>
          <a:p>
            <a:r>
              <a:rPr lang="en-US" b="1" dirty="0" smtClean="0"/>
              <a:t>N.12.B.2- Students know consumption patterns, conservation efforts, and cultural or social practices in countries have varying environmental impacts.  E/S</a:t>
            </a:r>
            <a:endParaRPr lang="en-US" dirty="0" smtClean="0"/>
          </a:p>
          <a:p>
            <a:r>
              <a:rPr lang="en-US" dirty="0" smtClean="0"/>
              <a:t> </a:t>
            </a:r>
          </a:p>
          <a:p>
            <a:pPr defTabSz="931681">
              <a:defRPr/>
            </a:pPr>
            <a:r>
              <a:rPr lang="en-US" b="1" dirty="0" smtClean="0"/>
              <a:t>DOK Level 1</a:t>
            </a:r>
          </a:p>
          <a:p>
            <a:pPr defTabSz="931681">
              <a:defRPr/>
            </a:pPr>
            <a:endParaRPr lang="en-US" b="1" dirty="0" smtClean="0"/>
          </a:p>
          <a:p>
            <a:pPr defTabSz="931681">
              <a:defRPr/>
            </a:pPr>
            <a:r>
              <a:rPr lang="en-US" b="1" dirty="0" smtClean="0"/>
              <a:t>Answer B</a:t>
            </a:r>
          </a:p>
          <a:p>
            <a:pPr defTabSz="931681">
              <a:defRPr/>
            </a:pPr>
            <a:endParaRPr lang="en-US" dirty="0" smtClean="0"/>
          </a:p>
          <a:p>
            <a:pPr defTabSz="931681">
              <a:defRPr/>
            </a:pPr>
            <a:r>
              <a:rPr lang="en-US" dirty="0" smtClean="0"/>
              <a:t>The best answer is B because maintaining a grass lawn has a negative impact on the environment due to water consumption. The Colorado River system is facing the worst drought on record. Lake Mead's water level has dropped approximately 100 feet since January 2000. However, Southern Nevada's annual water consumption decreased by nearly 26 billion gallons between 2002 and 2009, despite a population increase of 400,000 during that span and approximately 40 million annual visitors.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p>
          <a:p>
            <a:pPr defTabSz="931681">
              <a:defRPr/>
            </a:pPr>
            <a:endParaRPr lang="en-US" b="1" dirty="0" smtClean="0"/>
          </a:p>
          <a:p>
            <a:r>
              <a:rPr lang="en-US" b="1" dirty="0" smtClean="0"/>
              <a:t>N.12.B.2- Students know consumption patterns, conservation efforts, and cultural or social practices in countries have varying environmental impacts.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building of a housing development in a wetland habitat would most</a:t>
            </a:r>
            <a:r>
              <a:rPr lang="en-US" baseline="0" dirty="0" smtClean="0"/>
              <a:t> likely result in the inability of the wetland animals to survive. </a:t>
            </a:r>
            <a:r>
              <a:rPr lang="en-US" dirty="0" smtClean="0"/>
              <a:t>Wetlands have often incorrectly been regarded as wasteland. According to the USGS, “Wetlands cover less than 1 percent of Nevada but are some of the most economically and ecologically valuable lands in the state. Benefits of wetlands include flood attenuation, bank stabilization, water-quality improvement, and fish and wildlife habitat. Desert wetlands include marshes in playa lakes, nonvegetated playas, and riparian wetlands; mountain wetlands include fens and other wetlands that form in small glacial lakes. More than one-half of Nevada's original wetlands have been lost, primarily due to conversion of wetlands to cropland and diversion of water for agricultural and urban use; many others have been seriously degraded by human activities. Some wetlands have been created by mine dewatering and sewage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http://geochange.er.usgs.gov/sw/impacts/hydrology/wetlands/#nevada.</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daily review questions are presented in a format similar to what</a:t>
            </a:r>
            <a:r>
              <a:rPr lang="en-US" baseline="0" dirty="0" smtClean="0"/>
              <a:t> the students will see on the Science HSPE. For example, the multiple-choice questions on the HSPE are either open stem or closed stem items. There are no constructed response items, true/false, matching, or analogies. </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b="1" dirty="0" smtClean="0"/>
          </a:p>
          <a:p>
            <a:r>
              <a:rPr lang="en-US" b="1" dirty="0" smtClean="0"/>
              <a:t>N.12.B.3- Students know the influence of ethics on scientific enterprise.  E/S</a:t>
            </a:r>
            <a:endParaRPr lang="en-US" dirty="0" smtClean="0"/>
          </a:p>
          <a:p>
            <a:endParaRPr lang="en-US" dirty="0" smtClean="0"/>
          </a:p>
          <a:p>
            <a:r>
              <a:rPr lang="en-US" b="1" dirty="0" smtClean="0"/>
              <a:t>DOK Level 2</a:t>
            </a:r>
          </a:p>
          <a:p>
            <a:endParaRPr lang="en-US" dirty="0" smtClean="0"/>
          </a:p>
          <a:p>
            <a:r>
              <a:rPr lang="en-US" b="1" dirty="0" smtClean="0"/>
              <a:t>Answer B</a:t>
            </a:r>
          </a:p>
          <a:p>
            <a:endParaRPr lang="en-US" dirty="0" smtClean="0"/>
          </a:p>
          <a:p>
            <a:r>
              <a:rPr lang="en-US" dirty="0" smtClean="0"/>
              <a:t>This question requires students to select an option that contradicts the claim made by the tobacco company. In order to answer this question, students must evaluate the potential bias in how evidence is interpreted. In this case, the tobacco company claims that smoking is not directly related to cancer because those who smoke only have a 1% chance of getting lung cancer. Although each option is a true statement, the </a:t>
            </a:r>
            <a:r>
              <a:rPr lang="en-US" b="1" dirty="0" smtClean="0"/>
              <a:t>best</a:t>
            </a:r>
            <a:r>
              <a:rPr lang="en-US" dirty="0" smtClean="0"/>
              <a:t> answer is option B.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b="1" dirty="0" smtClean="0"/>
          </a:p>
          <a:p>
            <a:r>
              <a:rPr lang="en-US" b="1" smtClean="0"/>
              <a:t>N.12.B.3- Students </a:t>
            </a:r>
            <a:r>
              <a:rPr lang="en-US" b="1" dirty="0" smtClean="0"/>
              <a:t>know the influence of ethics on scientific enterprise.  E/S</a:t>
            </a:r>
            <a:endParaRPr lang="en-US" dirty="0" smtClean="0"/>
          </a:p>
          <a:p>
            <a:r>
              <a:rPr lang="en-US" dirty="0" smtClean="0"/>
              <a:t> </a:t>
            </a:r>
          </a:p>
          <a:p>
            <a:r>
              <a:rPr lang="en-US" b="1" dirty="0" smtClean="0"/>
              <a:t>DOK Level</a:t>
            </a:r>
            <a:r>
              <a:rPr lang="en-US" b="1" baseline="0" dirty="0" smtClean="0"/>
              <a:t> 1</a:t>
            </a:r>
          </a:p>
          <a:p>
            <a:endParaRPr lang="en-US" b="1" baseline="0" dirty="0" smtClean="0"/>
          </a:p>
          <a:p>
            <a:r>
              <a:rPr lang="en-US" b="1" baseline="0" dirty="0" smtClean="0"/>
              <a:t>Answer C</a:t>
            </a:r>
          </a:p>
          <a:p>
            <a:endParaRPr lang="en-US" baseline="0" dirty="0" smtClean="0"/>
          </a:p>
          <a:p>
            <a:r>
              <a:rPr lang="en-US" baseline="0" dirty="0" smtClean="0"/>
              <a:t>Scientific misconduct </a:t>
            </a:r>
            <a:r>
              <a:rPr lang="en-US" dirty="0" smtClean="0"/>
              <a:t>is the violation of the standard codes of scholarly conduct and</a:t>
            </a:r>
            <a:r>
              <a:rPr lang="en-US" baseline="0" dirty="0" smtClean="0"/>
              <a:t> ethical behavior in professional scientific research. Option C is the correct answer because plagiarism violates the standard codes of scholarly conduct and ethical behavior because plagiarism is stealing of ideas and passing off those ideas as your own. In other words, stealing of ideas is just as wrong as stealing material items. And passing off those ideas as your own is fraudulent. Options A and D are simply incorrect and Option B does not represent the seriousness of plagiarism. Therefore, option C is the correct answer.</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b="1" dirty="0" smtClean="0"/>
          </a:p>
          <a:p>
            <a:r>
              <a:rPr lang="en-US" b="1" smtClean="0"/>
              <a:t>N.12.B.4- </a:t>
            </a:r>
            <a:r>
              <a:rPr lang="en-US" b="1" dirty="0" smtClean="0"/>
              <a:t>Students know scientific knowledge builds on previous information. E/S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dirty="0" smtClean="0"/>
          </a:p>
          <a:p>
            <a:r>
              <a:rPr lang="en-US" dirty="0" smtClean="0"/>
              <a:t>According to the USGS, “So far scientists have not found a way to determine the exact age of the Earth directly from Earth rocks because Earth's oldest rocks have been recycled and destroyed by the process of plate tectonics. If there are any of Earth's primordial rocks left in their original state, they have not yet been found. Nevertheless, scientists have been able to determine the probable age of the Solar System and to calculate an age for the Earth by assuming that the Earth and the rest of the solid bodies in the Solar System formed at the same time and are, therefore, of the same age. The ages of Earth and Moon rocks and of meteorites are measured by the decay of long-lived radioactive isotopes of elements that occur naturally in rocks and minerals and that decay with half lives of 700 million to more than 100 billion years to stable isotopes of other elements. These dating techniques, which are firmly grounded in physics and are known collectively as radiometric dating, are used to measure the last time that the rock being dated was either melted or disturbed sufficiently to rehomogenize its radioactive elements.”</a:t>
            </a:r>
          </a:p>
          <a:p>
            <a:r>
              <a:rPr lang="en-US" dirty="0" smtClean="0"/>
              <a:t>From: http://pubs.usgs.gov/gip/geotime/age.html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b="1" dirty="0" smtClean="0"/>
          </a:p>
          <a:p>
            <a:r>
              <a:rPr lang="en-US" b="1" smtClean="0"/>
              <a:t>N.12.B.4- </a:t>
            </a:r>
            <a:r>
              <a:rPr lang="en-US" b="1" dirty="0" smtClean="0"/>
              <a:t>Students know scientific knowledge builds on previous information.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dirty="0" smtClean="0"/>
          </a:p>
          <a:p>
            <a:r>
              <a:rPr lang="en-US" dirty="0" smtClean="0"/>
              <a:t>Darwin and Wegener developed their theories by using information and incorporating ideas presented by other scientists.</a:t>
            </a:r>
          </a:p>
          <a:p>
            <a:r>
              <a:rPr lang="en-US" dirty="0" smtClean="0"/>
              <a:t> </a:t>
            </a:r>
          </a:p>
          <a:p>
            <a:r>
              <a:rPr lang="en-US" dirty="0" smtClean="0"/>
              <a:t>Darwin needed</a:t>
            </a:r>
            <a:r>
              <a:rPr lang="en-US" baseline="0" dirty="0" smtClean="0"/>
              <a:t> an “Old Earth” in order for there to be enough time to explain the variety of life of Earth through his idea of descent with modification. Darwin used the work of many geologists to help develop his theories. For more information on Darwin as a geologist, go to  http://www.christs.cam.ac.uk/darwin200/pages/index.php?page_id=c3</a:t>
            </a:r>
          </a:p>
          <a:p>
            <a:endParaRPr lang="en-US" dirty="0" smtClean="0"/>
          </a:p>
          <a:p>
            <a:r>
              <a:rPr lang="en-US" dirty="0" smtClean="0"/>
              <a:t>For a historical perspective on Wegener and continental drift, go to http://pubs.usgs.gov/gip/dynamic/historical.html</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Science, Technology, and Society- Technology defines a society or era. It can shape the environment in which people live, and it has increasingly become a larger part of people’s lives.  While many of technology’s effects on society are regarded as desirable, other effects are seen as less desirable.  These concepts are shared across subject areas such as science, math, technology, social studies, and language arts. The development and use of technology affects society and the environment in which we live, and at the same time, society influences the development of technology and its impact on culture.</a:t>
            </a:r>
            <a:endParaRPr lang="en-US" dirty="0" smtClean="0"/>
          </a:p>
          <a:p>
            <a:endParaRPr lang="en-US" dirty="0" smtClean="0"/>
          </a:p>
          <a:p>
            <a:pPr defTabSz="931681">
              <a:defRPr/>
            </a:pPr>
            <a:r>
              <a:rPr lang="en-US" b="1" smtClean="0"/>
              <a:t>N.12.B.4- </a:t>
            </a:r>
            <a:r>
              <a:rPr lang="en-US" b="1" dirty="0" smtClean="0"/>
              <a:t>Students know scientific knowledge builds on previous information. E/S</a:t>
            </a:r>
            <a:endParaRPr lang="en-US" dirty="0" smtClean="0"/>
          </a:p>
          <a:p>
            <a:endParaRPr lang="en-US" dirty="0" smtClean="0"/>
          </a:p>
          <a:p>
            <a:r>
              <a:rPr lang="en-US" b="1" dirty="0" smtClean="0"/>
              <a:t>DOK Level 1</a:t>
            </a:r>
          </a:p>
          <a:p>
            <a:endParaRPr lang="en-US" b="1" dirty="0" smtClean="0"/>
          </a:p>
          <a:p>
            <a:r>
              <a:rPr lang="en-US" b="1" dirty="0" smtClean="0"/>
              <a:t>Answer C</a:t>
            </a:r>
          </a:p>
          <a:p>
            <a:endParaRPr lang="en-US" b="1" dirty="0" smtClean="0"/>
          </a:p>
          <a:p>
            <a:pPr defTabSz="931681">
              <a:defRPr/>
            </a:pPr>
            <a:r>
              <a:rPr lang="en-US" b="0" dirty="0" smtClean="0"/>
              <a:t>Science</a:t>
            </a:r>
            <a:r>
              <a:rPr lang="en-US" b="0" baseline="0" dirty="0" smtClean="0"/>
              <a:t> is a process that involves modifying ideas as new information is discovered.</a:t>
            </a:r>
          </a:p>
          <a:p>
            <a:pPr defTabSz="931681">
              <a:defRPr/>
            </a:pPr>
            <a:r>
              <a:rPr lang="en-US" b="0" baseline="0" dirty="0" smtClean="0"/>
              <a:t>According to the UCMP, “</a:t>
            </a:r>
            <a:r>
              <a:rPr lang="en-US" b="0" dirty="0" smtClean="0"/>
              <a:t>Conclusions of science are reliable, though tentative. </a:t>
            </a:r>
            <a:r>
              <a:rPr lang="en-US" dirty="0" smtClean="0"/>
              <a:t>Science is always a work in progress, and its conclusions are always tentative. But just as the word “theory” means something special to the scientist, so too does the word “tentative.” Science’s conclusions are not tentative in the sense that they are temporary until the real answer comes along. Scientific conclusions are well founded in their factual content and thinking and are tentative only in the sense that all ideas are open to scrutiny. In science, the tentativeness of ideas such as the nature of atoms, cells, stars or the history of the Earth refers to the willingness of scientists to modify their ideas as new evidence appears.”</a:t>
            </a:r>
          </a:p>
          <a:p>
            <a:pPr defTabSz="931681">
              <a:defRPr/>
            </a:pPr>
            <a:r>
              <a:rPr lang="en-US" dirty="0" smtClean="0"/>
              <a:t>From: http://evolution.berkeley.edu/evosite/nature/index.shtml</a:t>
            </a:r>
          </a:p>
          <a:p>
            <a:pPr defTabSz="931681">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dirty="0" smtClean="0"/>
          </a:p>
          <a:p>
            <a:r>
              <a:rPr lang="en-US" b="1" dirty="0" smtClean="0"/>
              <a:t>E.12.A.1- Students know the Sun is the major source of Earth’s energy, and provides the energy driving Earth’s weather and climate. E/S </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b="1" dirty="0" smtClean="0"/>
          </a:p>
          <a:p>
            <a:r>
              <a:rPr lang="en-US" dirty="0" smtClean="0"/>
              <a:t>While Earth’s internal energy is considerable, it is accounts for less than 1% of the Earth’s energy budget.</a:t>
            </a:r>
            <a:r>
              <a:rPr lang="en-US" baseline="0" dirty="0" smtClean="0"/>
              <a:t> E</a:t>
            </a:r>
            <a:r>
              <a:rPr lang="en-US" dirty="0" smtClean="0"/>
              <a:t>nergy from the Sun accounts for more than 99%</a:t>
            </a:r>
            <a:r>
              <a:rPr lang="en-US" baseline="0" dirty="0" smtClean="0"/>
              <a:t> of the Earth’s energy budget and drives the water cycle.</a:t>
            </a:r>
            <a:endParaRPr lang="en-US" dirty="0" smtClean="0"/>
          </a:p>
          <a:p>
            <a:endParaRPr lang="en-US" dirty="0" smtClean="0"/>
          </a:p>
          <a:p>
            <a:r>
              <a:rPr lang="en-US" dirty="0" smtClean="0"/>
              <a:t>Tidal</a:t>
            </a:r>
            <a:r>
              <a:rPr lang="en-US" baseline="0" dirty="0" smtClean="0"/>
              <a:t> forces </a:t>
            </a:r>
            <a:r>
              <a:rPr lang="en-US" dirty="0" smtClean="0"/>
              <a:t>from the Moon’s gravity have virtually no effect on the atmosphere. Although sea and lake tides are often reported with the weather forecast, there is no appreciable relationship between weather, climate, and tides.</a:t>
            </a:r>
          </a:p>
          <a:p>
            <a:endParaRPr lang="en-US" dirty="0" smtClean="0"/>
          </a:p>
          <a:p>
            <a:r>
              <a:rPr lang="en-US" dirty="0" smtClean="0"/>
              <a:t>The Earth’s internal energy comes from two sources. The first is the warming caused by the formation of the planet. Scientific evidence indicates Earth and the other planets were formed by accretion (collisions and sticking) of planetesimals. The kinetic energy of these impacts raised the planet’s temperature as it formed, so much so, that early Earth consisted of melted rock and metal. Since that time, Earth has been slowly cooling as this primordial internal energy is radiated back to space. The second source of internal energy is from decay of radioactive elements present in Earth materials. For example, the decay of Uranium-238 in the Earth’s crust, mantle, and core release energy that ultimately warms surrounding material.</a:t>
            </a:r>
          </a:p>
          <a:p>
            <a:r>
              <a:rPr lang="en-US" dirty="0" smtClean="0"/>
              <a:t> </a:t>
            </a:r>
          </a:p>
          <a:p>
            <a:r>
              <a:rPr lang="en-US" dirty="0" smtClean="0"/>
              <a:t>The Earth’s internal energy drives plate tectonics, which can results in amazing effects such as tearing apart continents and creating new mountain ranges. But plate tectonics works slowly (i.e., on a geologic time scale), with average movement of only a few centimeters per year. Energy from the Sun drives drastic changes to Earth’s atmosphere—called weather—causing the precipitation and wind that erodes these mountain ranges. Additionally, the atmosphere retains enough of the Sun’s energy to raise the Earth’s surface temperature by more than 30 degrees Celsius (60 degrees Fahrenheit). This is called the greenhouse effect and is a common occurrence on planets with relatively thick atmospheres.</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dirty="0" smtClean="0"/>
          </a:p>
          <a:p>
            <a:r>
              <a:rPr lang="en-US" b="1" dirty="0" smtClean="0"/>
              <a:t>E.12.A.1- Students know the Sun is the major source of Earth’s energy, and provides the energy driving Earth’s weather and climate. E/S </a:t>
            </a:r>
            <a:endParaRPr lang="en-US" dirty="0" smtClean="0"/>
          </a:p>
          <a:p>
            <a:endParaRPr lang="en-US" dirty="0" smtClean="0"/>
          </a:p>
          <a:p>
            <a:r>
              <a:rPr lang="en-US" b="1" dirty="0" smtClean="0"/>
              <a:t>DOK Level 1</a:t>
            </a:r>
          </a:p>
          <a:p>
            <a:endParaRPr lang="en-US" b="1" dirty="0" smtClean="0"/>
          </a:p>
          <a:p>
            <a:r>
              <a:rPr lang="en-US" b="1" dirty="0" smtClean="0"/>
              <a:t>Answer C</a:t>
            </a:r>
          </a:p>
          <a:p>
            <a:endParaRPr lang="en-US" b="0" dirty="0" smtClean="0"/>
          </a:p>
          <a:p>
            <a:r>
              <a:rPr lang="en-US" dirty="0" smtClean="0"/>
              <a:t>Based on the fact that the Sun is the major source of energy for the Earth, it becomes imperative for the students to understand that for seasons to exist, all parts of the Earth </a:t>
            </a:r>
            <a:r>
              <a:rPr lang="en-US" b="0" dirty="0" smtClean="0"/>
              <a:t>cannot </a:t>
            </a:r>
            <a:r>
              <a:rPr lang="en-US" dirty="0" smtClean="0"/>
              <a:t>receive the same amount of energy from the Sun.  If the energy from the Sun were evenly distributed over the surface of the Earth then variations in temperature would be limited to the variation in the Earth’s surface.  </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Earth</a:t>
            </a:r>
            <a:r>
              <a:rPr lang="en-US" b="0" baseline="0" dirty="0" smtClean="0"/>
              <a:t> unevenly warms primarily due to the 23.5 degree tilt of its axis resulting in varying intensities received from the Sun. The tropics region (latitudes near the Equator) receive more intense rays than latitudes farther from the Equator. </a:t>
            </a:r>
            <a:r>
              <a:rPr lang="en-US" sz="1200" kern="1200" dirty="0" smtClean="0">
                <a:solidFill>
                  <a:schemeClr val="tx1"/>
                </a:solidFill>
                <a:latin typeface="+mn-lt"/>
                <a:ea typeface="+mn-ea"/>
                <a:cs typeface="+mn-cs"/>
              </a:rPr>
              <a:t>Students should also understand that the materials comprising Earth’s various surfaces affect how well sunlight is absorbed or reflected. Also, due to differences in specific heat of the materials making up Earth’s surface, the rate of increase or decrease in temperature varies.  Water has a higher specific heat than land, and thus takes longer to increase in temperature as it absorbs energy than does land.  Conversely, even though land will heat up quicker than water, the land will also cool down quicker.</a:t>
            </a:r>
          </a:p>
          <a:p>
            <a:endParaRPr lang="en-US" b="0" baseline="0" dirty="0" smtClean="0"/>
          </a:p>
          <a:p>
            <a:endParaRPr lang="en-US" b="0" baseline="0" dirty="0" smtClean="0"/>
          </a:p>
          <a:p>
            <a:r>
              <a:rPr lang="en-US" b="1" i="1" dirty="0" smtClean="0"/>
              <a:t>Students mistakenly believe that it is the Earth’s distance from the Sun that controls the seasons.</a:t>
            </a:r>
            <a:r>
              <a:rPr lang="en-US" i="1" dirty="0" smtClean="0"/>
              <a:t>  </a:t>
            </a:r>
          </a:p>
          <a:p>
            <a:r>
              <a:rPr lang="en-US" dirty="0" smtClean="0"/>
              <a:t>Although the Earth’s orbit is not circular, it is very close to being circular. The variation in the distance the Earth is from the Sun during Perihelion (closest point to the sun) verses aphelion (furthest distance from the sun) is only about 3.5 percent. This minimal variation is not sufficient to cause the massive fluctuation in seasonal temperatures that Earth experiences.  </a:t>
            </a:r>
          </a:p>
          <a:p>
            <a:endParaRPr lang="en-US" dirty="0" smtClean="0"/>
          </a:p>
          <a:p>
            <a:r>
              <a:rPr lang="en-US" dirty="0" smtClean="0"/>
              <a:t>One decisive factor in refuting this misconception is the fact that during the Northern Hemisphere’s summer, Earth is at its furthest point from the Sun (152 million kilometers), and during the Northern Hemisphere’s winter, Earth</a:t>
            </a:r>
            <a:r>
              <a:rPr lang="en-US" baseline="0" dirty="0" smtClean="0"/>
              <a:t> is</a:t>
            </a:r>
            <a:r>
              <a:rPr lang="en-US" dirty="0" smtClean="0"/>
              <a:t> at its closest point in its orbit around the Sun (147 million kilometers).</a:t>
            </a:r>
            <a:r>
              <a:rPr lang="en-US" baseline="0" dirty="0" smtClean="0"/>
              <a:t> </a:t>
            </a:r>
          </a:p>
          <a:p>
            <a:endParaRPr lang="en-US" i="1" baseline="0" dirty="0" smtClean="0"/>
          </a:p>
          <a:p>
            <a:r>
              <a:rPr lang="en-US" i="1" dirty="0" smtClean="0"/>
              <a:t>Earth is closest to the Sun in winter in the Northern Hemisphere</a:t>
            </a:r>
            <a:r>
              <a:rPr lang="en-US" dirty="0" smtClean="0"/>
              <a:t>.  If the distance from the Earth to the Sun were the deciding factor for the cause of seasons, the seasons would be reversed for the Northern Hemisphere.</a:t>
            </a:r>
          </a:p>
        </p:txBody>
      </p:sp>
      <p:sp>
        <p:nvSpPr>
          <p:cNvPr id="4" name="Slide Number Placeholder 3"/>
          <p:cNvSpPr>
            <a:spLocks noGrp="1"/>
          </p:cNvSpPr>
          <p:nvPr>
            <p:ph type="sldNum" sz="quarter" idx="10"/>
          </p:nvPr>
        </p:nvSpPr>
        <p:spPr/>
        <p:txBody>
          <a:bodyPr/>
          <a:lstStyle/>
          <a:p>
            <a:fld id="{91CD54AD-56DC-41F4-B1F6-2EDAF84266F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E.12.A.2- Students know the composition of Earth’s atmosphere has changed in the past and is changing today. I/S </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Ozone (a molecule consisting of three oxygen atoms) is found</a:t>
            </a:r>
            <a:r>
              <a:rPr lang="en-US" b="0" baseline="0" dirty="0" smtClean="0"/>
              <a:t> naturally occurring in Earth’s upper atmosphere. Ozone protects life on our planet by absorbing harmful ultraviolet radiation, preventing much of it from reaching Earth’s surface. </a:t>
            </a:r>
            <a:r>
              <a:rPr lang="en-US" sz="1200" kern="1200" dirty="0" smtClean="0">
                <a:solidFill>
                  <a:schemeClr val="tx1"/>
                </a:solidFill>
                <a:latin typeface="+mn-lt"/>
                <a:ea typeface="+mn-ea"/>
                <a:cs typeface="+mn-cs"/>
              </a:rPr>
              <a:t>Energy from the absorbed ultraviolet radiation causes ozone to split apart into an oxygen molecule and an oxygen atom.  Oxygen is too chemically reactive to exist long as an uncombined atom, so it will quickly bond with nearby substances.  Preferably, for the health of the ozone layer, the oxygen atoms will react with the oxygen molecules and recombine into ozone.  Potentially, the oxygen atoms can react with other substances in the atmosphere, such as chlorofluorocarbons.  In this instance, ozone is depleted and the health of the ozone layer is decreased.  With understanding of the importance of the ozone layer to life on Earth, many regulations have been adopted to ban the use of ozone-depleting chemicals.  Types of Freon refrigerants, </a:t>
            </a:r>
            <a:r>
              <a:rPr lang="en-US" sz="1200" kern="1200" dirty="0" err="1" smtClean="0">
                <a:solidFill>
                  <a:schemeClr val="tx1"/>
                </a:solidFill>
                <a:latin typeface="+mn-lt"/>
                <a:ea typeface="+mn-ea"/>
                <a:cs typeface="+mn-cs"/>
              </a:rPr>
              <a:t>halon</a:t>
            </a:r>
            <a:r>
              <a:rPr lang="en-US" sz="1200" kern="1200" dirty="0" smtClean="0">
                <a:solidFill>
                  <a:schemeClr val="tx1"/>
                </a:solidFill>
                <a:latin typeface="+mn-lt"/>
                <a:ea typeface="+mn-ea"/>
                <a:cs typeface="+mn-cs"/>
              </a:rPr>
              <a:t> (a fire-suppressant), carbon tetrachloride (a solvent used in dry-cleaning) and methyl bromide (an agricultural pesticide) are among substances which have been or are being phased out of use.</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E.12.A.2- Students know the composition of Earth’s atmosphere has changed in the past and is changing today. I/S </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0" dirty="0" smtClean="0"/>
          </a:p>
          <a:p>
            <a:r>
              <a:rPr lang="en-US" dirty="0" smtClean="0"/>
              <a:t>Earth’s earliest atmosphere has evolved</a:t>
            </a:r>
            <a:r>
              <a:rPr lang="en-US" baseline="0" dirty="0" smtClean="0"/>
              <a:t> dramatically</a:t>
            </a:r>
            <a:r>
              <a:rPr lang="en-US" dirty="0" smtClean="0"/>
              <a:t>. Evidence suggests our ancient atmosphere was chemically reducing (as opposed to the oxidizing atmosphere of today). Hydrogen (H</a:t>
            </a:r>
            <a:r>
              <a:rPr lang="en-US" baseline="-25000" dirty="0" smtClean="0"/>
              <a:t>2</a:t>
            </a:r>
            <a:r>
              <a:rPr lang="en-US" dirty="0" smtClean="0"/>
              <a:t>) and Helium (He) were the most abundant gases in the universe at the time of Earth’s accretion, thus it is likely they helped form an atmosphere. Their molecular masses were too low to be easily held by Earth’s gravity and the majority of H</a:t>
            </a:r>
            <a:r>
              <a:rPr lang="en-US" baseline="-25000" dirty="0" smtClean="0"/>
              <a:t>2</a:t>
            </a:r>
            <a:r>
              <a:rPr lang="en-US" dirty="0" smtClean="0"/>
              <a:t> and He were lost to space. Volcanic outgassing is believed to have contributed water vapor, carbon dioxide, carbon monoxide, sulfur dioxide, hydrogen sulfide, chlorine and nitrogen. As gases in the primordial atmosphere reacted, ammonia and methane formed.</a:t>
            </a:r>
          </a:p>
          <a:p>
            <a:r>
              <a:rPr lang="en-US" dirty="0" smtClean="0"/>
              <a:t> </a:t>
            </a:r>
          </a:p>
          <a:p>
            <a:r>
              <a:rPr lang="en-US" dirty="0" smtClean="0"/>
              <a:t>Over time, two processes were working to add oxygen to Earth’s atmosphere. Beginning over 4 billion years ago, during the Hadean, ultraviolet radiation caused the photochemical dissociation of water vapor in the upper atmosphere. Hydrogen and oxygen were both released. Some of the oxygen remained as O</a:t>
            </a:r>
            <a:r>
              <a:rPr lang="en-US" baseline="-25000" dirty="0" smtClean="0"/>
              <a:t>2</a:t>
            </a:r>
            <a:r>
              <a:rPr lang="en-US" dirty="0" smtClean="0"/>
              <a:t>, while other oxygen was converted to ozone (O</a:t>
            </a:r>
            <a:r>
              <a:rPr lang="en-US" baseline="-25000" dirty="0" smtClean="0"/>
              <a:t>3</a:t>
            </a:r>
            <a:r>
              <a:rPr lang="en-US" dirty="0" smtClean="0"/>
              <a:t>). Ultimately, photochemical dissociation may have contributed as much as 2% of the oxygen in our current atmosphere. Atmospheric oxygen increased as primitive photosynthetic organisms began filling the warm oceans. Oxygen was produced as CO</a:t>
            </a:r>
            <a:r>
              <a:rPr lang="en-US" baseline="-25000" dirty="0" smtClean="0"/>
              <a:t>2</a:t>
            </a:r>
            <a:r>
              <a:rPr lang="en-US" dirty="0" smtClean="0"/>
              <a:t> was consumed. Ancient cyanobacteria produced so much O</a:t>
            </a:r>
            <a:r>
              <a:rPr lang="en-US" baseline="-25000" dirty="0" smtClean="0"/>
              <a:t>2</a:t>
            </a:r>
            <a:r>
              <a:rPr lang="en-US" dirty="0" smtClean="0"/>
              <a:t> during the Proterozoic that by its end, around 545 million years ago, the atmosphere became oxidizing, as evidenced by the prevalence of deposits of red, iron-rich sediments.</a:t>
            </a:r>
          </a:p>
        </p:txBody>
      </p:sp>
      <p:sp>
        <p:nvSpPr>
          <p:cNvPr id="4" name="Slide Number Placeholder 3"/>
          <p:cNvSpPr>
            <a:spLocks noGrp="1"/>
          </p:cNvSpPr>
          <p:nvPr>
            <p:ph type="sldNum" sz="quarter" idx="10"/>
          </p:nvPr>
        </p:nvSpPr>
        <p:spPr/>
        <p:txBody>
          <a:bodyPr/>
          <a:lstStyle/>
          <a:p>
            <a:fld id="{91CD54AD-56DC-41F4-B1F6-2EDAF84266FB}"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E.12.A.2- Students know the composition of Earth’s atmosphere has changed in the past and is changing today. I/S </a:t>
            </a:r>
            <a:endParaRPr lang="en-US" dirty="0" smtClean="0"/>
          </a:p>
          <a:p>
            <a:endParaRPr lang="en-US" dirty="0" smtClean="0"/>
          </a:p>
          <a:p>
            <a:r>
              <a:rPr lang="en-US" b="1" dirty="0" smtClean="0"/>
              <a:t>DOK Level 2</a:t>
            </a:r>
          </a:p>
          <a:p>
            <a:endParaRPr lang="en-US" b="1" dirty="0" smtClean="0"/>
          </a:p>
          <a:p>
            <a:r>
              <a:rPr lang="en-US" b="1" dirty="0" smtClean="0"/>
              <a:t>Answer B</a:t>
            </a:r>
          </a:p>
          <a:p>
            <a:endParaRPr lang="en-US" b="0" dirty="0" smtClean="0"/>
          </a:p>
          <a:p>
            <a:r>
              <a:rPr lang="en-US" dirty="0" smtClean="0"/>
              <a:t>Matter cycles through the atmosphere just as it does through other natural reservoirs. Gases might be added or removed during the biological processes of photosynthesis and respiration. Minerals in Earth’s crust can chemically react with gases of the atmosphere (the oxidation of iron-bearing minerals removes O</a:t>
            </a:r>
            <a:r>
              <a:rPr lang="en-US" baseline="-25000" dirty="0" smtClean="0"/>
              <a:t>2</a:t>
            </a:r>
            <a:r>
              <a:rPr lang="en-US" dirty="0" smtClean="0"/>
              <a:t>). Bodies of water dissolve certain atmospheric gases, such as CO</a:t>
            </a:r>
            <a:r>
              <a:rPr lang="en-US" baseline="-25000" dirty="0" smtClean="0"/>
              <a:t>2</a:t>
            </a:r>
            <a:r>
              <a:rPr lang="en-US" dirty="0" smtClean="0"/>
              <a:t>, only to release them at some later time. Further, the dissociated ions in ocean waters can react with atmospheric gases during the formation of chemically precipitated minerals, tying up those gases in solid rock. Combustion of organic matter adds to atmospheric gases. Volcanic eruptions and hydrothermal events can return to the atmosphere gases which have been stored for eons. </a:t>
            </a:r>
          </a:p>
          <a:p>
            <a:endParaRPr lang="en-US" dirty="0" smtClean="0"/>
          </a:p>
          <a:p>
            <a:r>
              <a:rPr lang="en-US" dirty="0" smtClean="0"/>
              <a:t>Concern exists over the quantity of greenhouse gases (e.g., CO</a:t>
            </a:r>
            <a:r>
              <a:rPr lang="en-US" baseline="-25000" dirty="0" smtClean="0"/>
              <a:t>2</a:t>
            </a:r>
            <a:r>
              <a:rPr lang="en-US" dirty="0" smtClean="0"/>
              <a:t>) emitted into the atmosphere as the result of burning fossil fuels,</a:t>
            </a:r>
            <a:r>
              <a:rPr lang="en-US" baseline="0" dirty="0" smtClean="0"/>
              <a:t> and is widely believed a primary reason for observed increase of CO</a:t>
            </a:r>
            <a:r>
              <a:rPr lang="en-US" baseline="-25000" dirty="0" smtClean="0"/>
              <a:t>2</a:t>
            </a:r>
            <a:r>
              <a:rPr lang="en-US" baseline="0" dirty="0" smtClean="0"/>
              <a:t> levels following the industrial revolution.</a:t>
            </a:r>
            <a:r>
              <a:rPr lang="en-US" dirty="0" smtClean="0"/>
              <a:t> Also, significant quantities of methane (another strong greenhouse gas) released into the atmosphere via livestock flatulence, decomposition of animal waste, and melting of the permafrost in the arctic regions, particularly in Siberia and Alaska.</a:t>
            </a:r>
          </a:p>
        </p:txBody>
      </p:sp>
      <p:sp>
        <p:nvSpPr>
          <p:cNvPr id="4" name="Slide Number Placeholder 3"/>
          <p:cNvSpPr>
            <a:spLocks noGrp="1"/>
          </p:cNvSpPr>
          <p:nvPr>
            <p:ph type="sldNum" sz="quarter" idx="10"/>
          </p:nvPr>
        </p:nvSpPr>
        <p:spPr/>
        <p:txBody>
          <a:bodyPr/>
          <a:lstStyle/>
          <a:p>
            <a:fld id="{91CD54AD-56DC-41F4-B1F6-2EDAF84266FB}"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Depth</a:t>
            </a:r>
            <a:r>
              <a:rPr lang="en-US" baseline="0" dirty="0" smtClean="0"/>
              <a:t> of Knowledge (DOK) Review:</a:t>
            </a:r>
          </a:p>
          <a:p>
            <a:endParaRPr lang="en-US" baseline="0" dirty="0" smtClean="0"/>
          </a:p>
          <a:p>
            <a:pPr lvl="0" rtl="0"/>
            <a:r>
              <a:rPr lang="en-US" b="1" baseline="0" dirty="0" smtClean="0"/>
              <a:t>DOK 1- Recall &amp; Reproduction</a:t>
            </a:r>
          </a:p>
          <a:p>
            <a:pPr lvl="0" rtl="0">
              <a:buFont typeface="Arial" pitchFamily="34" charset="0"/>
              <a:buChar char="•"/>
            </a:pPr>
            <a:r>
              <a:rPr lang="en-US" dirty="0" smtClean="0"/>
              <a:t>Basic recall of concepts, definitions, facts, and processes. </a:t>
            </a:r>
          </a:p>
          <a:p>
            <a:pPr lvl="0" rtl="0">
              <a:buFont typeface="Arial" pitchFamily="34" charset="0"/>
              <a:buChar char="•"/>
            </a:pPr>
            <a:r>
              <a:rPr lang="en-US" dirty="0" smtClean="0"/>
              <a:t>Involves following a simple, well-known procedure or formula.</a:t>
            </a:r>
          </a:p>
          <a:p>
            <a:pPr lvl="0" rtl="0"/>
            <a:endParaRPr lang="en-US" dirty="0" smtClean="0"/>
          </a:p>
          <a:p>
            <a:pPr defTabSz="931681">
              <a:defRPr/>
            </a:pPr>
            <a:r>
              <a:rPr lang="en-US" b="1" dirty="0" smtClean="0"/>
              <a:t>DOK 2-</a:t>
            </a:r>
            <a:r>
              <a:rPr lang="en-US" b="1" baseline="0" dirty="0" smtClean="0"/>
              <a:t> </a:t>
            </a:r>
            <a:r>
              <a:rPr lang="en-US" b="1" dirty="0" smtClean="0"/>
              <a:t>Basic Application of Skills &amp; Concepts</a:t>
            </a:r>
          </a:p>
          <a:p>
            <a:pPr lvl="0" rtl="0">
              <a:buFont typeface="Arial" pitchFamily="34" charset="0"/>
              <a:buChar char="•"/>
            </a:pPr>
            <a:r>
              <a:rPr lang="en-US" dirty="0" smtClean="0"/>
              <a:t>DOK 2 includes the engagement of some mental processing beyond recalling or reproducing a response.</a:t>
            </a:r>
          </a:p>
          <a:p>
            <a:pPr lvl="0" rtl="0">
              <a:buFont typeface="Arial" pitchFamily="34" charset="0"/>
              <a:buChar char="•"/>
            </a:pPr>
            <a:r>
              <a:rPr lang="en-US" dirty="0" smtClean="0"/>
              <a:t>Items require students to make some decisions as to how to approach the question or problem. </a:t>
            </a:r>
          </a:p>
          <a:p>
            <a:pPr lvl="0" rtl="0">
              <a:buFont typeface="Arial" pitchFamily="34" charset="0"/>
              <a:buChar char="•"/>
            </a:pPr>
            <a:r>
              <a:rPr lang="en-US" dirty="0" smtClean="0"/>
              <a:t>These actions imply more than one </a:t>
            </a:r>
            <a:r>
              <a:rPr lang="en-US" u="sng" dirty="0" smtClean="0"/>
              <a:t>mental or cognitive</a:t>
            </a:r>
            <a:r>
              <a:rPr lang="en-US" dirty="0" smtClean="0"/>
              <a:t> process/step.</a:t>
            </a:r>
          </a:p>
          <a:p>
            <a:pPr lvl="0" rtl="0">
              <a:buFont typeface="Arial" pitchFamily="34" charset="0"/>
              <a:buChar char="•"/>
            </a:pPr>
            <a:endParaRPr lang="en-US" dirty="0" smtClean="0"/>
          </a:p>
          <a:p>
            <a:pPr lvl="0" rtl="0">
              <a:buFont typeface="Arial" pitchFamily="34" charset="0"/>
              <a:buNone/>
            </a:pPr>
            <a:r>
              <a:rPr lang="en-US" b="1" dirty="0" smtClean="0"/>
              <a:t>DOK</a:t>
            </a:r>
            <a:r>
              <a:rPr lang="en-US" b="1" baseline="0" dirty="0" smtClean="0"/>
              <a:t> 3- Strategic Thinking</a:t>
            </a:r>
          </a:p>
          <a:p>
            <a:pPr lvl="0" rtl="0">
              <a:buFont typeface="Arial" pitchFamily="34" charset="0"/>
              <a:buChar char="•"/>
            </a:pPr>
            <a:r>
              <a:rPr lang="en-US" dirty="0" smtClean="0"/>
              <a:t>DOK 3 requires deep understanding as exhibited through planning, using evidence, and more demanding </a:t>
            </a:r>
            <a:r>
              <a:rPr lang="en-US" u="sng" dirty="0" smtClean="0"/>
              <a:t>cognitive</a:t>
            </a:r>
            <a:r>
              <a:rPr lang="en-US" dirty="0" smtClean="0"/>
              <a:t> reasoning. </a:t>
            </a:r>
          </a:p>
          <a:p>
            <a:pPr lvl="0" rtl="0">
              <a:buFont typeface="Arial" pitchFamily="34" charset="0"/>
              <a:buChar char="•"/>
            </a:pPr>
            <a:r>
              <a:rPr lang="en-US" dirty="0" smtClean="0"/>
              <a:t>The cognitive demands at Level 3 are complex and abstract. </a:t>
            </a:r>
          </a:p>
          <a:p>
            <a:pPr lvl="0" rtl="0">
              <a:buFont typeface="Arial" pitchFamily="34" charset="0"/>
              <a:buChar char="•"/>
            </a:pPr>
            <a:r>
              <a:rPr lang="en-US" dirty="0" smtClean="0"/>
              <a:t>An assessment item that has more than one possible answer and requires students to justify the response they give would most likely be a Level 3. </a:t>
            </a:r>
          </a:p>
          <a:p>
            <a:pPr lvl="0" rtl="0">
              <a:buFont typeface="Arial" pitchFamily="34" charset="0"/>
              <a:buChar char="•"/>
            </a:pPr>
            <a:endParaRPr lang="en-US" dirty="0" smtClean="0"/>
          </a:p>
          <a:p>
            <a:pPr defTabSz="931681">
              <a:defRPr/>
            </a:pPr>
            <a:endParaRPr lang="en-US" dirty="0" smtClean="0"/>
          </a:p>
          <a:p>
            <a:pPr lvl="0" rtl="0"/>
            <a:endParaRPr lang="en-US" dirty="0" smtClean="0"/>
          </a:p>
          <a:p>
            <a:pPr lvl="0" rtl="0"/>
            <a:endParaRPr lang="en-US" dirty="0" smtClean="0"/>
          </a:p>
        </p:txBody>
      </p:sp>
      <p:sp>
        <p:nvSpPr>
          <p:cNvPr id="4" name="Slide Number Placeholder 3"/>
          <p:cNvSpPr>
            <a:spLocks noGrp="1"/>
          </p:cNvSpPr>
          <p:nvPr>
            <p:ph type="sldNum" sz="quarter" idx="10"/>
          </p:nvPr>
        </p:nvSpPr>
        <p:spPr/>
        <p:txBody>
          <a:bodyPr/>
          <a:lstStyle/>
          <a:p>
            <a:fld id="{0CF1A393-547E-4786-9888-4B0659F02588}"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E.12.A.3- Students understand the role of the atmosphere in Earth’s greenhouse effect. E/S</a:t>
            </a:r>
            <a:endParaRPr lang="en-US" dirty="0" smtClean="0"/>
          </a:p>
          <a:p>
            <a:endParaRPr lang="en-US" dirty="0" smtClean="0"/>
          </a:p>
          <a:p>
            <a:r>
              <a:rPr lang="en-US" b="1" dirty="0" smtClean="0"/>
              <a:t>DOK Level 1</a:t>
            </a:r>
          </a:p>
          <a:p>
            <a:endParaRPr lang="en-US" b="1" dirty="0" smtClean="0"/>
          </a:p>
          <a:p>
            <a:r>
              <a:rPr lang="en-US" b="1" dirty="0" smtClean="0"/>
              <a:t>Answer A</a:t>
            </a:r>
          </a:p>
          <a:p>
            <a:endParaRPr lang="en-US" b="1" dirty="0" smtClean="0"/>
          </a:p>
          <a:p>
            <a:r>
              <a:rPr lang="en-US" dirty="0" smtClean="0"/>
              <a:t>The greenhouse gases which are of greatest importance are: water vapor, carbon dioxide, methane, nitrous oxide, chlorofluorocarbons and halocarbons. Water vapor is the most abundant greenhouse gas, and is very efficient in absorbing infrared radiation, but its atmospheric concentration is highly variable. The rapid turnover of water vapor in the lower atmosphere, via the water cycle, prevents it from accumulating over time. Water vapor has a limited effect over land, but the high concentration of water vapor over warm oceans, such as the Pacific Ocean, can lead to what has been termed a “</a:t>
            </a:r>
            <a:r>
              <a:rPr lang="en-US" dirty="0" err="1" smtClean="0"/>
              <a:t>supergreenhouse</a:t>
            </a:r>
            <a:r>
              <a:rPr lang="en-US" dirty="0" smtClean="0"/>
              <a:t> effect” and a very significant increase in the temperature of the ocean surface as well as the air above it. This effect can contribute to greater storm intensity.</a:t>
            </a:r>
          </a:p>
          <a:p>
            <a:endParaRPr lang="en-US" dirty="0" smtClean="0"/>
          </a:p>
          <a:p>
            <a:r>
              <a:rPr lang="en-US" dirty="0" smtClean="0"/>
              <a:t>Carbon dioxide is the gas most often thought of during discussions on the greenhouse effect. Levels of carbon dioxide, in modern times, began increasing with the Industrial Revolution. Carbon dioxide concentrations have been obtained both from measurements taken from ice cores as well as directly from the atmosphere. Clearly, carbon dioxide levels have significantly increased.</a:t>
            </a:r>
          </a:p>
        </p:txBody>
      </p:sp>
      <p:sp>
        <p:nvSpPr>
          <p:cNvPr id="4" name="Slide Number Placeholder 3"/>
          <p:cNvSpPr>
            <a:spLocks noGrp="1"/>
          </p:cNvSpPr>
          <p:nvPr>
            <p:ph type="sldNum" sz="quarter" idx="10"/>
          </p:nvPr>
        </p:nvSpPr>
        <p:spPr/>
        <p:txBody>
          <a:bodyPr/>
          <a:lstStyle/>
          <a:p>
            <a:fld id="{91CD54AD-56DC-41F4-B1F6-2EDAF84266FB}"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E.12.A.3- Students understand the role of the atmosphere in Earth’s greenhouse effect. E/S</a:t>
            </a:r>
            <a:endParaRPr lang="en-US" dirty="0" smtClean="0"/>
          </a:p>
          <a:p>
            <a:endParaRPr lang="en-US" b="1" dirty="0" smtClean="0"/>
          </a:p>
          <a:p>
            <a:r>
              <a:rPr lang="en-US" b="1" dirty="0" smtClean="0"/>
              <a:t>DOK Level 1</a:t>
            </a:r>
          </a:p>
          <a:p>
            <a:endParaRPr lang="en-US" b="1" dirty="0" smtClean="0"/>
          </a:p>
          <a:p>
            <a:r>
              <a:rPr lang="en-US" b="1" dirty="0" smtClean="0"/>
              <a:t>Answer D</a:t>
            </a:r>
          </a:p>
          <a:p>
            <a:endParaRPr lang="en-US" b="0" dirty="0" smtClean="0"/>
          </a:p>
          <a:p>
            <a:r>
              <a:rPr lang="en-US" dirty="0" smtClean="0"/>
              <a:t>The greenhouse effect is an increase in the atmospheric temperature caused by water vapor, carbon dioxide and other greenhouse gases that absorb and retain heat radiation which would otherwise escape from Earth. </a:t>
            </a:r>
          </a:p>
          <a:p>
            <a:endParaRPr lang="en-US" dirty="0" smtClean="0"/>
          </a:p>
          <a:p>
            <a:r>
              <a:rPr lang="en-US" dirty="0" smtClean="0"/>
              <a:t>Contrary to what many believe, the greenhouse effect is not a bad thing. Without the greenhouse effect, Earth’s average global temperature would range from around 21°C to 33°C cooler than it is today, which would be far too cold for the flora and fauna living on the planet. What is of concern is the “enhanced greenhouse effect,” a phenomenon in which increasing atmospheric concentrations of greenhouse gases might lead to excessive global warming. </a:t>
            </a:r>
          </a:p>
        </p:txBody>
      </p:sp>
      <p:sp>
        <p:nvSpPr>
          <p:cNvPr id="4" name="Slide Number Placeholder 3"/>
          <p:cNvSpPr>
            <a:spLocks noGrp="1"/>
          </p:cNvSpPr>
          <p:nvPr>
            <p:ph type="sldNum" sz="quarter" idx="10"/>
          </p:nvPr>
        </p:nvSpPr>
        <p:spPr/>
        <p:txBody>
          <a:bodyPr/>
          <a:lstStyle/>
          <a:p>
            <a:fld id="{91CD54AD-56DC-41F4-B1F6-2EDAF84266FB}"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dirty="0" smtClean="0"/>
          </a:p>
          <a:p>
            <a:r>
              <a:rPr lang="en-US" b="1" dirty="0" smtClean="0"/>
              <a:t>E.12.A.4- Students know convection and radiation play important roles in moving heat energy in the Earth system. E/S</a:t>
            </a:r>
            <a:endParaRPr lang="en-US" dirty="0" smtClean="0"/>
          </a:p>
          <a:p>
            <a:r>
              <a:rPr lang="en-US" dirty="0" smtClean="0"/>
              <a:t> </a:t>
            </a:r>
          </a:p>
          <a:p>
            <a:r>
              <a:rPr lang="en-US" b="1" dirty="0" smtClean="0"/>
              <a:t>DOK Level 3</a:t>
            </a:r>
          </a:p>
          <a:p>
            <a:endParaRPr lang="en-US" b="1" dirty="0" smtClean="0"/>
          </a:p>
          <a:p>
            <a:r>
              <a:rPr lang="en-US" b="1" dirty="0" smtClean="0"/>
              <a:t>Answer C</a:t>
            </a:r>
          </a:p>
          <a:p>
            <a:endParaRPr lang="en-US" b="0" dirty="0" smtClean="0"/>
          </a:p>
          <a:p>
            <a:r>
              <a:rPr lang="en-US" dirty="0" smtClean="0"/>
              <a:t>The radiant energy which is changed into infrared radiation by Earth’s surface is involved in further transfer of energy by the process of convection. It should be remembered that “radiation” is the transfer of energy (from any wavelength of the electromagnetic spectrum) without the involvement of a physical substance in the transmission. This is why solar radiation is able to reach Earth as it travels through the vacuum of space. Convection, on the other hand, transmits heat energy by transporting groups of molecules from one place to another within a substance. Specifically, a fluid medium must be present in order for convection to occur. In the Earth systems, convection within the core and mantle is driven by Earth’s internal energy. External energy, from solar radiation, drives the convection found in oceans, lakes and ponds, and convection within the atmosphere. </a:t>
            </a:r>
          </a:p>
          <a:p>
            <a:r>
              <a:rPr lang="en-US" dirty="0" smtClean="0"/>
              <a:t> </a:t>
            </a:r>
          </a:p>
          <a:p>
            <a:r>
              <a:rPr lang="en-US" dirty="0" smtClean="0"/>
              <a:t>Convection occurs as a result of warmer, less dense portions of the medium rising while the cooler, more dense portions sink. The warmer the fluid (liquid or gas) in contrast to the temperature of the surrounding medium, the quicker and more forceful the convection which ensues. In our atmosphere, slow convection might elicit, at most, a gentle breeze, but rapidly circulating convection cells create strong winds. In effect, as the very warm air rises, a low pressure center develops; as the cold air descends, high pressure centers are created. Winds blow from the regions of high pressure towards the regions of low pressure. Convection can occur on a small scale or a large scale.</a:t>
            </a:r>
          </a:p>
        </p:txBody>
      </p:sp>
      <p:sp>
        <p:nvSpPr>
          <p:cNvPr id="4" name="Slide Number Placeholder 3"/>
          <p:cNvSpPr>
            <a:spLocks noGrp="1"/>
          </p:cNvSpPr>
          <p:nvPr>
            <p:ph type="sldNum" sz="quarter" idx="10"/>
          </p:nvPr>
        </p:nvSpPr>
        <p:spPr/>
        <p:txBody>
          <a:bodyPr/>
          <a:lstStyle/>
          <a:p>
            <a:fld id="{91CD54AD-56DC-41F4-B1F6-2EDAF84266FB}"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dirty="0" smtClean="0"/>
          </a:p>
          <a:p>
            <a:r>
              <a:rPr lang="en-US" b="1" dirty="0" smtClean="0"/>
              <a:t>E.12.A.4- Students know convection and radiation play important roles in moving heat energy in the Earth system. E/S</a:t>
            </a:r>
          </a:p>
          <a:p>
            <a:endParaRPr lang="en-US" b="1" dirty="0" smtClean="0"/>
          </a:p>
          <a:p>
            <a:r>
              <a:rPr lang="en-US" b="1" dirty="0" smtClean="0"/>
              <a:t>DOK Level 2</a:t>
            </a:r>
          </a:p>
          <a:p>
            <a:endParaRPr lang="en-US" b="1" dirty="0" smtClean="0"/>
          </a:p>
          <a:p>
            <a:r>
              <a:rPr lang="en-US" b="1" dirty="0" smtClean="0"/>
              <a:t>Answer A</a:t>
            </a:r>
          </a:p>
          <a:p>
            <a:endParaRPr lang="en-US" b="1" dirty="0" smtClean="0"/>
          </a:p>
          <a:p>
            <a:r>
              <a:rPr lang="en-US" dirty="0" smtClean="0"/>
              <a:t>Conduction is the transfer of heat through direct particle to particle contact when a temperature difference exists within a certain material. Conduction can also occur from one material to another when the two materials are in direct contact and at different temperatures. Because of the relatively close spacing between atoms and molecules in a solid, conduction is a dominant mode of heat transfer in this state of matter. If the temperature of one side of a solid material is higher than the other, the atoms and molecules on the higher temperature end will have more energy than on the cooler end. Through the more vigorous particle motions associated with this higher temperature side, energy is transferred to neighboring atoms and molecules through collisions, thereby causing an energy increase in these adjacent particles. Energy is transferred along the solid material through these collisions and the temperature of the object will increase until all molecules have essentially the same energy. At this point, heat transfer ceases because there is no longer a difference in temperature and we call this state thermal equilibrium.</a:t>
            </a:r>
          </a:p>
          <a:p>
            <a:endParaRPr lang="en-US" b="0" dirty="0" smtClean="0"/>
          </a:p>
          <a:p>
            <a:r>
              <a:rPr lang="en-US" b="0" dirty="0" smtClean="0"/>
              <a:t>These two soil samples must be composed of different compositions, resulting in different temperature</a:t>
            </a:r>
            <a:r>
              <a:rPr lang="en-US" b="0" baseline="0" dirty="0" smtClean="0"/>
              <a:t> changes. Since the light source, amount of material, container, and thermometer are controlled; the variable in this experiment is soil composition. For this item, Soil Type A must be a more efficient conductor of heat as evidenced by the higher temperature indicated on the thermometer.</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dirty="0" smtClean="0"/>
          </a:p>
          <a:p>
            <a:r>
              <a:rPr lang="en-US" b="1" dirty="0" smtClean="0"/>
              <a:t>E.12.A.4- Students know convection and radiation play important roles in moving heat energy in the Earth system. E/S</a:t>
            </a:r>
            <a:endParaRPr lang="en-US" dirty="0" smtClean="0"/>
          </a:p>
          <a:p>
            <a:endParaRPr lang="en-US" dirty="0" smtClean="0"/>
          </a:p>
          <a:p>
            <a:r>
              <a:rPr lang="en-US" b="1" dirty="0" smtClean="0"/>
              <a:t>DOK Level 1</a:t>
            </a:r>
          </a:p>
          <a:p>
            <a:endParaRPr lang="en-US" b="1" dirty="0" smtClean="0"/>
          </a:p>
          <a:p>
            <a:r>
              <a:rPr lang="en-US" b="1" dirty="0" smtClean="0"/>
              <a:t>Answer C</a:t>
            </a:r>
          </a:p>
          <a:p>
            <a:endParaRPr lang="en-US" b="0" dirty="0" smtClean="0"/>
          </a:p>
          <a:p>
            <a:r>
              <a:rPr lang="en-US" dirty="0" smtClean="0"/>
              <a:t>Radiant energy from the Sun provides slightly more than 99.97% of the total energy found in Earth’s atmosphere. The Sun generates around 5.6 x 10</a:t>
            </a:r>
            <a:r>
              <a:rPr lang="en-US" baseline="30000" dirty="0" smtClean="0"/>
              <a:t>27</a:t>
            </a:r>
            <a:r>
              <a:rPr lang="en-US" dirty="0" smtClean="0"/>
              <a:t> calories every minute, though Earth intercepts less than one part in a billion of this energy. The rate at which solar energy strikes the Earth (perpendicular to the solar rays) is about 2.0 cal/cm</a:t>
            </a:r>
            <a:r>
              <a:rPr lang="en-US" baseline="30000" dirty="0" smtClean="0"/>
              <a:t>2</a:t>
            </a:r>
            <a:r>
              <a:rPr lang="en-US" dirty="0" smtClean="0"/>
              <a:t>/min (1.4 kW/m</a:t>
            </a:r>
            <a:r>
              <a:rPr lang="en-US" baseline="30000" dirty="0" smtClean="0"/>
              <a:t>2</a:t>
            </a:r>
            <a:r>
              <a:rPr lang="en-US" dirty="0" smtClean="0"/>
              <a:t>). The rate is somewhat lessened as the radiation is intercepted at more oblique angles due to Earth’s curvature.</a:t>
            </a: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solar radiation (insolation) impinges on the atmosphere, four events typically occur (Figure 1). A portion of the radiation is reflected back into space. Some of the radiation is scattered by the air. Clouds, greenhouse gases and particulates absorb a part of the insolation. The remainder of the solar radiation will be transmitted through the atmosphere and reach Earth’s surface. </a:t>
            </a:r>
            <a:r>
              <a:rPr lang="en-US" sz="1200" kern="1200" dirty="0" smtClean="0">
                <a:solidFill>
                  <a:schemeClr val="tx1"/>
                </a:solidFill>
                <a:latin typeface="+mn-lt"/>
                <a:ea typeface="+mn-ea"/>
                <a:cs typeface="+mn-cs"/>
              </a:rPr>
              <a:t>The diagram shows that 51% of all solar radiation is absorbed by Earth’s surface, and since the sum of all absorbed and reflected radiation cannot exceed 100%, the percentage of reflected solar radiation must be less than that which is absorbed.  While not necessary, that fact can be verified by adding the percentages of reflected solar radiation (6% reflected by atmosphere + 20% reflected by clouds + 4% reflected by Earth’s surface = 30% total reflected solar radiation).</a:t>
            </a: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E.12.A.5- Students know Earth’s rotation affects winds and ocean currents. I/S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b="1" dirty="0" smtClean="0"/>
          </a:p>
          <a:p>
            <a:r>
              <a:rPr lang="en-US" dirty="0" smtClean="0"/>
              <a:t>The circulation of the oceans is affected by variations in atmospheric circulation. Surface currents are driven by the force of the wind pushing on the ocean surface. The frictional drag of the wind on the surface layer of the ocean creates currents. Conversely, because of their ability to store huge quantities of heat and moisture, the oceans alter atmospheric conditions and the weather. For example, tropical storms form over warm ocean waters, which supply the energy for hurricanes and typhoons. The winter storms that bring precipitation to the western U.S. originate over the North Pacific. It is clear that forces at work in the atmosphere affect the ocean, just as forces at work in the ocean affect the atmosphere. If Earth was smooth as a marble, and was not rotating, the motions of atmospheric and oceanic currents would be quite simple. But, the earth is far from smooth, and it rotates at a speed of 1670 km/hr (at the equator). Earth’s rotation has a profound influence on patterns of circulation within both the atmosphere and the oceans.</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Atmospheric Processes and the Water Cycle - Earth systems have internal and external sources of energy, both of which create heat.  Driven by sunlight and Earth’s internal heat, a variety of cycles connect and continually circulate energy and material through the components of the earth systems.</a:t>
            </a:r>
            <a:endParaRPr lang="en-US" dirty="0" smtClean="0"/>
          </a:p>
          <a:p>
            <a:endParaRPr lang="en-US" b="1" dirty="0" smtClean="0"/>
          </a:p>
          <a:p>
            <a:r>
              <a:rPr lang="en-US" b="1" dirty="0" smtClean="0"/>
              <a:t>E.12.A.5- Students know Earth’s rotation affects winds and ocean currents. I/S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0" dirty="0" smtClean="0"/>
          </a:p>
          <a:p>
            <a:r>
              <a:rPr lang="en-US" dirty="0" smtClean="0"/>
              <a:t>The Coriolis Effect prevents the air in the convection cells from traveling straight north and south paths. Earth rotates counterclockwise (as viewed from above the axis at the North Pole). In effect, Earth is rotating from west to east as the atmosphere is attempting to circulate from pole to equator. The result is a frictional drag that deflects the motion of air in the convection cells. In the northern hemisphere, the Coriolis Effect deflects air to the right of the direction it was traveling, while in the southern hemisphere, air is deflected to the left of the direction it was traveling. </a:t>
            </a: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b="1" dirty="0" smtClean="0"/>
          </a:p>
          <a:p>
            <a:r>
              <a:rPr lang="en-US" b="1" dirty="0" smtClean="0"/>
              <a:t>E.12.B.1- Students know common characteristics of stars. I/S </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1" dirty="0" smtClean="0"/>
          </a:p>
          <a:p>
            <a:r>
              <a:rPr lang="en-US" b="1" i="1" dirty="0" smtClean="0"/>
              <a:t>Students incorrectly think that blue corresponds to lower temperatures and red corresponds to higher temperatures.</a:t>
            </a:r>
          </a:p>
          <a:p>
            <a:r>
              <a:rPr lang="en-US" dirty="0" smtClean="0"/>
              <a:t>When we observe the human body and the technology around us, we see that cold is represented by blue and hot is represented by red. Our skin takes on a bluish tint at extremely cold temperatures and is reddened by sunburns and exertion, both of which are seen more frequently at hotter temperatures. Likewise, the temperature controls in our cars, homes, and the like use blue for cold and red for hot. </a:t>
            </a:r>
            <a:r>
              <a:rPr lang="en-US" b="1" dirty="0" smtClean="0"/>
              <a:t>However, the emission of light works opposite of this: objects at lower temperatures emit more red light and objects at higher temperatures emit more blue light. This phenomenon can also be seen in chemistry, when using a Bunsen burner, where the hottest part of the flame is blue</a:t>
            </a:r>
            <a:r>
              <a:rPr lang="en-US" dirty="0" smtClean="0"/>
              <a:t>.</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b="1" dirty="0" smtClean="0"/>
          </a:p>
          <a:p>
            <a:r>
              <a:rPr lang="en-US" b="1" dirty="0" smtClean="0"/>
              <a:t>E.12.B.1- Students know common characteristics of stars. I/S </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0" dirty="0" smtClean="0"/>
          </a:p>
          <a:p>
            <a:r>
              <a:rPr lang="en-US" sz="1200" b="0" kern="1200" dirty="0" smtClean="0">
                <a:solidFill>
                  <a:schemeClr val="tx1"/>
                </a:solidFill>
                <a:latin typeface="+mn-lt"/>
                <a:ea typeface="+mn-ea"/>
                <a:cs typeface="+mn-cs"/>
              </a:rPr>
              <a:t>In our universe, gravitation is an ever present force of attraction between all masses. The greater an object’s mass, the greater the gravitational attraction. But, even very small mass objects, such as particles of gas and dust, exert gravitational attraction on objects.  Under the right astronomical conditions, the gravitational attraction causes these small particles to move closer and closer to each other over time (a process called accretion).  As the small particles accrete into larger particles, the more massive larger particles exert an even greater gravitational attraction and are better able to attract more and larger particles.  In time, at the center of the developing solar system, enough matter has accumulated that a </a:t>
            </a:r>
            <a:r>
              <a:rPr lang="en-US" sz="1200" b="0" kern="1200" dirty="0" err="1" smtClean="0">
                <a:solidFill>
                  <a:schemeClr val="tx1"/>
                </a:solidFill>
                <a:latin typeface="+mn-lt"/>
                <a:ea typeface="+mn-ea"/>
                <a:cs typeface="+mn-cs"/>
              </a:rPr>
              <a:t>protostar</a:t>
            </a:r>
            <a:r>
              <a:rPr lang="en-US" sz="1200" b="0" kern="1200" dirty="0" smtClean="0">
                <a:solidFill>
                  <a:schemeClr val="tx1"/>
                </a:solidFill>
                <a:latin typeface="+mn-lt"/>
                <a:ea typeface="+mn-ea"/>
                <a:cs typeface="+mn-cs"/>
              </a:rPr>
              <a:t> has formed.  </a:t>
            </a:r>
          </a:p>
          <a:p>
            <a:endParaRPr lang="en-US" dirty="0" smtClean="0"/>
          </a:p>
          <a:p>
            <a:r>
              <a:rPr lang="en-US" dirty="0" smtClean="0"/>
              <a:t>Students believe that gravitation is an interaction associated only with very massive objects, such as planets, stars, and galaxies. Many students also have a prior knowledge that stars form from clouds of gas and dust. Therefore, many incorrectly construct ideas that forces, such as magnetism, or false forces, such as centrifugal effects, result in the collapse of these clouds and dust.</a:t>
            </a:r>
          </a:p>
        </p:txBody>
      </p:sp>
      <p:sp>
        <p:nvSpPr>
          <p:cNvPr id="4" name="Slide Number Placeholder 3"/>
          <p:cNvSpPr>
            <a:spLocks noGrp="1"/>
          </p:cNvSpPr>
          <p:nvPr>
            <p:ph type="sldNum" sz="quarter" idx="10"/>
          </p:nvPr>
        </p:nvSpPr>
        <p:spPr/>
        <p:txBody>
          <a:bodyPr/>
          <a:lstStyle/>
          <a:p>
            <a:fld id="{91CD54AD-56DC-41F4-B1F6-2EDAF84266FB}"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b="1" i="1" dirty="0" smtClean="0"/>
          </a:p>
          <a:p>
            <a:r>
              <a:rPr lang="en-US" b="1" dirty="0" smtClean="0"/>
              <a:t>E.12.B.2- Students know stars are powered by nuclear fusion of lighter elements into heavier elements, which results in the release of large amounts of energy. I/S</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0" dirty="0" smtClean="0"/>
          </a:p>
          <a:p>
            <a:r>
              <a:rPr lang="en-US" b="1" i="1" dirty="0" smtClean="0"/>
              <a:t>Students incorrectly think the Sun and other stars are powered by chemical reactions </a:t>
            </a:r>
          </a:p>
          <a:p>
            <a:r>
              <a:rPr lang="en-US" dirty="0" smtClean="0"/>
              <a:t>Students incorrectly identify the reactions in stars as chemical, rather than nuclear, or do not realize that there is a difference between the two. In chemical reactions, energy is released when electromagnetic bonds between the protons and electrons are broken or rearranged. Thus the atom retains its identity, although the electron structure is different from its state prior to the reaction. In nuclear reactions, however, it is the bonds of the strong nuclear force between protons and neutrons that are affected, changing the nuclear structure itself and resulting in new types of atoms.</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primary source of energy in our Sun and all stars is nuclear fusion. In the predominant mechanism, four hydrogen ions (simply protons) are combined through collisions to create one helium ion (containing two protons and two neutrons). This process takes several intermediate steps, and can take place only where the temperature and density of the gas are higher than critical values. In this process, a tiny amount of mass is converted into energy through Einstein’s famous equation, E=mc</a:t>
            </a:r>
            <a:r>
              <a:rPr lang="en-US" baseline="30000" dirty="0" smtClean="0"/>
              <a:t>2</a:t>
            </a:r>
            <a:r>
              <a:rPr lang="en-US" dirty="0" smtClean="0"/>
              <a:t>. However, when you consider that a star is extremely massive and contains more than a trillion trillion trillion trillion (that’s a 1 with 48 zeros after it) particles, it is no wonder that the star emits a huge amount of energy. </a:t>
            </a:r>
            <a:r>
              <a:rPr lang="en-US" sz="1200" kern="1200" dirty="0" smtClean="0">
                <a:solidFill>
                  <a:schemeClr val="tx1"/>
                </a:solidFill>
                <a:latin typeface="+mn-lt"/>
                <a:ea typeface="+mn-ea"/>
                <a:cs typeface="+mn-cs"/>
              </a:rPr>
              <a:t>Fusion reactions in stars are initiated by a combination of extreme temperature and pressure. Fusion of hydrogen into helium occurs at around 10 million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K, but the temperature required to initiate fusion of helium into carbon is close to 100 million </a:t>
            </a: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K.  As the atomic numbers increase for the elements created, the temperatures required to initiate their fusion raises exponentially, so there comes a point during the lifetime of a star that fusion ceases.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point is the formation of iron.  Once iron has been created by fusion, the star collapses. A star less than 1.4 solar masses (based on mass of our sun) typically ends its existence as a white dwarf. More massive stars can generate so much pressure and such high temperatures during their collapse that they explode as novas or (the really massive stars) supernovas.  Elements heavier than iron form during nuclear reactions within the nova and supernova events.</a:t>
            </a: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Breakdown of the Science HSPE by content strand:</a:t>
            </a:r>
          </a:p>
          <a:p>
            <a:endParaRPr lang="en-US" dirty="0" smtClean="0"/>
          </a:p>
          <a:p>
            <a:r>
              <a:rPr lang="en-US" dirty="0" smtClean="0"/>
              <a:t>Physical Science- 18 items (30%)</a:t>
            </a:r>
          </a:p>
          <a:p>
            <a:r>
              <a:rPr lang="en-US" dirty="0" smtClean="0"/>
              <a:t>Life Science- 18 items (30%)</a:t>
            </a:r>
          </a:p>
          <a:p>
            <a:r>
              <a:rPr lang="en-US" dirty="0" smtClean="0"/>
              <a:t>Earth/Space Science- 13 items (22%)</a:t>
            </a:r>
          </a:p>
          <a:p>
            <a:r>
              <a:rPr lang="en-US" dirty="0" smtClean="0"/>
              <a:t>Nature of Science- 11 items (18%)</a:t>
            </a:r>
          </a:p>
          <a:p>
            <a:endParaRPr lang="en-US" dirty="0" smtClean="0"/>
          </a:p>
          <a:p>
            <a:r>
              <a:rPr lang="en-US" dirty="0" smtClean="0"/>
              <a:t>Notice, a majority of the questions are at a DOK level 2 (application).</a:t>
            </a:r>
            <a:endParaRPr lang="en-US" dirty="0"/>
          </a:p>
        </p:txBody>
      </p:sp>
      <p:sp>
        <p:nvSpPr>
          <p:cNvPr id="4" name="Slide Number Placeholder 3"/>
          <p:cNvSpPr>
            <a:spLocks noGrp="1"/>
          </p:cNvSpPr>
          <p:nvPr>
            <p:ph type="sldNum" sz="quarter" idx="10"/>
          </p:nvPr>
        </p:nvSpPr>
        <p:spPr/>
        <p:txBody>
          <a:bodyPr/>
          <a:lstStyle/>
          <a:p>
            <a:fld id="{D9D89F8A-5A68-49A3-9F70-6EDD08DF1463}"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b="1" i="1" dirty="0" smtClean="0"/>
          </a:p>
          <a:p>
            <a:r>
              <a:rPr lang="en-US" b="1" dirty="0" smtClean="0"/>
              <a:t>E.12.B.2- Students know stars are powered by nuclear fusion of lighter elements into heavier elements, which results in the release of large amounts of energy. I/S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0" dirty="0" smtClean="0"/>
          </a:p>
          <a:p>
            <a:r>
              <a:rPr lang="en-US" dirty="0" smtClean="0"/>
              <a:t>The fusion of hydrogen into helium constitutes what astronomers call the star’s “main sequence” lifetime – roughly analogous to a person’s middle age. The length of this lifetime is related to the star’s mass, although not in the way one might imagine. The most massive stars undergo fusion at an extremely high rate, and use up their fuel very quickly – thus existing on the main sequence for a shorter length of time than less massive stars. The Sun is anticipated to be a main sequence star for approximately 10 billion years (about 5 billion of which have already passed); a star ten times the mass of the Sun will be a main sequence star for a mere 30 million years.</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dirty="0" smtClean="0"/>
          </a:p>
          <a:p>
            <a:r>
              <a:rPr lang="en-US" b="1" dirty="0" smtClean="0"/>
              <a:t>E.12.B.3- Students know ways in which technology has increased understanding of the universe.  I/S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0" dirty="0" smtClean="0"/>
          </a:p>
          <a:p>
            <a:pPr defTabSz="931630"/>
            <a:r>
              <a:rPr lang="en-US" dirty="0" smtClean="0"/>
              <a:t>Of equal importance to science as Galileo’s first telescope observations are the observations that have been made from space-based observatories. These telescopic observatories have provided an unimpeded view of the universe without Earth’s atmosphere acting as a filter. Indeed, some light frequencies, such as infrared, x-ray, and gamma ray, are only observed from space (or high in Earth’s atmosphere) because these frequencies do not penetrate to Earth’s surface. Of these orbiting observatories, the Hubble Space Telescope is the most famous and has provided a view of the universe in the visible and ultraviolet light that has not yet been equaled from much larger Earth-based telescopes. However, other space telescopes, such as the Chandra X-ray Observatory and the Spitzer Space Telescope, have been equally as important to science as Hubble because they provided very high-resolution views of our universe in frequencies outside the visible.</a:t>
            </a:r>
          </a:p>
        </p:txBody>
      </p:sp>
      <p:sp>
        <p:nvSpPr>
          <p:cNvPr id="4" name="Slide Number Placeholder 3"/>
          <p:cNvSpPr>
            <a:spLocks noGrp="1"/>
          </p:cNvSpPr>
          <p:nvPr>
            <p:ph type="sldNum" sz="quarter" idx="10"/>
          </p:nvPr>
        </p:nvSpPr>
        <p:spPr/>
        <p:txBody>
          <a:bodyPr/>
          <a:lstStyle/>
          <a:p>
            <a:fld id="{91CD54AD-56DC-41F4-B1F6-2EDAF84266FB}"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b="1" dirty="0" smtClean="0"/>
          </a:p>
          <a:p>
            <a:r>
              <a:rPr lang="en-US" b="1" dirty="0" smtClean="0"/>
              <a:t>E.12.B.4- Students know the on-going processes involved in star formation and destruction. W/L</a:t>
            </a:r>
            <a:endParaRPr lang="en-US" dirty="0" smtClean="0"/>
          </a:p>
          <a:p>
            <a:r>
              <a:rPr lang="en-US" dirty="0" smtClean="0"/>
              <a:t> </a:t>
            </a:r>
          </a:p>
          <a:p>
            <a:r>
              <a:rPr lang="en-US" b="1" dirty="0" smtClean="0"/>
              <a:t>DOK Level 1</a:t>
            </a:r>
          </a:p>
          <a:p>
            <a:endParaRPr lang="en-US" b="1" dirty="0" smtClean="0"/>
          </a:p>
          <a:p>
            <a:r>
              <a:rPr lang="en-US" b="1" dirty="0" smtClean="0"/>
              <a:t>Answer D</a:t>
            </a:r>
          </a:p>
          <a:p>
            <a:endParaRPr lang="en-US" dirty="0" smtClean="0"/>
          </a:p>
          <a:p>
            <a:r>
              <a:rPr lang="en-US" dirty="0" smtClean="0"/>
              <a:t>When a main sequence star has fused much of its hydrogen to helium, </a:t>
            </a:r>
            <a:r>
              <a:rPr lang="en-US" dirty="0" err="1" smtClean="0"/>
              <a:t>radiative</a:t>
            </a:r>
            <a:r>
              <a:rPr lang="en-US" dirty="0" smtClean="0"/>
              <a:t> pressure weakens and the gravitational force causes the now helium-rich core to collapse relatively slowly. As the core collapses, the temperature increases from tens of millions to hundreds of millions of degrees Kelvin, and at these temperatures, the helium begins to fuse into heavier elements such as carbon. Radiative pressure from this higher temperature fusion is greater and the star expands to maintain equilibrium. With expansion, the outer regions cool and the star radiates red light from these outer shells. </a:t>
            </a:r>
          </a:p>
          <a:p>
            <a:endParaRPr lang="en-US" dirty="0" smtClean="0"/>
          </a:p>
          <a:p>
            <a:r>
              <a:rPr lang="en-US" sz="1200" kern="1200" dirty="0" smtClean="0">
                <a:solidFill>
                  <a:schemeClr val="tx1"/>
                </a:solidFill>
                <a:latin typeface="+mn-lt"/>
                <a:ea typeface="+mn-ea"/>
                <a:cs typeface="+mn-cs"/>
              </a:rPr>
              <a:t>For mid-mass stars, such as our Sun, this is called the red giant stage, where helium is being fused into carbon. Scientists have gathered strong evidence that our Sun will become, in about 5 billion years, a red giant with the potential to expand its outer layer somewhat beyond the orbit of Mars.  The exact diameter of expansion is unknown, since as our sun becomes a red giant, it will also lose a lot of mass to the solar winds which will be generated.  In any event, the temperature of our planet will increase greatly when this happens, making the Earth uninhabitable.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dirty="0" smtClean="0"/>
          </a:p>
          <a:p>
            <a:r>
              <a:rPr lang="en-US" b="1" dirty="0" smtClean="0"/>
              <a:t>E.12.B.5- Students know scientific evidence suggest that the universe is expanding.  I/S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0" i="0" dirty="0" smtClean="0"/>
          </a:p>
          <a:p>
            <a:r>
              <a:rPr lang="en-US" dirty="0" smtClean="0"/>
              <a:t>In the early 1920s, an astronomer at Mount Wilson Observatory named Edwin Hubble made a startling discovery. Hubble observed that the spectral signatures of almost all galaxies were redshifted, indicating that they were moving away from Earth. Furthermore, the farther away the galaxy is, the greater its redshift. In other words, galaxies were moving away from Earth at a rate proportional to their distance from us. This relationship is now called Hubble’s Law and is an indication that the universe is expanding.</a:t>
            </a:r>
          </a:p>
          <a:p>
            <a:endParaRPr lang="en-US" dirty="0" smtClean="0"/>
          </a:p>
          <a:p>
            <a:r>
              <a:rPr lang="en-US" dirty="0" smtClean="0"/>
              <a:t>Hubble’s Law is assumed to apply to all galaxies. In other words, all galaxies are moving away from every other galaxy and the farther galaxies are separated, the faster they are moving apart. With every galaxy moving away from every other, we can only conclude that the space comprising the universe must be expanding.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answer this question it is important to realize that the spectral lines present in each of the four Objects are identical – the same sets of lines are merely offset in the four Objects.  Since we are concerned with </a:t>
            </a:r>
            <a:r>
              <a:rPr lang="en-US" sz="1200" kern="1200" dirty="0" err="1" smtClean="0">
                <a:solidFill>
                  <a:schemeClr val="tx1"/>
                </a:solidFill>
                <a:latin typeface="+mn-lt"/>
                <a:ea typeface="+mn-ea"/>
                <a:cs typeface="+mn-cs"/>
              </a:rPr>
              <a:t>redshift</a:t>
            </a:r>
            <a:r>
              <a:rPr lang="en-US" sz="1200" kern="1200" dirty="0" smtClean="0">
                <a:solidFill>
                  <a:schemeClr val="tx1"/>
                </a:solidFill>
                <a:latin typeface="+mn-lt"/>
                <a:ea typeface="+mn-ea"/>
                <a:cs typeface="+mn-cs"/>
              </a:rPr>
              <a:t>, we understand that sets of lines which have been moved towards the right hand side of the spectrum have been </a:t>
            </a:r>
            <a:r>
              <a:rPr lang="en-US" sz="1200" kern="1200" dirty="0" err="1" smtClean="0">
                <a:solidFill>
                  <a:schemeClr val="tx1"/>
                </a:solidFill>
                <a:latin typeface="+mn-lt"/>
                <a:ea typeface="+mn-ea"/>
                <a:cs typeface="+mn-cs"/>
              </a:rPr>
              <a:t>redshifted</a:t>
            </a:r>
            <a:r>
              <a:rPr lang="en-US" sz="1200" kern="1200" dirty="0" smtClean="0">
                <a:solidFill>
                  <a:schemeClr val="tx1"/>
                </a:solidFill>
                <a:latin typeface="+mn-lt"/>
                <a:ea typeface="+mn-ea"/>
                <a:cs typeface="+mn-cs"/>
              </a:rPr>
              <a:t>.  To identify the Object which is at rest (remember the question told us one of the spectra was from an object at rest) look to see which set of lines is furthest to the left.  This lets us know Object 2 is at rest, and is the Object to which the other Objects must be compared.  In the explanation above, it is stated that the farther away the galaxy, the greater its </a:t>
            </a:r>
            <a:r>
              <a:rPr lang="en-US" sz="1200" kern="1200" dirty="0" err="1" smtClean="0">
                <a:solidFill>
                  <a:schemeClr val="tx1"/>
                </a:solidFill>
                <a:latin typeface="+mn-lt"/>
                <a:ea typeface="+mn-ea"/>
                <a:cs typeface="+mn-cs"/>
              </a:rPr>
              <a:t>redshift</a:t>
            </a:r>
            <a:r>
              <a:rPr lang="en-US" sz="1200" kern="1200" dirty="0" smtClean="0">
                <a:solidFill>
                  <a:schemeClr val="tx1"/>
                </a:solidFill>
                <a:latin typeface="+mn-lt"/>
                <a:ea typeface="+mn-ea"/>
                <a:cs typeface="+mn-cs"/>
              </a:rPr>
              <a:t>.  So, determine which Object has its spectral lines moved the furthest to the right (the red end of the spectrum) and we see that Object 3 represents the galaxy found furthest from Earth.</a:t>
            </a: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Solar System and Universe - The universe is a dynamic system of matter and energy. The universe is extremely large and massive with its components separated by vast distances. Tools of technology will continue to aid in the investigation of the components, origins, processes and age of the universe.  Earth is one part of our solar system, which is within the Milky Way galaxy. The Sun is the energy producing star for our solar system. Most objects in our solar system are in predictable motion, resulting in phenomena such as day/night, year, and phases of the moon, tides, and eclipses.</a:t>
            </a:r>
            <a:endParaRPr lang="en-US" dirty="0" smtClean="0"/>
          </a:p>
          <a:p>
            <a:endParaRPr lang="en-US" dirty="0" smtClean="0"/>
          </a:p>
          <a:p>
            <a:r>
              <a:rPr lang="en-US" b="1" dirty="0" smtClean="0"/>
              <a:t>E.12.B.5- Students know scientific evidence suggest that the universe is expanding.  I/S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0" dirty="0" smtClean="0"/>
          </a:p>
          <a:p>
            <a:r>
              <a:rPr lang="en-US" dirty="0" smtClean="0"/>
              <a:t>In the early 1920s, an astronomer at Mount Wilson Observatory named Edwin Hubble made a startling discovery. Hubble observed that the spectral signatures of almost all galaxies were redshifted, indicating that they were moving away from Earth.</a:t>
            </a:r>
          </a:p>
          <a:p>
            <a:r>
              <a:rPr lang="en-US" dirty="0" smtClean="0"/>
              <a:t>Furthermore, the farther away the galaxy is, the greater its redshift. In other words, galaxies were moving away from Earth at a rate proportional to their distance from us. This relationship is now called Hubble’s Law and is an indication that the universe is expanding.</a:t>
            </a:r>
          </a:p>
          <a:p>
            <a:endParaRPr lang="en-US" dirty="0" smtClean="0"/>
          </a:p>
          <a:p>
            <a:r>
              <a:rPr lang="en-US" dirty="0" smtClean="0"/>
              <a:t>Hubble’s Law is assumed to apply to all galaxies. In other words, all galaxies are moving away from every other galaxy and the farther galaxies are separated, the faster they are moving apart. With every galaxy moving away from every other, we can only conclude that the space comprising the universe must be expanding.</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E.12.C.1 Students know how successive rock strata and fossils can be used to confirm the age, history, and changing life forms of the Earth, including how this evidence is affected by the folding, breaking, and uplifting of layers.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0" dirty="0" smtClean="0"/>
          </a:p>
          <a:p>
            <a:pPr defTabSz="931630"/>
            <a:r>
              <a:rPr lang="en-US" dirty="0" smtClean="0"/>
              <a:t>The </a:t>
            </a:r>
            <a:r>
              <a:rPr lang="en-US" i="1" dirty="0" smtClean="0"/>
              <a:t>Principle of Superposition</a:t>
            </a:r>
            <a:r>
              <a:rPr lang="en-US" dirty="0" smtClean="0"/>
              <a:t> states that, for an undisturbed rock sequence the oldest rock layer is on the bottom, and the higher up one travels, the younger the rock layers become. </a:t>
            </a:r>
          </a:p>
          <a:p>
            <a:pPr defTabSz="931630"/>
            <a:endParaRPr lang="en-US" dirty="0" smtClean="0"/>
          </a:p>
          <a:p>
            <a:pPr defTabSz="931630"/>
            <a:r>
              <a:rPr lang="en-US" dirty="0" smtClean="0"/>
              <a:t>James Hutton (known as the Father of Modern Geology) advanced the concept of geologic time and strengthened the belief in an ancient world. Hutton first formally proposed the fundamental principle used to classify rocks according to their relative ages. He concluded, after studying rocks at many outcrops, that each layer represented a specific interval of geologic time. Further, he proposed that wherever undisturbed layers were exposed, the bottom layer was deposited first and was, therefore, the oldest layer exposed; each succeeding layer, up to the topmost one, was progressively younger. This came to be known as the </a:t>
            </a:r>
            <a:r>
              <a:rPr lang="en-US" i="1" dirty="0" smtClean="0"/>
              <a:t>Principle of Superposition</a:t>
            </a:r>
            <a:r>
              <a:rPr lang="en-US" dirty="0" smtClean="0"/>
              <a:t>.</a:t>
            </a:r>
          </a:p>
          <a:p>
            <a:pPr defTabSz="931630"/>
            <a:endParaRPr lang="en-US" dirty="0" smtClean="0"/>
          </a:p>
          <a:p>
            <a:pPr marL="0" marR="0" indent="0" algn="l" defTabSz="93163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answer this question, close attention must be paid to layer C.  It is important to determine if layer C (igneous rock) formed as molten rock flowed on top of the previous highest layer (layer D) or if the molten rock squeezed between layer D and layer B.  </a:t>
            </a:r>
            <a:r>
              <a:rPr lang="en-US" sz="1200" kern="1200" dirty="0" err="1" smtClean="0">
                <a:solidFill>
                  <a:schemeClr val="tx1"/>
                </a:solidFill>
                <a:latin typeface="+mn-lt"/>
                <a:ea typeface="+mn-ea"/>
                <a:cs typeface="+mn-cs"/>
              </a:rPr>
              <a:t>Hachures</a:t>
            </a:r>
            <a:r>
              <a:rPr lang="en-US" sz="1200" kern="1200" dirty="0" smtClean="0">
                <a:solidFill>
                  <a:schemeClr val="tx1"/>
                </a:solidFill>
                <a:latin typeface="+mn-lt"/>
                <a:ea typeface="+mn-ea"/>
                <a:cs typeface="+mn-cs"/>
              </a:rPr>
              <a:t> are included to indicate where existing rock underwent contact metamorphism (a type of metamorphism in which heat, rather than pressure, plays the main role).  </a:t>
            </a:r>
            <a:r>
              <a:rPr lang="en-US" sz="1200" b="1" i="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hachures</a:t>
            </a:r>
            <a:r>
              <a:rPr lang="en-US" sz="1200" kern="1200" dirty="0" smtClean="0">
                <a:solidFill>
                  <a:schemeClr val="tx1"/>
                </a:solidFill>
                <a:latin typeface="+mn-lt"/>
                <a:ea typeface="+mn-ea"/>
                <a:cs typeface="+mn-cs"/>
              </a:rPr>
              <a:t> had been drawn both below and atop layer C, it would have told us layer C squeezed between the other two layers and is a sill which formed sometime after layer B was emplaced.  Since the </a:t>
            </a:r>
            <a:r>
              <a:rPr lang="en-US" sz="1200" kern="1200" dirty="0" err="1" smtClean="0">
                <a:solidFill>
                  <a:schemeClr val="tx1"/>
                </a:solidFill>
                <a:latin typeface="+mn-lt"/>
                <a:ea typeface="+mn-ea"/>
                <a:cs typeface="+mn-cs"/>
              </a:rPr>
              <a:t>hachures</a:t>
            </a:r>
            <a:r>
              <a:rPr lang="en-US" sz="1200" kern="1200" dirty="0" smtClean="0">
                <a:solidFill>
                  <a:schemeClr val="tx1"/>
                </a:solidFill>
                <a:latin typeface="+mn-lt"/>
                <a:ea typeface="+mn-ea"/>
                <a:cs typeface="+mn-cs"/>
              </a:rPr>
              <a:t> are found only along the feeder dike and the bottom of layer C, this tells us layer C formed as a flow wherein the molten rock poured out on Earth’s surface and baked (contact metamorphosed) the layer beneath.  In this scenario, we know that layer C is definitely older than layer B.</a:t>
            </a:r>
          </a:p>
          <a:p>
            <a:pPr defTabSz="931630"/>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E.12.C.1 Students know how successive rock strata and fossils can be used to confirm the age, history, and changing life forms of the Earth, including how this evidence is affected by the folding, breaking, and uplifting of layers. E/S</a:t>
            </a:r>
            <a:endParaRPr lang="en-US" dirty="0" smtClean="0"/>
          </a:p>
          <a:p>
            <a:r>
              <a:rPr lang="en-US" dirty="0" smtClean="0"/>
              <a:t> </a:t>
            </a:r>
          </a:p>
          <a:p>
            <a:r>
              <a:rPr lang="en-US" b="1" dirty="0" smtClean="0"/>
              <a:t>DOK Level 2</a:t>
            </a:r>
          </a:p>
          <a:p>
            <a:endParaRPr lang="en-US" b="1" dirty="0" smtClean="0"/>
          </a:p>
          <a:p>
            <a:r>
              <a:rPr lang="en-US" b="1" dirty="0" smtClean="0"/>
              <a:t>Answer C</a:t>
            </a:r>
          </a:p>
          <a:p>
            <a:endParaRPr lang="en-US" b="0" dirty="0" smtClean="0"/>
          </a:p>
          <a:p>
            <a:r>
              <a:rPr lang="en-US" dirty="0" smtClean="0"/>
              <a:t>Radioactive elements are unstable; they breakdown spontaneously into more stable atoms over time, a process known as radioactive decay. Radioactive parent elements decay to stable daughter elements. This decay occurs at a constant rate, specific to each radioactive isotope, and is </a:t>
            </a:r>
            <a:r>
              <a:rPr lang="en-US" i="1" dirty="0" smtClean="0"/>
              <a:t>not </a:t>
            </a:r>
            <a:r>
              <a:rPr lang="en-US" dirty="0" smtClean="0"/>
              <a:t>affected by changes in temperature and pressure. </a:t>
            </a:r>
          </a:p>
          <a:p>
            <a:endParaRPr lang="en-US" dirty="0" smtClean="0"/>
          </a:p>
          <a:p>
            <a:r>
              <a:rPr lang="en-US" dirty="0" smtClean="0"/>
              <a:t>Each radioactive isotope has its own unique half-life. A half-life is the time it takes for half of the radioactive isotope (parent material) to decay to a stable element (daughter product). The proportion of parent to daughter reveals the number of half-lives, which can be used to find the age in years.</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question, the picture of the “Sample before decay” shows that 100% of what is present is radioactive isotope.  This ratio can be present only at the beginning of the decay process.  For each half-life which passes, half of the radioactive isotope decays into decay product.  This means that during each half-life the amount of radioactive isotope decreases while the amount of decay product accumulates.  After one half-life, 1/2 (50%) of the original quantify of radioactive isotope remains; the 1/2 (50%) which decayed is now decay product.  During the second half-life, half of the 1/2 of the remaining radioactive isotope decays, leaving just 1/4 of it behind.  The 1/4 which decayed is added to the previous decay product such that decay product now makes up 3/4 of the sample.  The third half-life leaves 1/8 radioactive isotope and has produced 7/8 decay product.  Mathematically, you are simply doubling the denominator of the fraction of radioactive isotope each time a half life occurs.  Since the two portions of the sample (radioactive isotope and decay product) must add up to a whole, subtract the fraction of radioactive isotope remaining from the number 1 to determine the fraction of decay product which has formed thus far (e.g. 1 – 1/8 = 7/8).  The questions asks which diagram depicts the passing of two half-</a:t>
            </a:r>
            <a:r>
              <a:rPr lang="en-US" sz="1200" kern="1200" dirty="0" err="1" smtClean="0">
                <a:solidFill>
                  <a:schemeClr val="tx1"/>
                </a:solidFill>
                <a:latin typeface="+mn-lt"/>
                <a:ea typeface="+mn-ea"/>
                <a:cs typeface="+mn-cs"/>
              </a:rPr>
              <a:t>lifes</a:t>
            </a:r>
            <a:r>
              <a:rPr lang="en-US" sz="1200" kern="1200" dirty="0" smtClean="0">
                <a:solidFill>
                  <a:schemeClr val="tx1"/>
                </a:solidFill>
                <a:latin typeface="+mn-lt"/>
                <a:ea typeface="+mn-ea"/>
                <a:cs typeface="+mn-cs"/>
              </a:rPr>
              <a:t>.  Only 1/4 radioactive is left after two half-</a:t>
            </a:r>
            <a:r>
              <a:rPr lang="en-US" sz="1200" kern="1200" dirty="0" err="1" smtClean="0">
                <a:solidFill>
                  <a:schemeClr val="tx1"/>
                </a:solidFill>
                <a:latin typeface="+mn-lt"/>
                <a:ea typeface="+mn-ea"/>
                <a:cs typeface="+mn-cs"/>
              </a:rPr>
              <a:t>lifes</a:t>
            </a:r>
            <a:r>
              <a:rPr lang="en-US" sz="1200" kern="1200" dirty="0" smtClean="0">
                <a:solidFill>
                  <a:schemeClr val="tx1"/>
                </a:solidFill>
                <a:latin typeface="+mn-lt"/>
                <a:ea typeface="+mn-ea"/>
                <a:cs typeface="+mn-cs"/>
              </a:rPr>
              <a:t>, and in Diagram 3 we see 1/4 of the box is colored black (the color representing radioactive isotope).</a:t>
            </a: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E.12.C.1 Students know how successive rock strata and fossils can be used to confirm the age, history, and changing life forms of the Earth, including how this evidence is affected by the folding, breaking, and uplifting of layers. E/S</a:t>
            </a:r>
            <a:endParaRPr lang="en-US" dirty="0" smtClean="0"/>
          </a:p>
          <a:p>
            <a:r>
              <a:rPr lang="en-US" dirty="0" smtClean="0"/>
              <a:t> </a:t>
            </a:r>
          </a:p>
          <a:p>
            <a:r>
              <a:rPr lang="en-US" b="1" dirty="0" smtClean="0"/>
              <a:t>DOK Level 1</a:t>
            </a:r>
          </a:p>
          <a:p>
            <a:endParaRPr lang="en-US" b="1" dirty="0" smtClean="0"/>
          </a:p>
          <a:p>
            <a:r>
              <a:rPr lang="en-US" b="1" dirty="0" smtClean="0"/>
              <a:t>Answer B</a:t>
            </a:r>
            <a:endParaRPr lang="en-US" dirty="0" smtClean="0"/>
          </a:p>
          <a:p>
            <a:endParaRPr lang="en-US" dirty="0" smtClean="0"/>
          </a:p>
          <a:p>
            <a:r>
              <a:rPr lang="en-US" dirty="0" smtClean="0"/>
              <a:t>Fossils are the remains, molds, or traces of living organisms preserved in media such as sedimentary rock (i.e. sandstone, siltstone, shale or limestone), amber, ice, or tar. Fossils provide evidence of past forms of life and are used by paleontologists, geologists, biologists and others to learn about the past history of Earth. The oldest fossils found indicate life on our planet began at an age of well over 3 billion years ago. These organisms were simple, single-celled organisms. Increasingly complex multi-cellular organisms began to evolve, as preserved in rock, dating from about one billion years old. </a:t>
            </a:r>
            <a:r>
              <a:rPr lang="en-US" sz="1200" kern="1200" dirty="0" smtClean="0">
                <a:solidFill>
                  <a:schemeClr val="tx1"/>
                </a:solidFill>
                <a:latin typeface="+mn-lt"/>
                <a:ea typeface="+mn-ea"/>
                <a:cs typeface="+mn-cs"/>
              </a:rPr>
              <a:t>Soft tissue of organisms decays rapidly upon the death of the organism, and fossilization processes are typically too slow to result in preservation of much, if any soft tissue.  So, organisms having only soft parts are less frequently fossilized and we have limited evidence of their existence.  Hard parts resist decay better; organisms with hard parts such as bones, teeth and shells are more apt to be found in the fossil record.  Another factor is speed of burial.  A deceased organism which lays on the surface of its environment for very long is likely to fall victim to scavengers which eat its flesh and damage or carry away its bones.  Staying at the surface exposes the deceased organism to breakdown by weathering process, as well.  Rapid burial helps minimize those problems and provides a better chance for fossilization to occur. </a:t>
            </a:r>
          </a:p>
          <a:p>
            <a:endParaRPr lang="en-US" sz="1200" i="0" kern="1200" dirty="0" smtClean="0">
              <a:solidFill>
                <a:schemeClr val="tx1"/>
              </a:solidFill>
              <a:latin typeface="+mn-lt"/>
              <a:ea typeface="+mn-ea"/>
              <a:cs typeface="+mn-cs"/>
            </a:endParaRPr>
          </a:p>
          <a:p>
            <a:r>
              <a:rPr lang="en-US" i="0" dirty="0" smtClean="0"/>
              <a:t>A significant number of fossils (and diversity) begin around 550 million years ago, as </a:t>
            </a:r>
            <a:r>
              <a:rPr lang="en-US" b="1" i="0" dirty="0" smtClean="0"/>
              <a:t>organisms with hard parts </a:t>
            </a:r>
            <a:r>
              <a:rPr lang="en-US" i="0" dirty="0" smtClean="0"/>
              <a:t>burst onto the scene – this is referred to as the Cambrian explosion</a:t>
            </a:r>
            <a:endParaRPr lang="en-US" i="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E.12.C.1 Students know how successive rock strata and fossils can be used to confirm the age, history, and changing life forms of the Earth, including how this evidence is affected by the folding, breaking, and uplifting of layers. E/S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0" dirty="0" smtClean="0"/>
          </a:p>
          <a:p>
            <a:r>
              <a:rPr lang="en-US" sz="1200" kern="1200" dirty="0" smtClean="0">
                <a:solidFill>
                  <a:schemeClr val="tx1"/>
                </a:solidFill>
                <a:latin typeface="+mn-lt"/>
                <a:ea typeface="+mn-ea"/>
                <a:cs typeface="+mn-cs"/>
              </a:rPr>
              <a:t>In any environment, many different types of organisms occupy the various niches of their habitat.  Because they are living at the same time in geologic history, when these organisms die, their remains will accumulate in the same layer of sediment. The deceased organisms have the potential to be fossilized, making it possible that many dissimilar organisms could be found as fossils in the same rock layer representing the same geologic time.  The fossilization might have occurred as a life assemblage, in which the remains stayed in situ as they were fossilized.  It is not uncommon to find death assemblages, wherein the remains of organisms living at the same time but not in the same area are brought together by currents of streams or currents along ocean/lake floors.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E.12.C.1 Students know how successive rock strata and fossils can be used to confirm the age, history, and changing life forms of the Earth, including how this evidence is affected by the folding, breaking, and uplifting of layers.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0" dirty="0" smtClean="0"/>
          </a:p>
          <a:p>
            <a:r>
              <a:rPr lang="en-US" sz="1200" kern="1200" dirty="0" smtClean="0">
                <a:solidFill>
                  <a:schemeClr val="tx1"/>
                </a:solidFill>
                <a:latin typeface="+mn-lt"/>
                <a:ea typeface="+mn-ea"/>
                <a:cs typeface="+mn-cs"/>
              </a:rPr>
              <a:t>By studying the fossils of organisms which lived in the past, scientists get clues regarding what the environment and climate were like. We compare fossils of ancient organisms with characteristics of creatures living today to help understand where, in the environment, they lived. Fossils of aquatic organisms indicate the region in which they were found was underwater at that time. Fossils of terrestrial organisms tell us land was present where those creatures lived. Adaptations noted in the fossilized remains might suggest organisms suited for harsh desert climates, tropical climates or extreme cold. Knowing the zone of tolerance (range of environmental conditions in which specific organisms can survive) of the various organisms alive today gives as a chance to infer environmental conditions of the past of organisms whose fossilized remains suggest an evolutionary relationship to present life.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endParaRPr lang="en-US" b="1" dirty="0" smtClean="0"/>
          </a:p>
          <a:p>
            <a:pPr defTabSz="931681">
              <a:defRPr/>
            </a:pPr>
            <a:r>
              <a:rPr lang="en-US" b="1" dirty="0" smtClean="0"/>
              <a:t>Standard</a:t>
            </a:r>
            <a:r>
              <a:rPr lang="en-US" b="1" dirty="0" smtClean="0"/>
              <a:t>: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pPr defTabSz="931681">
              <a:defRPr/>
            </a:pPr>
            <a:endParaRPr lang="en-US" b="1" dirty="0" smtClean="0"/>
          </a:p>
          <a:p>
            <a:r>
              <a:rPr lang="en-US" b="1" dirty="0" smtClean="0"/>
              <a:t>N.12.A.1- Students know tables, charts, illustrations and graphs can be used in making arguments and claims in oral and written presentations.    E/S</a:t>
            </a:r>
            <a:endParaRPr lang="en-US" dirty="0" smtClean="0"/>
          </a:p>
          <a:p>
            <a:r>
              <a:rPr lang="en-US" dirty="0" smtClean="0"/>
              <a:t> </a:t>
            </a:r>
          </a:p>
          <a:p>
            <a:pPr defTabSz="931681">
              <a:defRPr/>
            </a:pPr>
            <a:r>
              <a:rPr lang="en-US" b="1" dirty="0" smtClean="0"/>
              <a:t>DOK Level 2</a:t>
            </a:r>
          </a:p>
          <a:p>
            <a:pPr defTabSz="931681">
              <a:defRPr/>
            </a:pPr>
            <a:endParaRPr lang="en-US" dirty="0" smtClean="0"/>
          </a:p>
          <a:p>
            <a:pPr defTabSz="931681">
              <a:defRPr/>
            </a:pPr>
            <a:r>
              <a:rPr lang="en-US" b="1" dirty="0" smtClean="0"/>
              <a:t>Answer C</a:t>
            </a:r>
          </a:p>
          <a:p>
            <a:pPr defTabSz="931681">
              <a:defRPr/>
            </a:pPr>
            <a:endParaRPr lang="en-US" b="1" dirty="0" smtClean="0"/>
          </a:p>
          <a:p>
            <a:pPr defTabSz="931681">
              <a:defRPr/>
            </a:pPr>
            <a:r>
              <a:rPr lang="en-US" dirty="0" smtClean="0"/>
              <a:t>Density is a physical characteristic and the average density of an object is defined as the total mass per unit volume. This question does not require the students to calculate density, but they need to be able to apply the concept to a situation. Remind the students of the common example of ice in a glass of water. The ice floats because the solid state of water is less dense than the liquid state. The cylinder shows four substances A, B, C, and D with their labeled densities. If the solid cube fell through substances A and B, but stopped in C, then it is more dense than substance B (3.50 g/cm</a:t>
            </a:r>
            <a:r>
              <a:rPr lang="en-US" baseline="30000" dirty="0" smtClean="0"/>
              <a:t>3</a:t>
            </a:r>
            <a:r>
              <a:rPr lang="en-US" dirty="0" smtClean="0"/>
              <a:t>) and less dense than substance C (6.0 g/cm</a:t>
            </a:r>
            <a:r>
              <a:rPr lang="en-US" baseline="30000" dirty="0" smtClean="0"/>
              <a:t>3</a:t>
            </a:r>
            <a:r>
              <a:rPr lang="en-US" dirty="0" smtClean="0"/>
              <a:t>). The correct answer is option C. </a:t>
            </a:r>
          </a:p>
          <a:p>
            <a:pPr defTabSz="931681">
              <a:defRPr/>
            </a:pPr>
            <a:endParaRPr lang="en-US" dirty="0" smtClean="0"/>
          </a:p>
          <a:p>
            <a:pPr defTabSz="93168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E.12.C.2 - Students understand the concept of plate tectonics including the evidence that supports it (structural, geophysical and paleontological evidence).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1" dirty="0" smtClean="0"/>
          </a:p>
          <a:p>
            <a:r>
              <a:rPr lang="en-US" dirty="0" smtClean="0"/>
              <a:t>The theory of plate tectonics states that the Earth’s rigid outermost layer (lithosphere) is fragmented into seven major plates and over a dozen smaller plates that are moving relative to one another as they ride atop the hotter, more mobile material of the asthenosphere.</a:t>
            </a:r>
            <a:r>
              <a:rPr lang="en-US" baseline="0" dirty="0" smtClean="0"/>
              <a:t> </a:t>
            </a:r>
            <a:r>
              <a:rPr lang="en-US" dirty="0" smtClean="0"/>
              <a:t>The primary force responsible for the movement of the plates is heat transfer which sets up convection currents within the upper mantle.</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E.12.C.2 - Students understand the concept of plate tectonics including the evidence that supports it (structural, geophysical and paleontological evidence).  E/S</a:t>
            </a:r>
            <a:endParaRPr lang="en-US" dirty="0" smtClean="0"/>
          </a:p>
          <a:p>
            <a:r>
              <a:rPr lang="en-US" dirty="0" smtClean="0"/>
              <a:t> </a:t>
            </a:r>
          </a:p>
          <a:p>
            <a:r>
              <a:rPr lang="en-US" b="1" dirty="0" smtClean="0"/>
              <a:t>DOK Level 2</a:t>
            </a:r>
          </a:p>
          <a:p>
            <a:endParaRPr lang="en-US" b="1" dirty="0" smtClean="0"/>
          </a:p>
          <a:p>
            <a:r>
              <a:rPr lang="en-US" b="1" dirty="0" smtClean="0"/>
              <a:t>Answer D</a:t>
            </a:r>
            <a:endParaRPr lang="en-US" dirty="0" smtClean="0"/>
          </a:p>
          <a:p>
            <a:endParaRPr lang="en-US" dirty="0" smtClean="0"/>
          </a:p>
          <a:p>
            <a:r>
              <a:rPr lang="en-US" dirty="0" smtClean="0"/>
              <a:t>Harry Hess (geologist and Navy submarine commander during WWII) studied newly published maps of the seafloor topography indicating the existence of a world-wide mid-ocean ridge system. He proposed, in the 1960’s, that ridges are where new seafloor is created from upwelling in the mantle. It was possible, he stated, that molten magma from beneath the earth’s crust could ooze up between plates and as this hot magma cooled, it would expand and push on either side of it. He also proposed subduction as a mechanism for recycling of the seafloor. His theory provided a mechanism for continental movement that Wegener’s model was lacking. He provided three key pieces of evidence:</a:t>
            </a:r>
          </a:p>
          <a:p>
            <a:r>
              <a:rPr lang="en-US" dirty="0" smtClean="0"/>
              <a:t>#1</a:t>
            </a:r>
            <a:r>
              <a:rPr lang="en-US" baseline="0" dirty="0" smtClean="0"/>
              <a:t> </a:t>
            </a:r>
            <a:r>
              <a:rPr lang="en-US" dirty="0" smtClean="0"/>
              <a:t>Samples of the deep ocean floor show that basaltic oceanic crust become progressively older as one moves away from the mid-ocean ridge.</a:t>
            </a:r>
          </a:p>
          <a:p>
            <a:r>
              <a:rPr lang="en-US" dirty="0" smtClean="0"/>
              <a:t>#2</a:t>
            </a:r>
            <a:r>
              <a:rPr lang="en-US" baseline="0" dirty="0" smtClean="0"/>
              <a:t> </a:t>
            </a:r>
            <a:r>
              <a:rPr lang="en-US" dirty="0" smtClean="0"/>
              <a:t>The rock making up the ocean floor is considerably younger than the continents – no rock samples older than 200 million years are found in the ocean crust while ages in excess of 3 billion years can be found in continental rocks.</a:t>
            </a:r>
          </a:p>
          <a:p>
            <a:r>
              <a:rPr lang="en-US" dirty="0" smtClean="0"/>
              <a:t>#3</a:t>
            </a:r>
            <a:r>
              <a:rPr lang="en-US" baseline="0" dirty="0" smtClean="0"/>
              <a:t> </a:t>
            </a:r>
            <a:r>
              <a:rPr lang="en-US" dirty="0" smtClean="0"/>
              <a:t>Paleomagnetism studies of the ocean floor demonstrate that the orientation of the Earth’s magnetic field has changed over time.</a:t>
            </a:r>
          </a:p>
        </p:txBody>
      </p:sp>
      <p:sp>
        <p:nvSpPr>
          <p:cNvPr id="4" name="Slide Number Placeholder 3"/>
          <p:cNvSpPr>
            <a:spLocks noGrp="1"/>
          </p:cNvSpPr>
          <p:nvPr>
            <p:ph type="sldNum" sz="quarter" idx="10"/>
          </p:nvPr>
        </p:nvSpPr>
        <p:spPr/>
        <p:txBody>
          <a:bodyPr/>
          <a:lstStyle/>
          <a:p>
            <a:fld id="{91CD54AD-56DC-41F4-B1F6-2EDAF84266FB}"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E.12.C.2 - Students understand the concept of plate tectonics including the evidence that supports it (structural, geophysical and paleontological evidence).  E/S</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0" dirty="0" smtClean="0"/>
          </a:p>
          <a:p>
            <a:r>
              <a:rPr lang="en-US" dirty="0" smtClean="0"/>
              <a:t>Harry Hess (geologist and Navy submarine commander during WWII) studied newly published maps of the seafloor topography indicating the existence of a world-wide mid-ocean ridge system. He proposed, in the 1960’s, that ridges are where new seafloor is created from upwelling in the mantle. It was possible, he stated, that molten magma from beneath the earth’s crust could ooze up between plates and as this hot magma cooled, it would expand and push on either side of it. He also proposed subduction as a mechanism for recycling of the seafloor. His theory provided a mechanism for continental movement that Wegener’s model was lacking. He provided three key pieces of evidence:</a:t>
            </a:r>
          </a:p>
          <a:p>
            <a:r>
              <a:rPr lang="en-US" dirty="0" smtClean="0"/>
              <a:t>#1</a:t>
            </a:r>
            <a:r>
              <a:rPr lang="en-US" baseline="0" dirty="0" smtClean="0"/>
              <a:t> </a:t>
            </a:r>
            <a:r>
              <a:rPr lang="en-US" dirty="0" smtClean="0"/>
              <a:t>Samples of the deep ocean floor show that basaltic oceanic crust become progressively older as one moves away from the mid-ocean ridge.</a:t>
            </a:r>
          </a:p>
          <a:p>
            <a:r>
              <a:rPr lang="en-US" dirty="0" smtClean="0"/>
              <a:t>#2</a:t>
            </a:r>
            <a:r>
              <a:rPr lang="en-US" baseline="0" dirty="0" smtClean="0"/>
              <a:t> </a:t>
            </a:r>
            <a:r>
              <a:rPr lang="en-US" dirty="0" smtClean="0"/>
              <a:t>The rock making up the ocean floor is considerably younger than the continents – no rock samples older than 200 million years are found in the ocean crust while ages in excess of 3 billion years can be found in continental rocks.</a:t>
            </a:r>
          </a:p>
          <a:p>
            <a:r>
              <a:rPr lang="en-US" dirty="0" smtClean="0"/>
              <a:t>#3</a:t>
            </a:r>
            <a:r>
              <a:rPr lang="en-US" baseline="0" dirty="0" smtClean="0"/>
              <a:t> </a:t>
            </a:r>
            <a:r>
              <a:rPr lang="en-US" dirty="0" smtClean="0"/>
              <a:t>Paleomagnetism studies of the ocean floor demonstrate that the orientation of the Earth’s magnetic field has changed over time.</a:t>
            </a:r>
          </a:p>
        </p:txBody>
      </p:sp>
      <p:sp>
        <p:nvSpPr>
          <p:cNvPr id="4" name="Slide Number Placeholder 3"/>
          <p:cNvSpPr>
            <a:spLocks noGrp="1"/>
          </p:cNvSpPr>
          <p:nvPr>
            <p:ph type="sldNum" sz="quarter" idx="10"/>
          </p:nvPr>
        </p:nvSpPr>
        <p:spPr/>
        <p:txBody>
          <a:bodyPr/>
          <a:lstStyle/>
          <a:p>
            <a:fld id="{91CD54AD-56DC-41F4-B1F6-2EDAF84266FB}"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E.12.C.2 - Students understand the concept of plate tectonics including the evidence that supports it (structural, geophysical and paleontological evidence).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0" dirty="0" smtClean="0"/>
          </a:p>
          <a:p>
            <a:r>
              <a:rPr lang="en-US" dirty="0" smtClean="0"/>
              <a:t>The theory of plate tectonics states that the Earth’s rigid outermost layer (lithosphere) is fragmented into seven major plates and over a dozen smaller plates that are moving relative to one another as they ride atop the hotter, more mobile material of the </a:t>
            </a:r>
            <a:r>
              <a:rPr lang="en-US" dirty="0" err="1" smtClean="0"/>
              <a:t>asthenosphere</a:t>
            </a:r>
            <a:r>
              <a:rPr lang="en-US" dirty="0" smtClean="0"/>
              <a:t>. The primary force responsible for the movement of the plates is heat transfer which sets up convection currents within the upper mantle.</a:t>
            </a:r>
            <a:br>
              <a:rPr lang="en-US" dirty="0" smtClean="0"/>
            </a:br>
            <a:endParaRPr lang="en-US" dirty="0" smtClean="0"/>
          </a:p>
          <a:p>
            <a:r>
              <a:rPr lang="en-US" dirty="0" smtClean="0"/>
              <a:t>The boundary between these lithospheric plates is where most of the action (earthquakes) takes place. </a:t>
            </a:r>
          </a:p>
          <a:p>
            <a:r>
              <a:rPr lang="en-US" dirty="0" smtClean="0"/>
              <a:t>Three primary plate boundaries exist;</a:t>
            </a:r>
          </a:p>
          <a:p>
            <a:r>
              <a:rPr lang="en-US" dirty="0" smtClean="0"/>
              <a:t>• Divergent boundaries – where new crust is created as the plates pull away from each other (mid-ocean ridge)</a:t>
            </a:r>
            <a:br>
              <a:rPr lang="en-US" dirty="0" smtClean="0"/>
            </a:br>
            <a:r>
              <a:rPr lang="en-US" dirty="0" smtClean="0"/>
              <a:t>• Convergent boundaries – where crust is recycled back into the mantle</a:t>
            </a:r>
            <a:br>
              <a:rPr lang="en-US" dirty="0" smtClean="0"/>
            </a:br>
            <a:r>
              <a:rPr lang="en-US" dirty="0" smtClean="0"/>
              <a:t>• Transform boundary – where plates slide horizontally past one another</a:t>
            </a:r>
          </a:p>
        </p:txBody>
      </p:sp>
      <p:sp>
        <p:nvSpPr>
          <p:cNvPr id="4" name="Slide Number Placeholder 3"/>
          <p:cNvSpPr>
            <a:spLocks noGrp="1"/>
          </p:cNvSpPr>
          <p:nvPr>
            <p:ph type="sldNum" sz="quarter" idx="10"/>
          </p:nvPr>
        </p:nvSpPr>
        <p:spPr/>
        <p:txBody>
          <a:bodyPr/>
          <a:lstStyle/>
          <a:p>
            <a:fld id="{91CD54AD-56DC-41F4-B1F6-2EDAF84266FB}"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E.12.C.3- Students know elements exist in fixed amounts and move through solid earth, oceans, atmosphere and living things as part of biogeochemical cycles.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0" dirty="0" smtClean="0"/>
          </a:p>
          <a:p>
            <a:r>
              <a:rPr lang="en-US" dirty="0" smtClean="0"/>
              <a:t>With few exceptions Earth is a closed system with respect to matter. The elements that are present on Earth today are the same elements that were present 4.6 billion years ago. Earth’s processes, driven by energy transfer, provide the mechanisms that allow for the circulation of these elements that exist in relatively fixed quantities. Biogeochemical cycles describe the movement (or cycling) of matter through Earth’s systems. In general, the systems can be subdivided into the atmosphere, hydrosphere, lithosphere, and biosphere. The movement of matter through and between each subsystem is a biogeochemical cycle. </a:t>
            </a:r>
          </a:p>
          <a:p>
            <a:endParaRPr lang="en-US" b="0" dirty="0" smtClean="0"/>
          </a:p>
          <a:p>
            <a:r>
              <a:rPr lang="en-US" b="0" i="1" dirty="0" smtClean="0"/>
              <a:t>Students incorrectly believe that the same water goes around the water cycle forever. To continue with this, the water they drink is the same water dinosaurs drank millions of years ago. </a:t>
            </a:r>
          </a:p>
          <a:p>
            <a:r>
              <a:rPr lang="en-US" b="0" dirty="0" smtClean="0"/>
              <a:t>Students must be aware of the vastness of the hydrological cycle, and that plants, through photosynthesis, and cells through cellular respiration split water molecules into hydrogen and oxygen (hydrolysis). </a:t>
            </a:r>
          </a:p>
          <a:p>
            <a:r>
              <a:rPr lang="en-US" b="0" dirty="0" smtClean="0"/>
              <a:t>Most simply stated: </a:t>
            </a:r>
            <a:r>
              <a:rPr lang="en-US" b="0" i="1" dirty="0" smtClean="0"/>
              <a:t>The atoms are the same, but the molecule is not.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E.12.C.3- Students know elements exist in fixed amounts and move through solid earth, oceans, atmosphere and living things as part of  biogeochemical cycles. E/S</a:t>
            </a:r>
            <a:endParaRPr lang="en-US" dirty="0" smtClean="0"/>
          </a:p>
          <a:p>
            <a:r>
              <a:rPr lang="en-US" dirty="0" smtClean="0"/>
              <a:t> </a:t>
            </a:r>
          </a:p>
          <a:p>
            <a:r>
              <a:rPr lang="en-US" b="1" dirty="0" smtClean="0"/>
              <a:t>DOK Level 1</a:t>
            </a:r>
          </a:p>
          <a:p>
            <a:endParaRPr lang="en-US" b="1" dirty="0" smtClean="0"/>
          </a:p>
          <a:p>
            <a:r>
              <a:rPr lang="en-US" b="1" dirty="0" smtClean="0"/>
              <a:t>Answer B</a:t>
            </a:r>
          </a:p>
          <a:p>
            <a:endParaRPr lang="en-US" b="0" dirty="0" smtClean="0"/>
          </a:p>
          <a:p>
            <a:r>
              <a:rPr lang="en-US" dirty="0" smtClean="0"/>
              <a:t>Carbon is an element that</a:t>
            </a:r>
            <a:r>
              <a:rPr lang="en-US" baseline="0" dirty="0" smtClean="0"/>
              <a:t> is</a:t>
            </a:r>
            <a:r>
              <a:rPr lang="en-US" dirty="0" smtClean="0"/>
              <a:t> fundamentally important to all life. The biogeochemical cycle of carbon is complex in that parts of the cycle can take days to complete while others can take millennia. The carbon cycle can be broken down into two main parts: geological cycling and biological cycling. The four main storage areas of carbon are: as carbon dioxide (CO</a:t>
            </a:r>
            <a:r>
              <a:rPr lang="en-US" baseline="-25000" dirty="0" smtClean="0"/>
              <a:t>2</a:t>
            </a:r>
            <a:r>
              <a:rPr lang="en-US" dirty="0" smtClean="0"/>
              <a:t>) in the atmosphere, as organic compounds in living or recently dead organisms, as dissolved carbon dioxide in the oceans and other bodies of water, and as calcium carbonate in limestone and in buried organic matter (fossil fuels). </a:t>
            </a:r>
          </a:p>
          <a:p>
            <a:endParaRPr lang="en-US" b="0" dirty="0" smtClean="0"/>
          </a:p>
          <a:p>
            <a:r>
              <a:rPr lang="en-US" dirty="0" smtClean="0"/>
              <a:t>Carbon dioxide is continuously removed from the atmosphere by plants. Plants, through photosynthesis, make sugars that may be transferred to animals. Upon death most of the carbon, through oxidation, is returned to the atmosphere. A small portion of the carbon may become transferred into the geologic cycle with sedimentary rocks. This accounts for coal and petroleum deposits. There is also an exchange of carbon dioxide between the atmosphere and bodies of water. These exchanges range from short term, as in aquatic plants using CO</a:t>
            </a:r>
            <a:r>
              <a:rPr lang="en-US" baseline="-25000" dirty="0" smtClean="0"/>
              <a:t>2</a:t>
            </a:r>
            <a:r>
              <a:rPr lang="en-US" dirty="0" smtClean="0"/>
              <a:t> through photosynthetic process and many aquatic animals using CO</a:t>
            </a:r>
            <a:r>
              <a:rPr lang="en-US" baseline="-25000" dirty="0" smtClean="0"/>
              <a:t>2</a:t>
            </a:r>
            <a:r>
              <a:rPr lang="en-US" dirty="0" smtClean="0"/>
              <a:t> and calcium to make shells of calcium carbonate (CaCO</a:t>
            </a:r>
            <a:r>
              <a:rPr lang="en-US" baseline="-25000" dirty="0" smtClean="0"/>
              <a:t>3</a:t>
            </a:r>
            <a:r>
              <a:rPr lang="en-US" dirty="0" smtClean="0"/>
              <a:t>); to long term when aquatic animals die and their shells accumulate on the ocean floor. The CaCO</a:t>
            </a:r>
            <a:r>
              <a:rPr lang="en-US" baseline="-25000" dirty="0" smtClean="0"/>
              <a:t>3</a:t>
            </a:r>
            <a:r>
              <a:rPr lang="en-US" dirty="0" smtClean="0"/>
              <a:t> accumulates in mass as sediment on the ocean floor. In time the buried sediment undergoes compaction and cementation to form limestone. Perhaps millennia later to be released back into the atmosphere by the plate tectonic cycle by means of volcanic activity.</a:t>
            </a:r>
          </a:p>
          <a:p>
            <a:endParaRPr lang="en-US" b="0" dirty="0" smtClean="0"/>
          </a:p>
          <a:p>
            <a:r>
              <a:rPr lang="en-US" dirty="0" smtClean="0"/>
              <a:t>By examining the carbon cycle, you will see that oxygen cycles with carbon because of the nature of their bonding. Oxygen is present in carbon dioxide, in carbohydrates, in water, in rocks and minerals, as a molecule of two oxygen atoms, and three oxygen atoms (ozone) in the atmosphere. Oxygen is a by-product of photosynthesis (oxygen is released during hydrolysis in the light reaction) that is released to the atmosphere. Oxygen is used by both plants and animals during cellular respiration (cells use sugar and O</a:t>
            </a:r>
            <a:r>
              <a:rPr lang="en-US" baseline="-25000" dirty="0" smtClean="0"/>
              <a:t>2</a:t>
            </a:r>
            <a:r>
              <a:rPr lang="en-US" dirty="0" smtClean="0"/>
              <a:t> to regenerate ATP).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E.12.C.3- Students know elements exist in fixed amounts and move through solid earth, oceans, atmosphere and living things as part of biogeochemical cycles. E/S</a:t>
            </a:r>
            <a:endParaRPr lang="en-US" dirty="0" smtClean="0"/>
          </a:p>
          <a:p>
            <a:r>
              <a:rPr lang="en-US" dirty="0" smtClean="0"/>
              <a:t> </a:t>
            </a:r>
          </a:p>
          <a:p>
            <a:r>
              <a:rPr lang="en-US" b="1" dirty="0" smtClean="0"/>
              <a:t>DOK Level 3</a:t>
            </a:r>
          </a:p>
          <a:p>
            <a:endParaRPr lang="en-US" b="1" dirty="0" smtClean="0"/>
          </a:p>
          <a:p>
            <a:r>
              <a:rPr lang="en-US" b="1" dirty="0" smtClean="0"/>
              <a:t>Answer B</a:t>
            </a:r>
          </a:p>
          <a:p>
            <a:endParaRPr lang="en-US" b="0" dirty="0" smtClean="0"/>
          </a:p>
          <a:p>
            <a:r>
              <a:rPr lang="en-US" dirty="0" smtClean="0"/>
              <a:t>Carbon is an element that</a:t>
            </a:r>
            <a:r>
              <a:rPr lang="en-US" baseline="0" dirty="0" smtClean="0"/>
              <a:t> is</a:t>
            </a:r>
            <a:r>
              <a:rPr lang="en-US" dirty="0" smtClean="0"/>
              <a:t> fundamentally important to all life. . The biogeochemical cycle of carbon is complex in that parts of the cycle can take days to complete while others can take millennia. The carbon cycle can be broken down into two main parts: geological cycling and biological cycling. The four main storage areas of carbon are: as carbon dioxide (CO</a:t>
            </a:r>
            <a:r>
              <a:rPr lang="en-US" baseline="-25000" dirty="0" smtClean="0"/>
              <a:t>2</a:t>
            </a:r>
            <a:r>
              <a:rPr lang="en-US" dirty="0" smtClean="0"/>
              <a:t>) in the atmosphere, as organic compounds in living or recently dead organisms, as dissolved carbon dioxide in the oceans and other bodies of water, and as calcium carbonate in limestone and in buried organic matter (fossil fuels). </a:t>
            </a:r>
          </a:p>
          <a:p>
            <a:endParaRPr lang="en-US" b="0" dirty="0" smtClean="0"/>
          </a:p>
          <a:p>
            <a:r>
              <a:rPr lang="en-US" dirty="0" smtClean="0"/>
              <a:t>Carbon dioxide is continuously removed from the atmosphere by plants. Plants, through photosynthesis, make sugars that may be transferred to animals. Upon death most of the carbon, through oxidation, is returned to the atmosphere. A small portion of the carbon may become transferred into the geologic cycle with sedimentary rocks. This accounts for coal and petroleum deposits. There is also an exchange of carbon dioxide between the atmosphere and bodies of water. These exchanges range from short term, as in aquatic plants using CO</a:t>
            </a:r>
            <a:r>
              <a:rPr lang="en-US" baseline="-25000" dirty="0" smtClean="0"/>
              <a:t>2</a:t>
            </a:r>
            <a:r>
              <a:rPr lang="en-US" dirty="0" smtClean="0"/>
              <a:t> through photosynthetic process and many aquatic animals using CO</a:t>
            </a:r>
            <a:r>
              <a:rPr lang="en-US" baseline="-25000" dirty="0" smtClean="0"/>
              <a:t>2</a:t>
            </a:r>
            <a:r>
              <a:rPr lang="en-US" dirty="0" smtClean="0"/>
              <a:t> and calcium to make shells of calcium carbonate (CaCO</a:t>
            </a:r>
            <a:r>
              <a:rPr lang="en-US" baseline="-25000" dirty="0" smtClean="0"/>
              <a:t>3</a:t>
            </a:r>
            <a:r>
              <a:rPr lang="en-US" dirty="0" smtClean="0"/>
              <a:t>); to long term when aquatic animals die and their shells accumulate on the ocean floor. The CaCO</a:t>
            </a:r>
            <a:r>
              <a:rPr lang="en-US" baseline="-25000" dirty="0" smtClean="0"/>
              <a:t>3</a:t>
            </a:r>
            <a:r>
              <a:rPr lang="en-US" dirty="0" smtClean="0"/>
              <a:t> accumulates in mass as sediment on the ocean floor. In time the buried sediment undergoes compaction and cementation to form limestone. Perhaps millennia later to be released back into the atmosphere by the plate tectonic cycle by means of volcanic activity.</a:t>
            </a:r>
          </a:p>
        </p:txBody>
      </p:sp>
      <p:sp>
        <p:nvSpPr>
          <p:cNvPr id="4" name="Slide Number Placeholder 3"/>
          <p:cNvSpPr>
            <a:spLocks noGrp="1"/>
          </p:cNvSpPr>
          <p:nvPr>
            <p:ph type="sldNum" sz="quarter" idx="10"/>
          </p:nvPr>
        </p:nvSpPr>
        <p:spPr/>
        <p:txBody>
          <a:bodyPr/>
          <a:lstStyle/>
          <a:p>
            <a:fld id="{91CD54AD-56DC-41F4-B1F6-2EDAF84266FB}"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E.12.C.4- Students know processes of obtaining, using, and recycling of renewable and non-renewable resources. E/S</a:t>
            </a:r>
            <a:endParaRPr lang="en-US" dirty="0" smtClean="0"/>
          </a:p>
          <a:p>
            <a:r>
              <a:rPr lang="en-US" dirty="0" smtClean="0"/>
              <a:t> </a:t>
            </a:r>
          </a:p>
          <a:p>
            <a:r>
              <a:rPr lang="en-US" b="1" dirty="0" smtClean="0"/>
              <a:t>DOK Level 1</a:t>
            </a:r>
          </a:p>
          <a:p>
            <a:endParaRPr lang="en-US" b="1" dirty="0" smtClean="0"/>
          </a:p>
          <a:p>
            <a:r>
              <a:rPr lang="en-US" b="1" dirty="0" smtClean="0"/>
              <a:t>Answer C</a:t>
            </a:r>
          </a:p>
          <a:p>
            <a:endParaRPr lang="en-US" b="0" dirty="0" smtClean="0"/>
          </a:p>
          <a:p>
            <a:r>
              <a:rPr lang="en-US" dirty="0" smtClean="0"/>
              <a:t>A key concept associated with the use of both renewable and non-renewable resources is sustainability. Can the resource be used at a rate that will allow for its continued use for years or even generations to come? If the answer is no, then the resource is not being used in a sustainable way. </a:t>
            </a:r>
          </a:p>
          <a:p>
            <a:endParaRPr lang="en-US" dirty="0" smtClean="0"/>
          </a:p>
          <a:p>
            <a:r>
              <a:rPr lang="en-US" sz="1200" kern="1200" dirty="0" smtClean="0">
                <a:solidFill>
                  <a:schemeClr val="tx1"/>
                </a:solidFill>
                <a:latin typeface="+mn-lt"/>
                <a:ea typeface="+mn-ea"/>
                <a:cs typeface="+mn-cs"/>
              </a:rPr>
              <a:t>When items containing metals are recycled, the benefits to the environment are great. Among those benefits:</a:t>
            </a:r>
          </a:p>
          <a:p>
            <a:pPr lvl="0">
              <a:buFont typeface="Wingdings" pitchFamily="2" charset="2"/>
              <a:buChar char="§"/>
            </a:pPr>
            <a:r>
              <a:rPr lang="en-US" sz="1200" kern="1200" dirty="0" smtClean="0">
                <a:solidFill>
                  <a:schemeClr val="tx1"/>
                </a:solidFill>
                <a:latin typeface="+mn-lt"/>
                <a:ea typeface="+mn-ea"/>
                <a:cs typeface="+mn-cs"/>
              </a:rPr>
              <a:t>Less energy is required to melt down waste metal and recycle it than it does to produce new metal, which keeps costs down</a:t>
            </a:r>
          </a:p>
          <a:p>
            <a:pPr lvl="0">
              <a:buFont typeface="Wingdings" pitchFamily="2" charset="2"/>
              <a:buChar char="§"/>
            </a:pPr>
            <a:r>
              <a:rPr lang="en-US" sz="1200" kern="1200" dirty="0" smtClean="0">
                <a:solidFill>
                  <a:schemeClr val="tx1"/>
                </a:solidFill>
                <a:latin typeface="+mn-lt"/>
                <a:ea typeface="+mn-ea"/>
                <a:cs typeface="+mn-cs"/>
              </a:rPr>
              <a:t>Recycling metal reduces CO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emissions and air pollution as less processing is needed</a:t>
            </a:r>
          </a:p>
          <a:p>
            <a:pPr lvl="0">
              <a:buFont typeface="Wingdings" pitchFamily="2" charset="2"/>
              <a:buChar char="§"/>
            </a:pPr>
            <a:r>
              <a:rPr lang="en-US" sz="1200" kern="1200" dirty="0" smtClean="0">
                <a:solidFill>
                  <a:schemeClr val="tx1"/>
                </a:solidFill>
                <a:latin typeface="+mn-lt"/>
                <a:ea typeface="+mn-ea"/>
                <a:cs typeface="+mn-cs"/>
              </a:rPr>
              <a:t>Tremendous amounts of water are used in the mining and processing of ores; recycling reduces this usage and has the added benefit of reduced water pollution</a:t>
            </a:r>
          </a:p>
          <a:p>
            <a:pPr lvl="0">
              <a:buFont typeface="Wingdings" pitchFamily="2" charset="2"/>
              <a:buChar char="§"/>
            </a:pPr>
            <a:r>
              <a:rPr lang="en-US" sz="1200" kern="1200" dirty="0" smtClean="0">
                <a:solidFill>
                  <a:schemeClr val="tx1"/>
                </a:solidFill>
                <a:latin typeface="+mn-lt"/>
                <a:ea typeface="+mn-ea"/>
                <a:cs typeface="+mn-cs"/>
              </a:rPr>
              <a:t>Reduces the need to mine the raw materials required to make the metal; fewer new mines (and reducing the need to expand existing open pit mines) is an environmental plus</a:t>
            </a:r>
          </a:p>
          <a:p>
            <a:pPr lvl="0">
              <a:buFont typeface="Wingdings" pitchFamily="2" charset="2"/>
              <a:buChar char="§"/>
            </a:pPr>
            <a:r>
              <a:rPr lang="en-US" sz="1200" kern="1200" dirty="0" smtClean="0">
                <a:solidFill>
                  <a:schemeClr val="tx1"/>
                </a:solidFill>
                <a:latin typeface="+mn-lt"/>
                <a:ea typeface="+mn-ea"/>
                <a:cs typeface="+mn-cs"/>
              </a:rPr>
              <a:t>Reduces the amount of metal going to landfill as despite a growing awareness of the value in recycling metal, a lot of household metal waste is still ending up in landfill sites;  on the positive side, many automobiles are stripped, crushed and recycled every year</a:t>
            </a:r>
          </a:p>
          <a:p>
            <a:pPr lvl="0">
              <a:buFont typeface="Wingdings" pitchFamily="2" charset="2"/>
              <a:buChar char="§"/>
            </a:pPr>
            <a:r>
              <a:rPr lang="en-US" sz="1200" kern="1200" dirty="0" smtClean="0">
                <a:solidFill>
                  <a:schemeClr val="tx1"/>
                </a:solidFill>
                <a:latin typeface="+mn-lt"/>
                <a:ea typeface="+mn-ea"/>
                <a:cs typeface="+mn-cs"/>
              </a:rPr>
              <a:t>Provides extra time for discovery of new ore resources as well as time to find more readily available materials which could replace environmentally unfriendly resources</a:t>
            </a: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E.12.C.4- Students know processes of obtaining, using, and recycling of renewable and non-renewable resources. E/S</a:t>
            </a:r>
            <a:endParaRPr lang="en-US" dirty="0" smtClean="0"/>
          </a:p>
          <a:p>
            <a:r>
              <a:rPr lang="en-US" dirty="0" smtClean="0"/>
              <a:t> </a:t>
            </a:r>
          </a:p>
          <a:p>
            <a:r>
              <a:rPr lang="en-US" b="1" dirty="0" smtClean="0"/>
              <a:t>DOK Level 2</a:t>
            </a:r>
          </a:p>
          <a:p>
            <a:endParaRPr lang="en-US" b="1" dirty="0" smtClean="0"/>
          </a:p>
          <a:p>
            <a:r>
              <a:rPr lang="en-US" b="1" dirty="0" smtClean="0"/>
              <a:t>Answer B</a:t>
            </a:r>
          </a:p>
          <a:p>
            <a:endParaRPr lang="en-US" b="0" dirty="0" smtClean="0"/>
          </a:p>
          <a:p>
            <a:r>
              <a:rPr lang="en-US" dirty="0" smtClean="0"/>
              <a:t>By definition, a renewable natural resource is a resource that is replaced by natural processes in a reasonable amount of time. The exact definition of reasonable can be debated, but in general, it tends to imply that the resource is being replaced at a rate equal to or greater than the rate of consumption. A properly managed forest that is selectively cut and/or replanted and properly managed can be considered a renewable resource even though it may take 40 years for the replanted trees to grow to the proper size to be harvested. Water impounded behind Hoover Dam is generally considered a renewable resource; however, as is currently the case, the water is not being replaced in Lake Mead at the same rate it is being withdrawn due to the extended drought conditions.</a:t>
            </a:r>
          </a:p>
          <a:p>
            <a:endParaRPr lang="en-US" b="0" dirty="0" smtClean="0"/>
          </a:p>
          <a:p>
            <a:r>
              <a:rPr lang="en-US" dirty="0" smtClean="0"/>
              <a:t>Wind, solar, hydroelectric, and biomass are frequently referred to as renewable energy sources. Renewable energy sources should not be confused or equated to “good” or problem free energy sources. With every natural resource there are costs and benefits to their use.</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b="1" dirty="0" smtClean="0"/>
          </a:p>
          <a:p>
            <a:r>
              <a:rPr lang="en-US" b="1" dirty="0" smtClean="0"/>
              <a:t>E.12.C.4- Students know processes of obtaining, using, and recycling of renewable and non-renewable resources. E/S</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0" dirty="0" smtClean="0"/>
          </a:p>
          <a:p>
            <a:r>
              <a:rPr lang="en-US" sz="1200" kern="1200" dirty="0" smtClean="0">
                <a:solidFill>
                  <a:schemeClr val="tx1"/>
                </a:solidFill>
                <a:latin typeface="+mn-lt"/>
                <a:ea typeface="+mn-ea"/>
                <a:cs typeface="+mn-cs"/>
              </a:rPr>
              <a:t>Plants remove nutrients from the soil during their life cycle. The nutrients are necessary components for cellular health and function as plants photosynthesize carbon dioxide and water into cellulose. Some plants require large quantities of nutrients. Corn, for example, removes much nitrogen from the soil. In just a few years, the soil can be almost completely nitrogen-depleted. Legume crops, such as soy beans, can return nitrogen to the soil. Crop rotation between corn and soy beans (or other nitrogen-producing plants, like alfalfa) can manage the depletion of nitrogen by corn with the addition of nitrogen by the legumes. With increases in world population, there is greater demand for corn and the likelihood crop rotation will not be employed. Corn will be continuously planted, and land poor in nutrients will be planted in corn. To prevent nitrogen-depletion from affecting crop yields (and even to increase yields) nitrogen-based fertilizers will increasingly be applied to the fields. This can result in contamination of surface waters by runoff from the fields, as well as contamination of groundwater (and any wells in that area).</a:t>
            </a:r>
          </a:p>
          <a:p>
            <a:r>
              <a:rPr lang="en-US" sz="1200" kern="1200" dirty="0" smtClean="0">
                <a:solidFill>
                  <a:schemeClr val="tx1"/>
                </a:solidFill>
                <a:latin typeface="+mn-lt"/>
                <a:ea typeface="+mn-ea"/>
                <a:cs typeface="+mn-cs"/>
              </a:rPr>
              <a:t> </a:t>
            </a:r>
            <a:endParaRPr lang="en-US" b="0" dirty="0" smtClean="0"/>
          </a:p>
          <a:p>
            <a:r>
              <a:rPr lang="en-US" b="0" i="1" dirty="0" smtClean="0"/>
              <a:t>Students mistakenly believe that renewable resources are inexhaustible. </a:t>
            </a:r>
          </a:p>
          <a:p>
            <a:r>
              <a:rPr lang="en-US" dirty="0" smtClean="0"/>
              <a:t>Renewable resources can be exhausted if improperly managed. Fisheries, forests, and fresh water are examples of renewable natural resources that are management sensitive. If handled properly, these resources are renewable. However, they are easily over-exploited and can face total collapse if proper management techniques are not followed. As with all resources, it is not just the total amount of the resource available that is important, it is how it is harvested, used, and finally disposed of that will greatly effect it availability. The old slogan, “Reduce, Reuse, Recycle” comes into play with all resource management. </a:t>
            </a:r>
          </a:p>
          <a:p>
            <a:endParaRPr lang="en-US" b="0" dirty="0" smtClean="0"/>
          </a:p>
          <a:p>
            <a:r>
              <a:rPr lang="en-US" dirty="0" smtClean="0"/>
              <a:t>A key concept associated with the use of both renewable and non-renewable resources is sustainability. Can the resource be used at a rate that will allow for its continued use for years or even generations to come? If the answer is no, then the resource is not being used in a sustainable way. In order to maintain the supply of a non-renewable resource for generations to come, how that resource is harvested, used and recycled must be considered. </a:t>
            </a:r>
          </a:p>
          <a:p>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p>
          <a:p>
            <a:pPr defTabSz="931681">
              <a:defRPr/>
            </a:pPr>
            <a:endParaRPr lang="en-US" b="1" dirty="0" smtClean="0"/>
          </a:p>
          <a:p>
            <a:r>
              <a:rPr lang="en-US" b="1" dirty="0" smtClean="0"/>
              <a:t>N.12.A.1- Students know tables, charts, illustrations and graphs can be used in making arguments and claims in oral and written presentations.    E/S</a:t>
            </a:r>
            <a:endParaRPr lang="en-US" dirty="0" smtClean="0"/>
          </a:p>
          <a:p>
            <a:r>
              <a:rPr lang="en-US" dirty="0" smtClean="0"/>
              <a:t> </a:t>
            </a:r>
          </a:p>
          <a:p>
            <a:r>
              <a:rPr lang="en-US" b="1" dirty="0" smtClean="0"/>
              <a:t>DOK Level 2</a:t>
            </a:r>
          </a:p>
          <a:p>
            <a:endParaRPr lang="en-US" dirty="0" smtClean="0"/>
          </a:p>
          <a:p>
            <a:r>
              <a:rPr lang="en-US" b="1" dirty="0" smtClean="0"/>
              <a:t>Answer C</a:t>
            </a:r>
          </a:p>
          <a:p>
            <a:endParaRPr lang="en-US" dirty="0" smtClean="0"/>
          </a:p>
          <a:p>
            <a:r>
              <a:rPr lang="en-US" dirty="0" smtClean="0"/>
              <a:t>This question requires the student to interpret the graph and use</a:t>
            </a:r>
            <a:r>
              <a:rPr lang="en-US" baseline="0" dirty="0" smtClean="0"/>
              <a:t> that information to make a calculation. </a:t>
            </a:r>
            <a:r>
              <a:rPr lang="en-US" dirty="0" smtClean="0"/>
              <a:t>Use the equation Velocity (speed) = Distance / Time. Rearrange the equation to solve for distance using basic algebra (D = VT). According to the graph, the car was traveling 20 m/s for the first 15 seconds of the trip. In order to determine the distance, substitute the given values. </a:t>
            </a:r>
            <a:r>
              <a:rPr lang="en-US" baseline="0" dirty="0" smtClean="0"/>
              <a:t>If the car travels at 20 m/s for 15 s, then the car traveled 300 m (D = 20m/s X 15s). </a:t>
            </a:r>
            <a:endParaRPr lang="en-US" dirty="0" smtClean="0"/>
          </a:p>
          <a:p>
            <a:r>
              <a:rPr lang="en-US" dirty="0" smtClean="0"/>
              <a:t>D = 300 meters</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1630">
              <a:defRPr/>
            </a:pPr>
            <a:r>
              <a:rPr lang="en-US" b="1" dirty="0" smtClean="0"/>
              <a:t>Standard: Earth’s Composition and Structure - Earth is composed of materials that move through the biogeochemical cycles. Earth’s features are shaped by ongoing and dynamic processes.  These processes can be constructive or destructive and occur over geologic time scales.</a:t>
            </a:r>
            <a:endParaRPr lang="en-US" dirty="0" smtClean="0"/>
          </a:p>
          <a:p>
            <a:endParaRPr lang="en-US" dirty="0" smtClean="0"/>
          </a:p>
          <a:p>
            <a:r>
              <a:rPr lang="en-US" b="1" dirty="0" smtClean="0"/>
              <a:t>E.12.C.5- Students know soil, derived from weathered rocks and decomposed organic material, is found in layers. E/S </a:t>
            </a:r>
            <a:endParaRPr lang="en-US" dirty="0" smtClean="0"/>
          </a:p>
          <a:p>
            <a:r>
              <a:rPr lang="en-US" dirty="0" smtClean="0"/>
              <a:t> </a:t>
            </a:r>
          </a:p>
          <a:p>
            <a:r>
              <a:rPr lang="en-US" b="1" dirty="0" smtClean="0"/>
              <a:t>DOK Level 2</a:t>
            </a:r>
          </a:p>
          <a:p>
            <a:endParaRPr lang="en-US" b="1" dirty="0" smtClean="0"/>
          </a:p>
          <a:p>
            <a:r>
              <a:rPr lang="en-US" b="1" dirty="0" smtClean="0"/>
              <a:t>Answer A</a:t>
            </a:r>
          </a:p>
          <a:p>
            <a:endParaRPr lang="en-US" b="0" dirty="0" smtClean="0"/>
          </a:p>
          <a:p>
            <a:pPr defTabSz="931630"/>
            <a:r>
              <a:rPr lang="en-US" dirty="0" smtClean="0"/>
              <a:t>The rate at which the agents of physical and chemical weathering breakdown Earth’s rocks are influenced by climate, exposure, and composition of the rock. Higher temperatures and greater amounts of water present are climatic factors that speed up the rate at which rocks break down. Exposure relates to how much of the rock is open to the elements. As a large boulder cracks the amount of surface area open to the elements increases thus accelerating the rate at which the rock will break down. In other words, the smaller the rock is the greater the ratio of surface area to volume and the faster the rock crumbles. Finally, a key factor to consider is the chemical composition of the rock being weathered – some rocks are simply more resistant to the agents of physical and chemical weathering, affecting the rate at which they decay.</a:t>
            </a:r>
          </a:p>
          <a:p>
            <a:pPr defTabSz="931630"/>
            <a:endParaRPr lang="en-US" b="0" dirty="0" smtClean="0"/>
          </a:p>
          <a:p>
            <a:pPr marL="0" marR="0" indent="0" algn="l" defTabSz="93163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tombstones in question both are found near each other in the same cemetery and facing the same direction, so we can conclude the effects of climate and exposure would be the same and not a factor in the heightened degree of weathering on tombstone A. We also see that tombstone A was set in 1922 while the less weathered tombstone B was put in place during 1892, so the difference in observed weathering is not due to the amount of time the tombstones have been exposed to the elements. Knowing that composition of rock influences rate of physical and chemical weathering, we would suspect the tombstones are not made of the same material (the photo supports the likelihood different rock was employed). In this case, the evidence suggests that the different rock of the tombstones is responsible for the different rates of weathering. Rocks containing the least stable minerals will chemically weather to a greater degree than rocks containing the most stable minerals.  Marble was a common rock utilized for tombstones due to its aesthetic qualities as well is to its softness (easy to carve and chisel).  Slate has been used for tombstones due to its availability in many locations.  Slate is also relatively easy to carve.  Marble primarily contains metamorphosed calcite (one of the less resistant minerals) while slate is made up of metamorphosed clays (one of the most resistant minerals).  Granite and gneiss have also been commonly utilized as </a:t>
            </a:r>
            <a:r>
              <a:rPr lang="en-US" sz="1200" kern="1200" dirty="0" err="1" smtClean="0">
                <a:solidFill>
                  <a:schemeClr val="tx1"/>
                </a:solidFill>
                <a:latin typeface="+mn-lt"/>
                <a:ea typeface="+mn-ea"/>
                <a:cs typeface="+mn-cs"/>
              </a:rPr>
              <a:t>tombtones</a:t>
            </a:r>
            <a:r>
              <a:rPr lang="en-US" sz="1200" kern="1200" dirty="0" smtClean="0">
                <a:solidFill>
                  <a:schemeClr val="tx1"/>
                </a:solidFill>
                <a:latin typeface="+mn-lt"/>
                <a:ea typeface="+mn-ea"/>
                <a:cs typeface="+mn-cs"/>
              </a:rPr>
              <a:t>.  Those rocks contain quartz, feldspar and amphibole, minerals with resistances between those of calcite and clays.  Comparatively, we can tell that tombstone A is made of less resistant rock and minerals than is tombstone B even if we are not certain of the exact rock material of either.</a:t>
            </a:r>
          </a:p>
          <a:p>
            <a:pPr defTabSz="931630"/>
            <a:endParaRPr lang="en-US" b="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p>
          <a:p>
            <a:pPr defTabSz="931681">
              <a:defRPr/>
            </a:pPr>
            <a:endParaRPr lang="en-US" b="1" dirty="0" smtClean="0"/>
          </a:p>
          <a:p>
            <a:pPr defTabSz="931681">
              <a:defRPr/>
            </a:pPr>
            <a:r>
              <a:rPr lang="en-US" b="1" dirty="0" smtClean="0"/>
              <a:t>P.12.A.1- Students know different molecular arrangements and motions account for the different physical properties of solids, liquids, and gases.  E/S</a:t>
            </a:r>
            <a:endParaRPr lang="en-US" dirty="0" smtClean="0"/>
          </a:p>
          <a:p>
            <a:pPr defTabSz="931681">
              <a:defRPr/>
            </a:pPr>
            <a:endParaRPr lang="en-US" dirty="0" smtClean="0"/>
          </a:p>
          <a:p>
            <a:r>
              <a:rPr lang="en-US" b="1" dirty="0" smtClean="0"/>
              <a:t>DOK</a:t>
            </a:r>
            <a:r>
              <a:rPr lang="en-US" b="1" baseline="0" dirty="0" smtClean="0"/>
              <a:t> Level 2</a:t>
            </a:r>
          </a:p>
          <a:p>
            <a:endParaRPr lang="en-US" b="1" baseline="0" dirty="0" smtClean="0"/>
          </a:p>
          <a:p>
            <a:r>
              <a:rPr lang="en-US" b="1" baseline="0" dirty="0" smtClean="0"/>
              <a:t>Answer D</a:t>
            </a:r>
          </a:p>
          <a:p>
            <a:endParaRPr lang="en-US" b="1" baseline="0" dirty="0" smtClean="0"/>
          </a:p>
          <a:p>
            <a:r>
              <a:rPr lang="en-US" b="0" dirty="0" smtClean="0"/>
              <a:t>Water is a small molecule with a molecular mass of approximately 18.0 grams/mole.</a:t>
            </a:r>
            <a:r>
              <a:rPr lang="en-US" b="0" baseline="0" dirty="0" smtClean="0"/>
              <a:t> The hydrogen atom of one water molecule interacts strongly with the electronegative atom, oxygen, in a neighboring water molecule forming what is called a “hydrogen” bond. This interaction is not a true chemical bond such as ionic or covalent bonds, but is strong enough to raise the melting point and boiling point of water. This is why water is a liquid at room temperature and carbon dioxide is not. Carbon dioxide does not form strong interactions between its neighbor molecules and is a gas at room temperature.</a:t>
            </a:r>
            <a:endParaRPr lang="en-US" b="1"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P.12.A.1- Students know different molecular arrangements and motions account for the different physical properties of solids, liquids, and gases.  E/S</a:t>
            </a:r>
            <a:endParaRPr lang="en-US" dirty="0" smtClean="0"/>
          </a:p>
          <a:p>
            <a:endParaRPr lang="en-US" dirty="0" smtClean="0"/>
          </a:p>
          <a:p>
            <a:r>
              <a:rPr lang="en-US" b="1" dirty="0" smtClean="0"/>
              <a:t>DOK</a:t>
            </a:r>
            <a:r>
              <a:rPr lang="en-US" b="1" baseline="0" dirty="0" smtClean="0"/>
              <a:t> Level 1</a:t>
            </a:r>
          </a:p>
          <a:p>
            <a:endParaRPr lang="en-US" b="1" baseline="0" dirty="0" smtClean="0"/>
          </a:p>
          <a:p>
            <a:r>
              <a:rPr lang="en-US" b="1" baseline="0" dirty="0" smtClean="0"/>
              <a:t>Answer C</a:t>
            </a:r>
          </a:p>
          <a:p>
            <a:endParaRPr lang="en-US" dirty="0" smtClean="0"/>
          </a:p>
          <a:p>
            <a:pPr defTabSz="931681">
              <a:defRPr/>
            </a:pPr>
            <a:r>
              <a:rPr lang="en-US" b="0" baseline="0" dirty="0" smtClean="0"/>
              <a:t>Gases and liquids can be compressed while solids are not compressible. Liquids have a definite size (volume) but no fixed shape. Liquids can flow and as a result, liquids take the shape of their container. Solids have a definite shape and a definite volume regardless of any container holding them.</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P.12.A.1- Students know different molecular arrangements and motions account for the different physical properties of solids, liquids, and gases.  E/S</a:t>
            </a:r>
            <a:endParaRPr lang="en-US" dirty="0" smtClean="0"/>
          </a:p>
          <a:p>
            <a:endParaRPr lang="en-US" b="1" dirty="0" smtClean="0"/>
          </a:p>
          <a:p>
            <a:r>
              <a:rPr lang="en-US" b="1" dirty="0" smtClean="0"/>
              <a:t>DOK</a:t>
            </a:r>
            <a:r>
              <a:rPr lang="en-US" b="1" baseline="0" dirty="0" smtClean="0"/>
              <a:t> Level 1</a:t>
            </a:r>
          </a:p>
          <a:p>
            <a:endParaRPr lang="en-US" b="1" baseline="0" dirty="0" smtClean="0"/>
          </a:p>
          <a:p>
            <a:r>
              <a:rPr lang="en-US" b="1" baseline="0" dirty="0" smtClean="0"/>
              <a:t>Answer B</a:t>
            </a:r>
          </a:p>
          <a:p>
            <a:endParaRPr lang="en-US" dirty="0" smtClean="0"/>
          </a:p>
          <a:p>
            <a:r>
              <a:rPr lang="en-US" dirty="0" smtClean="0"/>
              <a:t>According to Kinetic Molecular Theory,</a:t>
            </a:r>
            <a:r>
              <a:rPr lang="en-US" baseline="0" dirty="0" smtClean="0"/>
              <a:t> particles in their gaseous phase are more energetic than their corresponding liquid or solid states. Particles in their gaseous state are farther apart from each other. When particles of gas change to their liquid state, energy is emitted to the environment and the particles begin to slow down. As they slow down, the particles come closer together and are said to “coalesce.” The molecules begin to interact with each other exerting intermolecular forces. These forces hold the particles in what is known as the liquid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P.12.A.2- Students know elements in the periodic table are arranged into groups and periods by repeating patterns and relationships. E/S</a:t>
            </a:r>
            <a:endParaRPr lang="en-US" dirty="0" smtClean="0"/>
          </a:p>
          <a:p>
            <a:endParaRPr lang="en-US" dirty="0" smtClean="0"/>
          </a:p>
          <a:p>
            <a:r>
              <a:rPr lang="en-US" b="1" dirty="0" smtClean="0"/>
              <a:t>DOK Level 2</a:t>
            </a:r>
          </a:p>
          <a:p>
            <a:endParaRPr lang="en-US" b="1" dirty="0" smtClean="0"/>
          </a:p>
          <a:p>
            <a:r>
              <a:rPr lang="en-US" b="1" dirty="0" smtClean="0"/>
              <a:t>Answer A</a:t>
            </a:r>
          </a:p>
          <a:p>
            <a:endParaRPr lang="en-US" b="1" dirty="0" smtClean="0"/>
          </a:p>
          <a:p>
            <a:r>
              <a:rPr lang="en-US" b="0" dirty="0" smtClean="0"/>
              <a:t>Periodic</a:t>
            </a:r>
            <a:r>
              <a:rPr lang="en-US" b="0" baseline="0" dirty="0" smtClean="0"/>
              <a:t> Law states that the properties of matter repeat at regular intervals with increasing atomic number. Elements with similar properties are grouped in the Modern Periodic Table in vertical columns called groups or families. Oxygen, sulfur, and selenium are all in the same family. This means that they share similar chemical and physical properties.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D54AD-56DC-41F4-B1F6-2EDAF84266FB}" type="slidenum">
              <a:rPr lang="en-US" smtClean="0"/>
              <a:pPr/>
              <a:t>75</a:t>
            </a:fld>
            <a:endParaRPr lang="en-US" dirty="0"/>
          </a:p>
        </p:txBody>
      </p:sp>
    </p:spTree>
    <p:extLst>
      <p:ext uri="{BB962C8B-B14F-4D97-AF65-F5344CB8AC3E}">
        <p14:creationId xmlns:p14="http://schemas.microsoft.com/office/powerpoint/2010/main" val="8746315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P.12.A.2- Students know elements in the periodic table are arranged into groups and periods by repeating patterns and relationships. E/S</a:t>
            </a:r>
            <a:endParaRPr lang="en-US" dirty="0" smtClean="0"/>
          </a:p>
          <a:p>
            <a:endParaRPr lang="en-US" dirty="0" smtClean="0"/>
          </a:p>
          <a:p>
            <a:r>
              <a:rPr lang="en-US" b="1" dirty="0" smtClean="0"/>
              <a:t>DOK</a:t>
            </a:r>
            <a:r>
              <a:rPr lang="en-US" b="1" baseline="0" dirty="0" smtClean="0"/>
              <a:t> Level 2</a:t>
            </a:r>
          </a:p>
          <a:p>
            <a:endParaRPr lang="en-US" b="1" baseline="0" dirty="0" smtClean="0"/>
          </a:p>
          <a:p>
            <a:r>
              <a:rPr lang="en-US" b="1" baseline="0" dirty="0" smtClean="0"/>
              <a:t>Answer D</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Elements on the periodic table are arranged in order of their increasing atomic number and arranged in families according to their repeating properties. Cu, Ag, and Au are members of the same family. Au is located below Cu and must have a higher atomic number. </a:t>
            </a:r>
            <a:r>
              <a:rPr lang="en-US" sz="1200" kern="1200" dirty="0" smtClean="0">
                <a:solidFill>
                  <a:schemeClr val="tx1"/>
                </a:solidFill>
                <a:latin typeface="+mn-lt"/>
                <a:ea typeface="+mn-ea"/>
                <a:cs typeface="+mn-cs"/>
              </a:rPr>
              <a:t>Since atomic number is a measure of the number of protons in the nucleus, and since protons have an approximate mass of 1 </a:t>
            </a:r>
            <a:r>
              <a:rPr lang="en-US" sz="1200" kern="1200" dirty="0" err="1" smtClean="0">
                <a:solidFill>
                  <a:schemeClr val="tx1"/>
                </a:solidFill>
                <a:latin typeface="+mn-lt"/>
                <a:ea typeface="+mn-ea"/>
                <a:cs typeface="+mn-cs"/>
              </a:rPr>
              <a:t>a.m.u</a:t>
            </a:r>
            <a:r>
              <a:rPr lang="en-US" sz="1200" kern="1200" dirty="0" smtClean="0">
                <a:solidFill>
                  <a:schemeClr val="tx1"/>
                </a:solidFill>
                <a:latin typeface="+mn-lt"/>
                <a:ea typeface="+mn-ea"/>
                <a:cs typeface="+mn-cs"/>
              </a:rPr>
              <a:t>. Au would have a greater atomic mass than Cu because it has more protons than Cu. </a:t>
            </a:r>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P.12.A.2- Students know elements in the periodic table are arranged into groups and periods by repeating patterns and relationships. E/S</a:t>
            </a:r>
            <a:endParaRPr lang="en-US" dirty="0" smtClean="0"/>
          </a:p>
          <a:p>
            <a:endParaRPr lang="en-US" dirty="0" smtClean="0"/>
          </a:p>
          <a:p>
            <a:r>
              <a:rPr lang="en-US" b="1" dirty="0" smtClean="0"/>
              <a:t>DOK</a:t>
            </a:r>
            <a:r>
              <a:rPr lang="en-US" b="1" baseline="0" dirty="0" smtClean="0"/>
              <a:t> Level 1</a:t>
            </a:r>
          </a:p>
          <a:p>
            <a:endParaRPr lang="en-US" b="1" baseline="0" dirty="0" smtClean="0"/>
          </a:p>
          <a:p>
            <a:r>
              <a:rPr lang="en-US" b="1" baseline="0" dirty="0" smtClean="0"/>
              <a:t>Answer B</a:t>
            </a:r>
          </a:p>
          <a:p>
            <a:endParaRPr lang="en-US" b="1" baseline="0" dirty="0" smtClean="0"/>
          </a:p>
          <a:p>
            <a:r>
              <a:rPr lang="en-US" sz="1200" kern="1200" dirty="0" smtClean="0">
                <a:solidFill>
                  <a:schemeClr val="tx1"/>
                </a:solidFill>
                <a:latin typeface="+mn-lt"/>
                <a:ea typeface="+mn-ea"/>
                <a:cs typeface="+mn-cs"/>
              </a:rPr>
              <a:t>The nuclear symbols shown above provide specific information about the elements. The atomic number, which is the number of protons in an element, is written below the symbol and above its name. The average atomic mass (average of the sum of masses of the protons and neutrons in the isotopes of that element) is written above the symbol.  In this problem, only iodine has 53 protons as given in the question. An anion is a negatively charged element, which contains more electrons than its atomic number. In this question, an anion of -1 would form since the element contains 54 electrons and 53 protons. The number of neutrons is not indicated in the nuclear symbol in this example; however, it can be estimated by rounding the average atomic mass to the nearest whole number, then subtracting the atomic number from that (126.905 rounds to 127, and 127 – 53 = 74).</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P.12.A.3- Students know identifiable properties can be used to separate mixtures. E/S</a:t>
            </a:r>
            <a:endParaRPr lang="en-US" dirty="0" smtClean="0"/>
          </a:p>
          <a:p>
            <a:r>
              <a:rPr lang="en-US" dirty="0" smtClean="0"/>
              <a:t> </a:t>
            </a:r>
          </a:p>
          <a:p>
            <a:r>
              <a:rPr lang="en-US" b="1" dirty="0" smtClean="0"/>
              <a:t>DOK Level 2</a:t>
            </a:r>
          </a:p>
          <a:p>
            <a:endParaRPr lang="en-US" b="1" dirty="0" smtClean="0"/>
          </a:p>
          <a:p>
            <a:r>
              <a:rPr lang="en-US" b="1" dirty="0" smtClean="0"/>
              <a:t>Answer</a:t>
            </a:r>
            <a:r>
              <a:rPr lang="en-US" b="1" baseline="0" dirty="0" smtClean="0"/>
              <a:t> B</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two types of mixtures: homogeneous and heterogeneous. Heterogeneous mixtures are also known as physical mixtures and can be separated using physical properties which can include: magnetism, boiling point, melting point, density and chromatography. Homogeneous mixtures (also known as solutions) are substances made up of one kind of compound or element, and have uniform compositions throughout).  Evaporation is a phase change of water from its liquid to gaseous state. It is a physical process. The salt dissolved in the seawater remains behind as water leaves the system.  Water breaking into its component elements of hydrogen and oxygen is achieved only through chemical means such as electrolysis. Propane reacting with oxygen generates a new substance with new properties  through chemical reactions. Calcium carbonate forms calcium oxide and carbon dioxide through the chemical process of decomposition. </a:t>
            </a:r>
          </a:p>
          <a:p>
            <a:endParaRPr lang="en-US" b="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P.12.A.3- Students know identifiable properties can be used to separate mixtures. E/S</a:t>
            </a:r>
            <a:r>
              <a:rPr lang="en-US" dirty="0" smtClean="0"/>
              <a:t> </a:t>
            </a:r>
          </a:p>
          <a:p>
            <a:endParaRPr lang="en-US" b="1" dirty="0" smtClean="0"/>
          </a:p>
          <a:p>
            <a:r>
              <a:rPr lang="en-US" b="1" dirty="0" smtClean="0"/>
              <a:t>DOK Level 1</a:t>
            </a:r>
          </a:p>
          <a:p>
            <a:endParaRPr lang="en-US" b="1" dirty="0" smtClean="0"/>
          </a:p>
          <a:p>
            <a:r>
              <a:rPr lang="en-US" b="1" dirty="0" smtClean="0"/>
              <a:t>Answer</a:t>
            </a:r>
            <a:r>
              <a:rPr lang="en-US" b="1" baseline="0" dirty="0" smtClean="0"/>
              <a:t> D</a:t>
            </a:r>
          </a:p>
          <a:p>
            <a:endParaRPr lang="en-US" b="1" baseline="0" dirty="0" smtClean="0"/>
          </a:p>
          <a:p>
            <a:r>
              <a:rPr lang="en-US" sz="1200" kern="1200" dirty="0" smtClean="0">
                <a:solidFill>
                  <a:schemeClr val="tx1"/>
                </a:solidFill>
                <a:latin typeface="+mn-lt"/>
                <a:ea typeface="+mn-ea"/>
                <a:cs typeface="+mn-cs"/>
              </a:rPr>
              <a:t>Physical properties are known as the “fingerprints” of a substance. Mixtures contain multiple substances which have materials with their own set of physical properties. Properties that simply vary with the amount of a substance include mass and volume but these properties do not help us identify a substance. Physical properties do not vary with the organization of a substance but depend on the nature of the components.  Examples of physical properties include density, luster, color, odor, boiling point and freezing point.</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endParaRPr lang="en-US" dirty="0" smtClean="0"/>
          </a:p>
          <a:p>
            <a:endParaRPr lang="en-US" dirty="0" smtClean="0"/>
          </a:p>
          <a:p>
            <a:r>
              <a:rPr lang="en-US" b="1" dirty="0" smtClean="0"/>
              <a:t>N.12.A.1- Students know tables, charts, illustrations and graphs can be used in making arguments and claims in oral and written presentations.    E/S</a:t>
            </a:r>
          </a:p>
          <a:p>
            <a:endParaRPr lang="en-US" b="1" dirty="0" smtClean="0"/>
          </a:p>
          <a:p>
            <a:r>
              <a:rPr lang="en-US" b="1" dirty="0" smtClean="0"/>
              <a:t>DOK Level 2</a:t>
            </a:r>
          </a:p>
          <a:p>
            <a:endParaRPr lang="en-US" b="1" dirty="0" smtClean="0"/>
          </a:p>
          <a:p>
            <a:r>
              <a:rPr lang="en-US" b="1" dirty="0" smtClean="0"/>
              <a:t>Answer C</a:t>
            </a:r>
          </a:p>
          <a:p>
            <a:endParaRPr lang="en-US" b="1" dirty="0" smtClean="0"/>
          </a:p>
          <a:p>
            <a:r>
              <a:rPr lang="en-US" dirty="0" smtClean="0"/>
              <a:t>In order to answer this question, the student needs to read the data table and interpret the information. The data table includes four substances and lists their color, melting point, and boiling point. The melting point is the temperature at which a substance changes from a solid to a liquid state.</a:t>
            </a:r>
            <a:r>
              <a:rPr lang="en-US" baseline="0" dirty="0" smtClean="0"/>
              <a:t> The boiling point is the temperature that a substance changes from the liquid to the gas phase. According to the ranges listed in the data table, the only substance that is a liquid from </a:t>
            </a:r>
            <a:r>
              <a:rPr lang="en-US" dirty="0" smtClean="0"/>
              <a:t>–50°C to 0°C is ethanol, option C.  </a:t>
            </a:r>
          </a:p>
          <a:p>
            <a:endParaRPr lang="en-US" b="1" dirty="0" smtClean="0"/>
          </a:p>
          <a:p>
            <a:endParaRPr lang="en-US" b="1" dirty="0" smtClean="0"/>
          </a:p>
          <a:p>
            <a:endParaRPr lang="en-US" b="1" dirty="0" smtClean="0"/>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P.12.A.3- Students know identifiable properties can be used to separate mixtures. E/S</a:t>
            </a:r>
            <a:r>
              <a:rPr lang="en-US" dirty="0" smtClean="0"/>
              <a:t> </a:t>
            </a:r>
          </a:p>
          <a:p>
            <a:endParaRPr lang="en-US" b="1" dirty="0" smtClean="0"/>
          </a:p>
          <a:p>
            <a:r>
              <a:rPr lang="en-US" b="1" dirty="0" smtClean="0"/>
              <a:t>DOK Level 1</a:t>
            </a:r>
          </a:p>
          <a:p>
            <a:endParaRPr lang="en-US" b="1" dirty="0" smtClean="0"/>
          </a:p>
          <a:p>
            <a:r>
              <a:rPr lang="en-US" b="1" dirty="0" smtClean="0"/>
              <a:t>Answer</a:t>
            </a:r>
            <a:r>
              <a:rPr lang="en-US" b="1" baseline="0" dirty="0" smtClean="0"/>
              <a:t> D</a:t>
            </a:r>
          </a:p>
          <a:p>
            <a:endParaRPr lang="en-US" b="1" baseline="0" dirty="0" smtClean="0"/>
          </a:p>
          <a:p>
            <a:r>
              <a:rPr lang="en-US" b="0" baseline="0" dirty="0" smtClean="0"/>
              <a:t>Homogeneous mixtures are defined as mixtures which contain one type of substance such as elements, compounds or solutions. They are characterized by a single set of properties.  Examples would include the element, gold; table salt, a compound of sodium chloride; or hydrogen peroxide, a solution of hydrogen peroxide and water. Heterogeneous mixtures contain multiple components each which has its own set of properties. Concrete is composed of several materials and each has its own unique set of physical properties. Therefore, concrete is heterogeneous.</a:t>
            </a:r>
            <a:endParaRPr lang="en-US" b="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P.12.A.4- Students know atoms bond with one another by transferring or sharing electrons. E/S</a:t>
            </a:r>
            <a:endParaRPr lang="en-US" dirty="0" smtClean="0"/>
          </a:p>
          <a:p>
            <a:r>
              <a:rPr lang="en-US" dirty="0" smtClean="0"/>
              <a:t> </a:t>
            </a:r>
          </a:p>
          <a:p>
            <a:r>
              <a:rPr lang="en-US" b="1" dirty="0" smtClean="0"/>
              <a:t>DOK Level 1</a:t>
            </a:r>
          </a:p>
          <a:p>
            <a:endParaRPr lang="en-US" b="1" dirty="0" smtClean="0"/>
          </a:p>
          <a:p>
            <a:r>
              <a:rPr lang="en-US" b="1" dirty="0" smtClean="0"/>
              <a:t>Answer</a:t>
            </a:r>
            <a:r>
              <a:rPr lang="en-US" dirty="0" smtClean="0"/>
              <a:t> </a:t>
            </a:r>
            <a:r>
              <a:rPr lang="en-US" b="1" dirty="0" smtClean="0"/>
              <a:t>D</a:t>
            </a:r>
          </a:p>
          <a:p>
            <a:endParaRPr lang="en-US" b="1" dirty="0" smtClean="0"/>
          </a:p>
          <a:p>
            <a:r>
              <a:rPr lang="en-US" b="0" dirty="0" smtClean="0"/>
              <a:t>In this problem, two types of bonds are considered- ionic and covalent.</a:t>
            </a:r>
            <a:r>
              <a:rPr lang="en-US" b="0" baseline="0" dirty="0" smtClean="0"/>
              <a:t> Ionic bonding occurs when an electron is transferred to another atom. Covalent bonding occurs when electrons are shared between atoms. Model I shows two electrons shared between two atoms. Model II shows an electron being transferred to another atom. The correct answer is D because the electron is being transferred as defined by ionic bonding.</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pPr defTabSz="931681">
              <a:defRPr/>
            </a:pPr>
            <a:r>
              <a:rPr lang="en-US" b="1" dirty="0" smtClean="0"/>
              <a:t>P.12.A.4- Students know atoms bond with one another by transferring or sharing electrons. E/S</a:t>
            </a:r>
          </a:p>
          <a:p>
            <a:pPr defTabSz="931681">
              <a:defRPr/>
            </a:pPr>
            <a:endParaRPr lang="en-US" b="1" dirty="0" smtClean="0"/>
          </a:p>
          <a:p>
            <a:pPr defTabSz="931681">
              <a:defRPr/>
            </a:pPr>
            <a:r>
              <a:rPr lang="en-US" b="1" dirty="0" smtClean="0"/>
              <a:t>DOK Level 1</a:t>
            </a:r>
          </a:p>
          <a:p>
            <a:pPr defTabSz="931681">
              <a:defRPr/>
            </a:pPr>
            <a:endParaRPr lang="en-US" b="1" dirty="0" smtClean="0"/>
          </a:p>
          <a:p>
            <a:pPr defTabSz="931681">
              <a:defRPr/>
            </a:pPr>
            <a:r>
              <a:rPr lang="en-US" b="1" dirty="0" smtClean="0"/>
              <a:t>Answer A</a:t>
            </a:r>
          </a:p>
          <a:p>
            <a:pPr defTabSz="931681">
              <a:defRPr/>
            </a:pPr>
            <a:endParaRPr lang="en-US" b="1" dirty="0" smtClean="0"/>
          </a:p>
          <a:p>
            <a:pPr defTabSz="931681">
              <a:defRPr/>
            </a:pPr>
            <a:r>
              <a:rPr lang="en-US" dirty="0" smtClean="0"/>
              <a:t>Electrons available for bonding are located in what is called the “valence” level of the atom. This energy level is located farthest from the nucleus. Electrons located nearer to the nucleus of the atom are called inner electrons and bound more tightly to the nucleus than the outer or valence electrons. </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P.12.A.4- Students know atoms bond with one another by transferring or sharing electrons. E/S</a:t>
            </a:r>
            <a:endParaRPr lang="en-US" dirty="0" smtClean="0"/>
          </a:p>
          <a:p>
            <a:r>
              <a:rPr lang="en-US" dirty="0" smtClean="0"/>
              <a:t> </a:t>
            </a:r>
          </a:p>
          <a:p>
            <a:r>
              <a:rPr lang="en-US" b="1" dirty="0" smtClean="0"/>
              <a:t>DOK Level 1</a:t>
            </a:r>
          </a:p>
          <a:p>
            <a:endParaRPr lang="en-US" b="1" dirty="0" smtClean="0"/>
          </a:p>
          <a:p>
            <a:r>
              <a:rPr lang="en-US" b="1" dirty="0" smtClean="0"/>
              <a:t>Answer A</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order to answer this question correctly, you will need to use the</a:t>
            </a:r>
            <a:r>
              <a:rPr lang="en-US" b="0" baseline="0" dirty="0" smtClean="0"/>
              <a:t> </a:t>
            </a:r>
            <a:r>
              <a:rPr lang="en-US" b="0" dirty="0" smtClean="0"/>
              <a:t>periodic table and locate the elements in the question. </a:t>
            </a:r>
            <a:r>
              <a:rPr lang="en-US" b="0" baseline="0" dirty="0" smtClean="0"/>
              <a:t>The alkali metals are on the far left side of the periodic table and coded in yellow. The non-metals are coded in white. </a:t>
            </a:r>
            <a:r>
              <a:rPr lang="en-US" b="0" dirty="0" smtClean="0"/>
              <a:t>Generally speaking, metals and non-metals form</a:t>
            </a:r>
            <a:r>
              <a:rPr lang="en-US" b="0" baseline="0" dirty="0" smtClean="0"/>
              <a:t> compounds with ionic bonds, while non-metals react with non-metals to form compounds with covalent bonds. </a:t>
            </a:r>
          </a:p>
          <a:p>
            <a:endParaRPr lang="en-US" b="0" baseline="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CD54AD-56DC-41F4-B1F6-2EDAF84266FB}" type="slidenum">
              <a:rPr lang="en-US" smtClean="0"/>
              <a:pPr/>
              <a:t>84</a:t>
            </a:fld>
            <a:endParaRPr lang="en-US" dirty="0"/>
          </a:p>
        </p:txBody>
      </p:sp>
    </p:spTree>
    <p:extLst>
      <p:ext uri="{BB962C8B-B14F-4D97-AF65-F5344CB8AC3E}">
        <p14:creationId xmlns:p14="http://schemas.microsoft.com/office/powerpoint/2010/main" val="18124160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P.12.A.5- Students know chemical reactions can take place at different rates, depending on a variety of factors (i.e. temperature, concentration, surface area, and agitation). E/S</a:t>
            </a:r>
            <a:endParaRPr lang="en-US" dirty="0" smtClean="0"/>
          </a:p>
          <a:p>
            <a:r>
              <a:rPr lang="en-US" dirty="0" smtClean="0"/>
              <a:t> </a:t>
            </a:r>
          </a:p>
          <a:p>
            <a:r>
              <a:rPr lang="en-US" b="1" dirty="0" smtClean="0"/>
              <a:t>DOK Level 1</a:t>
            </a:r>
          </a:p>
          <a:p>
            <a:endParaRPr lang="en-US" b="1" dirty="0" smtClean="0"/>
          </a:p>
          <a:p>
            <a:r>
              <a:rPr lang="en-US" b="1" dirty="0" smtClean="0"/>
              <a:t>Answer</a:t>
            </a:r>
            <a:r>
              <a:rPr lang="en-US" b="1" baseline="0" dirty="0" smtClean="0"/>
              <a:t> A</a:t>
            </a:r>
          </a:p>
          <a:p>
            <a:endParaRPr lang="en-US" b="0" baseline="0" dirty="0" smtClean="0"/>
          </a:p>
          <a:p>
            <a:r>
              <a:rPr lang="en-US" sz="1200" kern="1200" dirty="0" smtClean="0">
                <a:solidFill>
                  <a:schemeClr val="tx1"/>
                </a:solidFill>
                <a:latin typeface="+mn-lt"/>
                <a:ea typeface="+mn-ea"/>
                <a:cs typeface="+mn-cs"/>
              </a:rPr>
              <a:t>Chemical reactions rates can vary depending upon several factors which include: increasing the surface of the substance, increasing its temperature, increasing the concentration of one of the reactants, or by using a catalyst to speed up the reaction by lowering its activation energy. In this problem, only choice A will cause the reaction rate to increase because grinding a lump of solid into a powder greatly increases the surface area.  As an example, it is impossible to light a large log on fire using a match.  But, grind that entire log into a fine sawdust and a match can easily ignite the wood. Lowering the temperature will decrease the energy of the system reducing the number of effective collisions between the reactants. Decreasing the concentration of the reactants makes the reaction more dilute and reduces the collisions between the reactants. Removing a catalyst increases the activation energy of the reaction.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P.12.A.5- Students know chemical reactions can take place at different rates, depending on a variety of factors (i.e. temperature, concentration, surface area, and agitation). E/S</a:t>
            </a:r>
            <a:endParaRPr lang="en-US" dirty="0" smtClean="0"/>
          </a:p>
          <a:p>
            <a:r>
              <a:rPr lang="en-US" dirty="0" smtClean="0"/>
              <a:t> </a:t>
            </a:r>
          </a:p>
          <a:p>
            <a:r>
              <a:rPr lang="en-US" b="1" dirty="0" smtClean="0"/>
              <a:t>DOK</a:t>
            </a:r>
            <a:r>
              <a:rPr lang="en-US" b="1" baseline="0" dirty="0" smtClean="0"/>
              <a:t> Level 2</a:t>
            </a:r>
          </a:p>
          <a:p>
            <a:endParaRPr lang="en-US" b="1" baseline="0" dirty="0" smtClean="0"/>
          </a:p>
          <a:p>
            <a:r>
              <a:rPr lang="en-US" b="1" baseline="0" dirty="0" smtClean="0"/>
              <a:t>Answer B</a:t>
            </a:r>
          </a:p>
          <a:p>
            <a:endParaRPr lang="en-US" b="1" baseline="0" dirty="0" smtClean="0"/>
          </a:p>
          <a:p>
            <a:r>
              <a:rPr lang="en-US" b="0" baseline="0" dirty="0" smtClean="0"/>
              <a:t>Sugar in our bodies is known as glucose. It is a common sugar. Glucose reacts very slowly when exposed to air and is readily sold in the supermarket. Glucose in our cells; however, reacts with oxygen to form carbon dioxide and water, while releasing energy (ATP) to fuel our body’s metabolic reactions. These reactions occur rapidly due to the presence of organic catalysts in our cells. Catalysts  in our cells speed up biochemical reactions while not raising the temperature. The physical phase of the sugar does not speed up the reaction. </a:t>
            </a:r>
            <a:endParaRPr lang="en-US" b="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P.12.A.6- Students know chemical reactions either release or absorb energy. E/S</a:t>
            </a:r>
            <a:endParaRPr lang="en-US" dirty="0" smtClean="0"/>
          </a:p>
          <a:p>
            <a:r>
              <a:rPr lang="en-US" dirty="0" smtClean="0"/>
              <a:t> </a:t>
            </a:r>
          </a:p>
          <a:p>
            <a:r>
              <a:rPr lang="en-US" b="1" dirty="0" smtClean="0"/>
              <a:t>DOK</a:t>
            </a:r>
            <a:r>
              <a:rPr lang="en-US" b="1" baseline="0" dirty="0" smtClean="0"/>
              <a:t> Level 1</a:t>
            </a:r>
          </a:p>
          <a:p>
            <a:endParaRPr lang="en-US" b="1" baseline="0" dirty="0" smtClean="0"/>
          </a:p>
          <a:p>
            <a:r>
              <a:rPr lang="en-US" b="1" baseline="0" dirty="0" smtClean="0"/>
              <a:t>Answer C</a:t>
            </a:r>
          </a:p>
          <a:p>
            <a:endParaRPr lang="en-US" b="1" baseline="0" dirty="0" smtClean="0"/>
          </a:p>
          <a:p>
            <a:r>
              <a:rPr lang="en-US" b="0" baseline="0" dirty="0" smtClean="0"/>
              <a:t>Thermal energy is transferred in simple, ordinary chemical reactions. It is neither created nor destroyed as stated by the Law of Conservation of Matter and Energy. This energy can either be absorbed or released by the chemical reaction system. When energy is absorbed from the environment by a reaction system, it is said to be endothermic. If the energy is released from the reaction system to the environment, it is said to be exothermic. Simple chemical reactions transfer energy while nuclear reactions convert energy into matter or conversely matter into energy via Einstein’s E = mc</a:t>
            </a:r>
            <a:r>
              <a:rPr lang="en-US" b="0" baseline="30000" dirty="0" smtClean="0"/>
              <a:t>2</a:t>
            </a:r>
            <a:r>
              <a:rPr lang="en-US" b="0" baseline="0" dirty="0" smtClean="0"/>
              <a:t> equation. </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P.12.A.7- Students know that, in chemical reactions, elements combine in predictable ratios, and the numbers of atoms of each element do not change.  I/S</a:t>
            </a:r>
            <a:endParaRPr lang="en-US" dirty="0" smtClean="0"/>
          </a:p>
          <a:p>
            <a:endParaRPr lang="en-US" dirty="0" smtClean="0"/>
          </a:p>
          <a:p>
            <a:r>
              <a:rPr lang="en-US" b="1" dirty="0" smtClean="0"/>
              <a:t>DOK</a:t>
            </a:r>
            <a:r>
              <a:rPr lang="en-US" b="1" baseline="0" dirty="0" smtClean="0"/>
              <a:t> Level 2</a:t>
            </a:r>
          </a:p>
          <a:p>
            <a:endParaRPr lang="en-US" b="1" baseline="0" dirty="0" smtClean="0"/>
          </a:p>
          <a:p>
            <a:r>
              <a:rPr lang="en-US" b="1" baseline="0" dirty="0" smtClean="0"/>
              <a:t>Answer D</a:t>
            </a:r>
          </a:p>
          <a:p>
            <a:endParaRPr lang="en-US" b="1" baseline="0" dirty="0" smtClean="0"/>
          </a:p>
          <a:p>
            <a:r>
              <a:rPr lang="en-US" sz="1200" kern="1200" dirty="0" smtClean="0">
                <a:solidFill>
                  <a:schemeClr val="tx1"/>
                </a:solidFill>
                <a:latin typeface="+mn-lt"/>
                <a:ea typeface="+mn-ea"/>
                <a:cs typeface="+mn-cs"/>
              </a:rPr>
              <a:t>In a chemical equation, reactants are written on the right hand side of the equation while products are written on the left hand side. The arrow is used to separate the reactants from the products. According to the Law of Conservation of Mass, the numbers of atoms in a reaction are conserved. This means that the total number of atoms on the reactant side of the equation must equal the number of atoms on the product side of the equation. The numbers written in front of the elements and compounds in the chemical equation are called coefficients; those numbers tell how many of each element or compound is present.  The subscripts found in O</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and in Fe</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tell how many of each element is in the molecule or compound.  Look at the number of iron (Fe) atoms on the product side. Coefficients are multipliers of subscripts.  To count the number of atoms of Fe in 2Fe</a:t>
            </a:r>
            <a:r>
              <a:rPr lang="en-US" sz="1200" kern="1200" baseline="-25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O</a:t>
            </a:r>
            <a:r>
              <a:rPr lang="en-US" sz="1200" kern="1200" baseline="-25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multiply the coefficient 2 (in front of Fe) times the subscript 2 (to the lower right of the Fe) to get a total of 4 Fe atoms.  Since 4 atoms of Fe are on the product side, we must place of coefficient of 4 in front of the Fe on the reactant side to have 4 atoms of Fe on that side as well.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P.12.A.7- Students know that, in chemical reactions, elements combine in predictable ratios, and the numbers of atoms of each element do not change.  I/S</a:t>
            </a:r>
            <a:endParaRPr lang="en-US" dirty="0" smtClean="0"/>
          </a:p>
          <a:p>
            <a:r>
              <a:rPr lang="en-US" dirty="0" smtClean="0"/>
              <a:t> </a:t>
            </a:r>
          </a:p>
          <a:p>
            <a:r>
              <a:rPr lang="en-US" b="1" dirty="0" smtClean="0"/>
              <a:t>DOK</a:t>
            </a:r>
            <a:r>
              <a:rPr lang="en-US" b="1" baseline="0" dirty="0" smtClean="0"/>
              <a:t> Level 2</a:t>
            </a:r>
          </a:p>
          <a:p>
            <a:endParaRPr lang="en-US" b="1" baseline="0" dirty="0" smtClean="0"/>
          </a:p>
          <a:p>
            <a:r>
              <a:rPr lang="en-US" b="1" baseline="0" dirty="0" smtClean="0"/>
              <a:t>Answer B</a:t>
            </a:r>
          </a:p>
          <a:p>
            <a:endParaRPr lang="en-US" b="1" baseline="0" dirty="0" smtClean="0"/>
          </a:p>
          <a:p>
            <a:r>
              <a:rPr lang="en-US" sz="1200" kern="1200" dirty="0" smtClean="0">
                <a:solidFill>
                  <a:schemeClr val="tx1"/>
                </a:solidFill>
                <a:latin typeface="+mn-lt"/>
                <a:ea typeface="+mn-ea"/>
                <a:cs typeface="+mn-cs"/>
              </a:rPr>
              <a:t>The Law of Conservation of Mass states that in ordinary chemical reactions, matter is neither created nor destroyed. This means that in a reaction the mass of the reactants is equal to the mass of the products.  Since there equivalent numbers of hydrogen and oxygen both on the reactant side and product side, the mass also must be equal, as is indicated in correct choice B. Choice A does not equate the products and the reactants and fails to support the Law of Conservation of Mass. Choices C and D discuss the types of elements but fail to equate their masses.</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Inquiry- Scientific Inquiry is the process by which humans systematically examine the natural world.  Scientific inquiry is a human endeavor and involves observation, reasoning, insight, energy, skill, and creativity. Scientific inquiry is used to formulate and test explanations of nature through observation, experiments and theoretical or mathematical models. Scientific explanations and evidence are constantly reviewed and examined by others.  Questioning, response to criticism and open communication are integral to the process of science.</a:t>
            </a:r>
            <a:endParaRPr lang="en-US" dirty="0" smtClean="0"/>
          </a:p>
          <a:p>
            <a:endParaRPr lang="en-US" dirty="0" smtClean="0"/>
          </a:p>
          <a:p>
            <a:r>
              <a:rPr lang="en-US" b="1" dirty="0" smtClean="0"/>
              <a:t>N.12.A.1- Students know tables, charts, illustrations and graphs can be used in making arguments and claims in oral and written presentations.    E/S</a:t>
            </a:r>
            <a:r>
              <a:rPr lang="en-US" dirty="0" smtClean="0"/>
              <a:t> </a:t>
            </a:r>
          </a:p>
          <a:p>
            <a:endParaRPr lang="en-US" dirty="0" smtClean="0"/>
          </a:p>
          <a:p>
            <a:r>
              <a:rPr lang="en-US" b="1" dirty="0" smtClean="0"/>
              <a:t>DOK Level 2</a:t>
            </a:r>
          </a:p>
          <a:p>
            <a:endParaRPr lang="en-US" b="1" dirty="0" smtClean="0"/>
          </a:p>
          <a:p>
            <a:r>
              <a:rPr lang="en-US" b="1" dirty="0" smtClean="0"/>
              <a:t>Answer D</a:t>
            </a:r>
          </a:p>
          <a:p>
            <a:endParaRPr lang="en-US" b="1" dirty="0" smtClean="0"/>
          </a:p>
          <a:p>
            <a:pPr defTabSz="931681">
              <a:defRPr/>
            </a:pPr>
            <a:r>
              <a:rPr lang="en-US" dirty="0" smtClean="0"/>
              <a:t>Half-life is the time a radioactive substance takes to lose half its radioactivity through decay. C-14 is a naturally</a:t>
            </a:r>
            <a:r>
              <a:rPr lang="en-US" baseline="0" dirty="0" smtClean="0"/>
              <a:t> occurring</a:t>
            </a:r>
            <a:r>
              <a:rPr lang="en-US" dirty="0" smtClean="0"/>
              <a:t> radioactive carbon isotope with atomic mass 14 and a half-life of 5,730 years. It is used in determining the age of ancient organic, geologic, or archaeological specimens.</a:t>
            </a:r>
            <a:br>
              <a:rPr lang="en-US" dirty="0" smtClean="0"/>
            </a:br>
            <a:r>
              <a:rPr lang="en-US" dirty="0" smtClean="0"/>
              <a:t>Half-lives are often used to describe quantities that undergo decay which follows a negative exponential</a:t>
            </a:r>
            <a:r>
              <a:rPr lang="en-US" baseline="0" dirty="0" smtClean="0"/>
              <a:t> function</a:t>
            </a:r>
            <a:r>
              <a:rPr lang="en-US" dirty="0" smtClean="0"/>
              <a:t>. </a:t>
            </a:r>
            <a:r>
              <a:rPr lang="en-US" baseline="0" dirty="0" smtClean="0"/>
              <a:t>The students need to select which graph shows the approximate amount of C-14 left in a sample as it experiences</a:t>
            </a:r>
            <a:r>
              <a:rPr lang="en-US" dirty="0" smtClean="0"/>
              <a:t> the decay process. The</a:t>
            </a:r>
            <a:r>
              <a:rPr lang="en-US" baseline="0" dirty="0" smtClean="0"/>
              <a:t> only graph showing negative exponential decay is option D.</a:t>
            </a:r>
            <a:r>
              <a:rPr lang="en-US" dirty="0" smtClean="0"/>
              <a:t> </a:t>
            </a:r>
          </a:p>
          <a:p>
            <a:pPr defTabSz="931681">
              <a:defRPr/>
            </a:pP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P.12.A.8- Students know most elements have two or more isotopes, some of which have practical applications.  I/S</a:t>
            </a:r>
            <a:endParaRPr lang="en-US" dirty="0" smtClean="0"/>
          </a:p>
          <a:p>
            <a:r>
              <a:rPr lang="en-US" dirty="0" smtClean="0"/>
              <a:t> </a:t>
            </a:r>
          </a:p>
          <a:p>
            <a:r>
              <a:rPr lang="en-US" b="1" dirty="0" smtClean="0"/>
              <a:t>DOK Level 2</a:t>
            </a:r>
          </a:p>
          <a:p>
            <a:endParaRPr lang="en-US" b="1" dirty="0" smtClean="0"/>
          </a:p>
          <a:p>
            <a:r>
              <a:rPr lang="en-US" b="1" dirty="0" smtClean="0"/>
              <a:t>Answer D</a:t>
            </a:r>
          </a:p>
          <a:p>
            <a:endParaRPr lang="en-US" b="1" dirty="0" smtClean="0"/>
          </a:p>
          <a:p>
            <a:r>
              <a:rPr lang="en-US" sz="1200" kern="1200" dirty="0" smtClean="0">
                <a:solidFill>
                  <a:schemeClr val="tx1"/>
                </a:solidFill>
                <a:latin typeface="+mn-lt"/>
                <a:ea typeface="+mn-ea"/>
                <a:cs typeface="+mn-cs"/>
              </a:rPr>
              <a:t>Hydrogen has three isotopes known as </a:t>
            </a:r>
            <a:r>
              <a:rPr lang="en-US" sz="1200" kern="1200" dirty="0" err="1" smtClean="0">
                <a:solidFill>
                  <a:schemeClr val="tx1"/>
                </a:solidFill>
                <a:latin typeface="+mn-lt"/>
                <a:ea typeface="+mn-ea"/>
                <a:cs typeface="+mn-cs"/>
              </a:rPr>
              <a:t>protium</a:t>
            </a:r>
            <a:r>
              <a:rPr lang="en-US" sz="1200" kern="1200" dirty="0" smtClean="0">
                <a:solidFill>
                  <a:schemeClr val="tx1"/>
                </a:solidFill>
                <a:latin typeface="+mn-lt"/>
                <a:ea typeface="+mn-ea"/>
                <a:cs typeface="+mn-cs"/>
              </a:rPr>
              <a:t>, deuterium and tritium. Isotopes are atoms of an element that have the same number of protons but different numbers of neutrons. Other than the different numbers of neutrons, the atoms are identical. Neutrons and protons are located in the nucleus. In the symbols listed for </a:t>
            </a:r>
            <a:r>
              <a:rPr lang="en-US" sz="1200" kern="1200" dirty="0" err="1" smtClean="0">
                <a:solidFill>
                  <a:schemeClr val="tx1"/>
                </a:solidFill>
                <a:latin typeface="+mn-lt"/>
                <a:ea typeface="+mn-ea"/>
                <a:cs typeface="+mn-cs"/>
              </a:rPr>
              <a:t>protium</a:t>
            </a:r>
            <a:r>
              <a:rPr lang="en-US" sz="1200" kern="1200" dirty="0" smtClean="0">
                <a:solidFill>
                  <a:schemeClr val="tx1"/>
                </a:solidFill>
                <a:latin typeface="+mn-lt"/>
                <a:ea typeface="+mn-ea"/>
                <a:cs typeface="+mn-cs"/>
              </a:rPr>
              <a:t> and deuterium, the number at the top left is mass number (sum of number of neutrons plus number of protons).  The number at the bottom left is atomic number (number of protons).  Since the mass number is greater for deuterium, it follows that deuterium has more particles in its nucleus.  The only difference then between </a:t>
            </a:r>
            <a:r>
              <a:rPr lang="en-US" sz="1200" kern="1200" dirty="0" err="1" smtClean="0">
                <a:solidFill>
                  <a:schemeClr val="tx1"/>
                </a:solidFill>
                <a:latin typeface="+mn-lt"/>
                <a:ea typeface="+mn-ea"/>
                <a:cs typeface="+mn-cs"/>
              </a:rPr>
              <a:t>protium</a:t>
            </a:r>
            <a:r>
              <a:rPr lang="en-US" sz="1200" kern="1200" dirty="0" smtClean="0">
                <a:solidFill>
                  <a:schemeClr val="tx1"/>
                </a:solidFill>
                <a:latin typeface="+mn-lt"/>
                <a:ea typeface="+mn-ea"/>
                <a:cs typeface="+mn-cs"/>
              </a:rPr>
              <a:t> and deuterium is the number of neutrons in their nuclei which is why choice D is correct.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CD54AD-56DC-41F4-B1F6-2EDAF84266FB}"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P.12.A.9- Students know the number of electrons in an atom determines whether the atom is electrically neutral or an ion.  I/S</a:t>
            </a:r>
            <a:endParaRPr lang="en-US" dirty="0" smtClean="0"/>
          </a:p>
          <a:p>
            <a:r>
              <a:rPr lang="en-US" dirty="0" smtClean="0"/>
              <a:t> </a:t>
            </a:r>
          </a:p>
          <a:p>
            <a:pPr defTabSz="931681">
              <a:defRPr/>
            </a:pPr>
            <a:r>
              <a:rPr lang="en-US" b="1" dirty="0" smtClean="0"/>
              <a:t>DOK Level</a:t>
            </a:r>
            <a:r>
              <a:rPr lang="en-US" b="1" baseline="0" dirty="0" smtClean="0"/>
              <a:t> 1</a:t>
            </a:r>
          </a:p>
          <a:p>
            <a:pPr defTabSz="931681">
              <a:defRPr/>
            </a:pPr>
            <a:endParaRPr lang="en-US" b="1" baseline="0" dirty="0" smtClean="0"/>
          </a:p>
          <a:p>
            <a:pPr defTabSz="931681">
              <a:defRPr/>
            </a:pPr>
            <a:r>
              <a:rPr lang="en-US" b="1" baseline="0" dirty="0" smtClean="0"/>
              <a:t>Answer B</a:t>
            </a:r>
          </a:p>
          <a:p>
            <a:pPr defTabSz="931681">
              <a:defRPr/>
            </a:pPr>
            <a:endParaRPr lang="en-US" b="1" baseline="0" dirty="0" smtClean="0"/>
          </a:p>
          <a:p>
            <a:pPr defTabSz="931681">
              <a:defRPr/>
            </a:pPr>
            <a:r>
              <a:rPr lang="en-US" b="0" baseline="0" dirty="0" smtClean="0"/>
              <a:t>The atomic number of an element is the number of protons that its nucleus contains. The mass number is the total number of protons added to the number of neutrons. If the mass number is 12 and the proton number is 6, then the number of neutrons is 12 -6 = 6 neutrons. </a:t>
            </a:r>
            <a:endParaRPr lang="en-US" b="0" dirty="0" smtClean="0"/>
          </a:p>
          <a:p>
            <a:pPr defTabSz="931681">
              <a:defRPr/>
            </a:pPr>
            <a:endParaRPr lang="en-US" b="1"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dirty="0" smtClean="0"/>
          </a:p>
          <a:p>
            <a:r>
              <a:rPr lang="en-US" b="1" dirty="0" smtClean="0"/>
              <a:t>P.12.A.8- Students know most elements have two or more isotopes, some of which have practical applications.  I/S</a:t>
            </a:r>
            <a:endParaRPr lang="en-US" dirty="0" smtClean="0"/>
          </a:p>
          <a:p>
            <a:r>
              <a:rPr lang="en-US" dirty="0" smtClean="0"/>
              <a:t> </a:t>
            </a:r>
          </a:p>
          <a:p>
            <a:r>
              <a:rPr lang="en-US" b="1" dirty="0" smtClean="0"/>
              <a:t>DOK</a:t>
            </a:r>
            <a:r>
              <a:rPr lang="en-US" b="1" baseline="0" dirty="0" smtClean="0"/>
              <a:t> Level 2</a:t>
            </a:r>
          </a:p>
          <a:p>
            <a:endParaRPr lang="en-US" b="1" baseline="0" dirty="0" smtClean="0"/>
          </a:p>
          <a:p>
            <a:r>
              <a:rPr lang="en-US" b="1" baseline="0" dirty="0" smtClean="0"/>
              <a:t>Answer  B</a:t>
            </a:r>
          </a:p>
          <a:p>
            <a:endParaRPr lang="en-US" b="1" baseline="0" dirty="0" smtClean="0"/>
          </a:p>
          <a:p>
            <a:r>
              <a:rPr lang="en-US" b="0" baseline="0" dirty="0" smtClean="0"/>
              <a:t>Ions form when atoms gain or lose electrons. </a:t>
            </a:r>
            <a:r>
              <a:rPr lang="en-US" sz="1200" kern="1200" dirty="0" smtClean="0">
                <a:solidFill>
                  <a:schemeClr val="tx1"/>
                </a:solidFill>
                <a:latin typeface="+mn-lt"/>
                <a:ea typeface="+mn-ea"/>
                <a:cs typeface="+mn-cs"/>
              </a:rPr>
              <a:t>Cations are ions with a positive charge (fewer electrons than protons) while anions are ions with a negative charge (more electrons than protons). </a:t>
            </a:r>
            <a:r>
              <a:rPr lang="en-US" b="0" baseline="0" dirty="0" smtClean="0"/>
              <a:t>Neutral atoms contain the same numbers of electrons and protons. When an atom loses electrons, there are more protons and the charge is positive. When an atom gains electrons, there are more electrons than protons and the charge is negative. In the problem above, there are 38 protons in the nucleus and the number of electrons is less at 36. This means that the atom has a positive charge of 2+ which makes answer B correct. The mass of the atoms does not impact the charge of the nucleus.</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Matter– Matter has various states with unique properties that can be used as basis for organization.  The relationship between the properties of matter and its structure is an essential component of study in the physical sciences. The understanding of matter and its properties leads to practical applications, such as the capability to liberate elements from ore, create new drugs, manipulate the structure of genes and synthesize polymers.</a:t>
            </a:r>
            <a:endParaRPr lang="en-US" dirty="0" smtClean="0"/>
          </a:p>
          <a:p>
            <a:endParaRPr lang="en-US" b="1" dirty="0" smtClean="0"/>
          </a:p>
          <a:p>
            <a:r>
              <a:rPr lang="en-US" b="1" dirty="0" smtClean="0"/>
              <a:t>P.12.A.9- Students know the number of electrons in an atom determines whether the atom is electrically neutral or an ion.  I/S</a:t>
            </a:r>
            <a:endParaRPr lang="en-US" dirty="0" smtClean="0"/>
          </a:p>
          <a:p>
            <a:r>
              <a:rPr lang="en-US" dirty="0" smtClean="0"/>
              <a:t> </a:t>
            </a:r>
          </a:p>
          <a:p>
            <a:pPr defTabSz="931681">
              <a:defRPr/>
            </a:pPr>
            <a:r>
              <a:rPr lang="en-US" b="1" dirty="0" smtClean="0"/>
              <a:t>DOK Level</a:t>
            </a:r>
            <a:r>
              <a:rPr lang="en-US" b="1" baseline="0" dirty="0" smtClean="0"/>
              <a:t> 1</a:t>
            </a:r>
          </a:p>
          <a:p>
            <a:pPr defTabSz="931681">
              <a:defRPr/>
            </a:pPr>
            <a:endParaRPr lang="en-US" b="1" baseline="0" dirty="0" smtClean="0"/>
          </a:p>
          <a:p>
            <a:pPr defTabSz="931681">
              <a:defRPr/>
            </a:pPr>
            <a:r>
              <a:rPr lang="en-US" b="1" baseline="0" dirty="0" smtClean="0"/>
              <a:t>Answer A</a:t>
            </a:r>
          </a:p>
          <a:p>
            <a:pPr defTabSz="931681">
              <a:defRPr/>
            </a:pPr>
            <a:endParaRPr lang="en-US" b="1" baseline="0" dirty="0" smtClean="0"/>
          </a:p>
          <a:p>
            <a:pPr defTabSz="931681">
              <a:defRPr/>
            </a:pPr>
            <a:r>
              <a:rPr lang="en-US" b="0" baseline="0" dirty="0" smtClean="0"/>
              <a:t>A neutral atom contains equal numbers of protons and electrons. When the atom loses electrons, then there are more protons (positively charged particles) than electrons, resulting in the formation of a cation or positive ion. When the atom gains electrons, then there are more electrons than protons resulting in the formation of an anion or negative ion. In this problem, the oxygen atom adds two electrons making a total of 10 electrons in the atom. This is two more negatively charged electrons than in the original atom. The atom has a charge of 2-.</a:t>
            </a:r>
            <a:endParaRPr lang="en-US" b="0" dirty="0" smtClean="0"/>
          </a:p>
          <a:p>
            <a:pPr defTabSz="931681">
              <a:defRPr/>
            </a:pP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p>
          <a:p>
            <a:endParaRPr lang="en-US" b="1" dirty="0" smtClean="0"/>
          </a:p>
          <a:p>
            <a:r>
              <a:rPr lang="en-US" b="1" dirty="0" smtClean="0"/>
              <a:t>DOK Level 2</a:t>
            </a:r>
          </a:p>
          <a:p>
            <a:endParaRPr lang="en-US" b="1" dirty="0" smtClean="0"/>
          </a:p>
          <a:p>
            <a:r>
              <a:rPr lang="en-US" b="1" dirty="0" smtClean="0"/>
              <a:t>Answer D</a:t>
            </a:r>
          </a:p>
          <a:p>
            <a:endParaRPr lang="en-US" b="1" dirty="0" smtClean="0"/>
          </a:p>
          <a:p>
            <a:r>
              <a:rPr lang="en-US" dirty="0" smtClean="0"/>
              <a:t>Speed is in meters/second (3 m/s), while the time traveled is in minutes (30 minutes). Units must be the same to arrive at the correct answer. There are 60 seconds in 1 minute, so 30 minutes x 60 seconds/minute yields 1800 seconds for the traveled time. Use the equation Velocity (speed) = Distance / Time. Rearrange the equation to solve for distance using basic algebra. </a:t>
            </a:r>
          </a:p>
          <a:p>
            <a:endParaRPr lang="en-US" dirty="0" smtClean="0"/>
          </a:p>
          <a:p>
            <a:r>
              <a:rPr lang="en-US" dirty="0" smtClean="0"/>
              <a:t>Distance = Velocity x Time</a:t>
            </a:r>
          </a:p>
          <a:p>
            <a:r>
              <a:rPr lang="en-US" dirty="0" smtClean="0"/>
              <a:t>Substituting in the given values – Distance = 3 m/s x 1800 s</a:t>
            </a:r>
          </a:p>
          <a:p>
            <a:r>
              <a:rPr lang="en-US" dirty="0" smtClean="0"/>
              <a:t>D = 5400 meters</a:t>
            </a:r>
          </a:p>
        </p:txBody>
      </p:sp>
      <p:sp>
        <p:nvSpPr>
          <p:cNvPr id="4" name="Slide Number Placeholder 3"/>
          <p:cNvSpPr>
            <a:spLocks noGrp="1"/>
          </p:cNvSpPr>
          <p:nvPr>
            <p:ph type="sldNum" sz="quarter" idx="10"/>
          </p:nvPr>
        </p:nvSpPr>
        <p:spPr/>
        <p:txBody>
          <a:bodyPr/>
          <a:lstStyle/>
          <a:p>
            <a:fld id="{91CD54AD-56DC-41F4-B1F6-2EDAF84266FB}"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endParaRPr lang="en-US" dirty="0" smtClean="0"/>
          </a:p>
          <a:p>
            <a:endParaRPr lang="en-US" dirty="0" smtClean="0"/>
          </a:p>
          <a:p>
            <a:r>
              <a:rPr lang="en-US" b="1" dirty="0" smtClean="0"/>
              <a:t>DOK Level 2</a:t>
            </a:r>
          </a:p>
          <a:p>
            <a:endParaRPr lang="en-US" b="1" dirty="0" smtClean="0"/>
          </a:p>
          <a:p>
            <a:r>
              <a:rPr lang="en-US" b="1" dirty="0" smtClean="0"/>
              <a:t>Answer</a:t>
            </a:r>
            <a:r>
              <a:rPr lang="en-US" b="1" baseline="0" dirty="0" smtClean="0"/>
              <a:t> A</a:t>
            </a:r>
          </a:p>
          <a:p>
            <a:endParaRPr lang="en-US" baseline="0" dirty="0" smtClean="0"/>
          </a:p>
          <a:p>
            <a:r>
              <a:rPr lang="en-US" baseline="0" dirty="0" smtClean="0"/>
              <a:t>This is a Newton’s 2</a:t>
            </a:r>
            <a:r>
              <a:rPr lang="en-US" baseline="30000" dirty="0" smtClean="0"/>
              <a:t>nd</a:t>
            </a:r>
            <a:r>
              <a:rPr lang="en-US" baseline="0" dirty="0" smtClean="0"/>
              <a:t> Law question. Use the formula Force = Mass x Acceleration.</a:t>
            </a:r>
          </a:p>
          <a:p>
            <a:r>
              <a:rPr lang="en-US" baseline="0" dirty="0" smtClean="0"/>
              <a:t>Since there are two forces present in this problem (F</a:t>
            </a:r>
            <a:r>
              <a:rPr lang="en-US" baseline="-25000" dirty="0" smtClean="0"/>
              <a:t>applied</a:t>
            </a:r>
            <a:r>
              <a:rPr lang="en-US" baseline="0" dirty="0" smtClean="0"/>
              <a:t> of 5000 N and F</a:t>
            </a:r>
            <a:r>
              <a:rPr lang="en-US" baseline="-25000" dirty="0" smtClean="0"/>
              <a:t>friction </a:t>
            </a:r>
            <a:r>
              <a:rPr lang="en-US" baseline="0" dirty="0" smtClean="0"/>
              <a:t>of  1250 N) the net, or overall force is first calculated.</a:t>
            </a:r>
          </a:p>
          <a:p>
            <a:r>
              <a:rPr lang="en-US" baseline="0" dirty="0" smtClean="0"/>
              <a:t>F</a:t>
            </a:r>
            <a:r>
              <a:rPr lang="en-US" baseline="-25000" dirty="0" smtClean="0"/>
              <a:t>net</a:t>
            </a:r>
            <a:r>
              <a:rPr lang="en-US" baseline="0" dirty="0" smtClean="0"/>
              <a:t> = 5000 N – 1250 N</a:t>
            </a:r>
          </a:p>
          <a:p>
            <a:r>
              <a:rPr lang="en-US" baseline="0" dirty="0" smtClean="0"/>
              <a:t>F</a:t>
            </a:r>
            <a:r>
              <a:rPr lang="en-US" baseline="-25000" dirty="0" smtClean="0"/>
              <a:t>net</a:t>
            </a:r>
            <a:r>
              <a:rPr lang="en-US" baseline="0" dirty="0" smtClean="0"/>
              <a:t> = 3750 N</a:t>
            </a:r>
          </a:p>
          <a:p>
            <a:pPr defTabSz="931681">
              <a:defRPr/>
            </a:pPr>
            <a:r>
              <a:rPr lang="en-US" baseline="0" dirty="0" smtClean="0"/>
              <a:t>When determining the car’s acceleration, rearrange the formula to a = F/m.</a:t>
            </a:r>
          </a:p>
          <a:p>
            <a:endParaRPr lang="en-US" baseline="30000" dirty="0" smtClean="0"/>
          </a:p>
          <a:p>
            <a:r>
              <a:rPr lang="en-US" sz="1200" kern="1200" dirty="0" smtClean="0">
                <a:solidFill>
                  <a:schemeClr val="tx1"/>
                </a:solidFill>
                <a:latin typeface="+mn-lt"/>
                <a:ea typeface="+mn-ea"/>
                <a:cs typeface="+mn-cs"/>
              </a:rPr>
              <a:t>In determining acceleration, it helps to realize that the label of N is equivalent to the label </a:t>
            </a:r>
            <a:r>
              <a:rPr lang="en-US" sz="1200" u="sng" kern="1200" dirty="0" err="1" smtClean="0">
                <a:solidFill>
                  <a:schemeClr val="tx1"/>
                </a:solidFill>
                <a:latin typeface="+mn-lt"/>
                <a:ea typeface="+mn-ea"/>
                <a:cs typeface="+mn-cs"/>
              </a:rPr>
              <a:t>kg</a:t>
            </a:r>
            <a:r>
              <a:rPr lang="en-US" sz="1200" b="1" u="sng" kern="1200" dirty="0" err="1" smtClean="0">
                <a:solidFill>
                  <a:schemeClr val="tx1"/>
                </a:solidFill>
                <a:latin typeface="+mn-lt"/>
                <a:ea typeface="+mn-ea"/>
                <a:cs typeface="+mn-cs"/>
              </a:rPr>
              <a:t>·</a:t>
            </a:r>
            <a:r>
              <a:rPr lang="en-US" sz="1200" u="sng" kern="1200" dirty="0" err="1" smtClean="0">
                <a:solidFill>
                  <a:schemeClr val="tx1"/>
                </a:solidFill>
                <a:latin typeface="+mn-lt"/>
                <a:ea typeface="+mn-ea"/>
                <a:cs typeface="+mn-cs"/>
              </a:rPr>
              <a:t>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sec</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3750 N/1500 kg  which means a = </a:t>
            </a:r>
            <a:r>
              <a:rPr lang="en-US" sz="1200" u="sng" kern="1200" dirty="0" smtClean="0">
                <a:solidFill>
                  <a:schemeClr val="tx1"/>
                </a:solidFill>
                <a:latin typeface="+mn-lt"/>
                <a:ea typeface="+mn-ea"/>
                <a:cs typeface="+mn-cs"/>
              </a:rPr>
              <a:t>3750 </a:t>
            </a:r>
            <a:r>
              <a:rPr lang="en-US" sz="1200" u="sng" strike="sngStrike" kern="1200" dirty="0" err="1" smtClean="0">
                <a:solidFill>
                  <a:schemeClr val="tx1"/>
                </a:solidFill>
                <a:latin typeface="+mn-lt"/>
                <a:ea typeface="+mn-ea"/>
                <a:cs typeface="+mn-cs"/>
              </a:rPr>
              <a:t>kg</a:t>
            </a:r>
            <a:r>
              <a:rPr lang="en-US" sz="1200" b="1" u="sng" kern="1200" dirty="0" err="1" smtClean="0">
                <a:solidFill>
                  <a:schemeClr val="tx1"/>
                </a:solidFill>
                <a:latin typeface="+mn-lt"/>
                <a:ea typeface="+mn-ea"/>
                <a:cs typeface="+mn-cs"/>
              </a:rPr>
              <a:t>·</a:t>
            </a:r>
            <a:r>
              <a:rPr lang="en-US" sz="1200" u="sng"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     1      .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sec</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1500 </a:t>
            </a:r>
            <a:r>
              <a:rPr lang="en-US" sz="1200" strike="sngStrike" kern="1200" dirty="0" smtClean="0">
                <a:solidFill>
                  <a:schemeClr val="tx1"/>
                </a:solidFill>
                <a:latin typeface="+mn-lt"/>
                <a:ea typeface="+mn-ea"/>
                <a:cs typeface="+mn-cs"/>
              </a:rPr>
              <a:t>kg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2.5 m/sec</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p>
          <a:p>
            <a:endParaRPr lang="en-US" b="1" dirty="0" smtClean="0"/>
          </a:p>
          <a:p>
            <a:r>
              <a:rPr lang="en-US" b="1" dirty="0" smtClean="0"/>
              <a:t>DOK Level 2</a:t>
            </a:r>
          </a:p>
          <a:p>
            <a:endParaRPr lang="en-US" b="1" dirty="0" smtClean="0"/>
          </a:p>
          <a:p>
            <a:r>
              <a:rPr lang="en-US" b="1" dirty="0" smtClean="0"/>
              <a:t>Answer B</a:t>
            </a:r>
          </a:p>
          <a:p>
            <a:endParaRPr lang="en-US" b="1" dirty="0" smtClean="0"/>
          </a:p>
          <a:p>
            <a:r>
              <a:rPr lang="en-US" dirty="0" smtClean="0"/>
              <a:t>This is a Newton’s Second Law problem and uses the equation Force = Mass x Acceleration.</a:t>
            </a:r>
          </a:p>
          <a:p>
            <a:r>
              <a:rPr lang="en-US" b="0" dirty="0" smtClean="0"/>
              <a:t>Rearrange this</a:t>
            </a:r>
            <a:r>
              <a:rPr lang="en-US" b="0" baseline="0" dirty="0" smtClean="0"/>
              <a:t> to solve for acceleration; a = F/m</a:t>
            </a:r>
          </a:p>
          <a:p>
            <a:r>
              <a:rPr lang="en-US" b="0" baseline="0" dirty="0" smtClean="0"/>
              <a:t>This arrangement shows that acceleration and Force are directly related (both in numerator)</a:t>
            </a:r>
          </a:p>
          <a:p>
            <a:r>
              <a:rPr lang="en-US" b="0" baseline="0" dirty="0" smtClean="0"/>
              <a:t>This arrangement shows that acceleration and Mass are inversely related (mass in denominator)</a:t>
            </a:r>
          </a:p>
          <a:p>
            <a:r>
              <a:rPr lang="en-US" b="0" baseline="0" dirty="0" smtClean="0"/>
              <a:t>The question wants to keep the acceleration constant by doubling the mass. If we just doubled the mass the acceleration would be halved (again, because of the inverse relationship between these variables). In order to maintain the same acceleration with 2x (double) the mass the force would also need to be doubled (10 N x 2 = 20 N).</a:t>
            </a:r>
          </a:p>
          <a:p>
            <a:endParaRPr lang="en-US" b="0" baseline="0" dirty="0" smtClean="0"/>
          </a:p>
          <a:p>
            <a:r>
              <a:rPr lang="en-US" sz="1200" kern="1200" dirty="0" smtClean="0">
                <a:solidFill>
                  <a:schemeClr val="tx1"/>
                </a:solidFill>
                <a:latin typeface="+mn-lt"/>
                <a:ea typeface="+mn-ea"/>
                <a:cs typeface="+mn-cs"/>
              </a:rPr>
              <a:t>Specifically for this problem, a =F/m so a = </a:t>
            </a:r>
            <a:r>
              <a:rPr lang="en-US" sz="1200" u="sng" kern="1200" dirty="0" smtClean="0">
                <a:solidFill>
                  <a:schemeClr val="tx1"/>
                </a:solidFill>
                <a:latin typeface="+mn-lt"/>
                <a:ea typeface="+mn-ea"/>
                <a:cs typeface="+mn-cs"/>
              </a:rPr>
              <a:t>10 </a:t>
            </a:r>
            <a:r>
              <a:rPr lang="en-US" sz="1200" u="sng" strike="sngStrike" kern="1200" dirty="0" err="1" smtClean="0">
                <a:solidFill>
                  <a:schemeClr val="tx1"/>
                </a:solidFill>
                <a:latin typeface="+mn-lt"/>
                <a:ea typeface="+mn-ea"/>
                <a:cs typeface="+mn-cs"/>
              </a:rPr>
              <a:t>kg</a:t>
            </a:r>
            <a:r>
              <a:rPr lang="en-US" sz="1200" b="1" u="sng" kern="1200" dirty="0" err="1" smtClean="0">
                <a:solidFill>
                  <a:schemeClr val="tx1"/>
                </a:solidFill>
                <a:latin typeface="+mn-lt"/>
                <a:ea typeface="+mn-ea"/>
                <a:cs typeface="+mn-cs"/>
              </a:rPr>
              <a:t>·</a:t>
            </a:r>
            <a:r>
              <a:rPr lang="en-US" sz="1200" u="sng"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     1      .</a:t>
            </a:r>
            <a:r>
              <a:rPr lang="en-US" sz="1200" kern="1200" dirty="0" smtClean="0">
                <a:solidFill>
                  <a:schemeClr val="tx1"/>
                </a:solidFill>
                <a:latin typeface="+mn-lt"/>
                <a:ea typeface="+mn-ea"/>
                <a:cs typeface="+mn-cs"/>
              </a:rPr>
              <a:t>= 0.1 m/sec</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sec</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100 </a:t>
            </a:r>
            <a:r>
              <a:rPr lang="en-US" sz="1200" strike="sngStrike" kern="1200" dirty="0" smtClean="0">
                <a:solidFill>
                  <a:schemeClr val="tx1"/>
                </a:solidFill>
                <a:latin typeface="+mn-lt"/>
                <a:ea typeface="+mn-ea"/>
                <a:cs typeface="+mn-cs"/>
              </a:rPr>
              <a:t>kg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calculate the new force if mass is doubled, F=ma = </a:t>
            </a:r>
            <a:r>
              <a:rPr lang="en-US" sz="1200" u="sng" kern="1200" dirty="0" smtClean="0">
                <a:solidFill>
                  <a:schemeClr val="tx1"/>
                </a:solidFill>
                <a:latin typeface="+mn-lt"/>
                <a:ea typeface="+mn-ea"/>
                <a:cs typeface="+mn-cs"/>
              </a:rPr>
              <a:t>(2 </a:t>
            </a:r>
            <a:r>
              <a:rPr lang="en-US" sz="1200" b="1" u="sng"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100 kg)</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0.1 m</a:t>
            </a:r>
            <a:r>
              <a:rPr lang="en-US" sz="1200" kern="1200" dirty="0" smtClean="0">
                <a:solidFill>
                  <a:schemeClr val="tx1"/>
                </a:solidFill>
                <a:latin typeface="+mn-lt"/>
                <a:ea typeface="+mn-ea"/>
                <a:cs typeface="+mn-cs"/>
              </a:rPr>
              <a:t>  = 20 </a:t>
            </a:r>
            <a:r>
              <a:rPr lang="en-US" sz="1200" u="sng" kern="1200" dirty="0" smtClean="0">
                <a:solidFill>
                  <a:schemeClr val="tx1"/>
                </a:solidFill>
                <a:latin typeface="+mn-lt"/>
                <a:ea typeface="+mn-ea"/>
                <a:cs typeface="+mn-cs"/>
              </a:rPr>
              <a:t>kg </a:t>
            </a:r>
            <a:r>
              <a:rPr lang="en-US" sz="1200" b="1" u="sng"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  = 20N</a:t>
            </a:r>
          </a:p>
          <a:p>
            <a:r>
              <a:rPr lang="en-US" sz="1200" kern="1200" dirty="0" smtClean="0">
                <a:solidFill>
                  <a:schemeClr val="tx1"/>
                </a:solidFill>
                <a:latin typeface="+mn-lt"/>
                <a:ea typeface="+mn-ea"/>
                <a:cs typeface="+mn-cs"/>
              </a:rPr>
              <a:t>                                                                                     1             sec</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sec</a:t>
            </a:r>
            <a:r>
              <a:rPr lang="en-US" sz="1200" kern="1200" baseline="30000" dirty="0" err="1"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endParaRPr lang="en-US" b="0" baseline="0" dirty="0" smtClean="0"/>
          </a:p>
        </p:txBody>
      </p:sp>
      <p:sp>
        <p:nvSpPr>
          <p:cNvPr id="4" name="Slide Number Placeholder 3"/>
          <p:cNvSpPr>
            <a:spLocks noGrp="1"/>
          </p:cNvSpPr>
          <p:nvPr>
            <p:ph type="sldNum" sz="quarter" idx="10"/>
          </p:nvPr>
        </p:nvSpPr>
        <p:spPr/>
        <p:txBody>
          <a:bodyPr/>
          <a:lstStyle/>
          <a:p>
            <a:fld id="{91CD54AD-56DC-41F4-B1F6-2EDAF84266FB}"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endParaRPr lang="en-US" dirty="0" smtClean="0"/>
          </a:p>
          <a:p>
            <a:endParaRPr lang="en-US" dirty="0" smtClean="0"/>
          </a:p>
          <a:p>
            <a:r>
              <a:rPr lang="en-US" b="1" dirty="0" smtClean="0"/>
              <a:t>DOK Level</a:t>
            </a:r>
            <a:r>
              <a:rPr lang="en-US" b="1" baseline="0" dirty="0" smtClean="0"/>
              <a:t> 2</a:t>
            </a:r>
          </a:p>
          <a:p>
            <a:endParaRPr lang="en-US" b="1" baseline="0" dirty="0" smtClean="0"/>
          </a:p>
          <a:p>
            <a:r>
              <a:rPr lang="en-US" b="1" baseline="0" dirty="0" smtClean="0"/>
              <a:t>Answer A</a:t>
            </a:r>
          </a:p>
          <a:p>
            <a:endParaRPr lang="en-US" baseline="0" dirty="0" smtClean="0"/>
          </a:p>
          <a:p>
            <a:r>
              <a:rPr lang="en-US" baseline="0" dirty="0" smtClean="0"/>
              <a:t>Inertia is a measure of an object’s resistance to its state of motion and is directly related to the mass of the object(s). Since the dishes are at rest, they tend to remain at rest while the tablecloth is pulled out from under them. This demonstration works well with dinnerware of considerable inertia (mass) but would not work well for dinnerware of low inertia (mass) such as paper plates and cups!</a:t>
            </a:r>
          </a:p>
          <a:p>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pPr defTabSz="931681">
              <a:defRPr/>
            </a:pPr>
            <a:r>
              <a:rPr lang="en-US" b="1" dirty="0" smtClean="0"/>
              <a:t>P.12.B.1- Students know laws of motion can be used to determine the effects of forces on the motion of objects.  E/S</a:t>
            </a:r>
            <a:endParaRPr lang="en-US" dirty="0" smtClean="0"/>
          </a:p>
          <a:p>
            <a:endParaRPr lang="en-US" dirty="0" smtClean="0"/>
          </a:p>
          <a:p>
            <a:r>
              <a:rPr lang="en-US" b="1" dirty="0" smtClean="0"/>
              <a:t>DOK Level</a:t>
            </a:r>
            <a:r>
              <a:rPr lang="en-US" b="1" baseline="0" dirty="0" smtClean="0"/>
              <a:t> 1</a:t>
            </a:r>
          </a:p>
          <a:p>
            <a:endParaRPr lang="en-US" b="1" baseline="0" dirty="0" smtClean="0"/>
          </a:p>
          <a:p>
            <a:r>
              <a:rPr lang="en-US" b="1" baseline="0" dirty="0" smtClean="0"/>
              <a:t>Answer C</a:t>
            </a:r>
          </a:p>
          <a:p>
            <a:endParaRPr lang="en-US" baseline="0" dirty="0" smtClean="0"/>
          </a:p>
          <a:p>
            <a:r>
              <a:rPr lang="en-US" dirty="0" smtClean="0"/>
              <a:t>Friction is defined as any force that opposes motion. In this case, it is friction</a:t>
            </a:r>
            <a:r>
              <a:rPr lang="en-US" baseline="0" dirty="0" smtClean="0"/>
              <a:t> between the two objects in contact (tires and ground) that prevent motion.</a:t>
            </a:r>
            <a:endParaRPr lang="en-US"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81">
              <a:defRPr/>
            </a:pPr>
            <a:r>
              <a:rPr lang="en-US" b="1" dirty="0" smtClean="0"/>
              <a:t>Standard: Force and Motion – The laws of motion are used to describe the effects of forces on the movement of objects.</a:t>
            </a:r>
            <a:endParaRPr lang="en-US" dirty="0" smtClean="0"/>
          </a:p>
          <a:p>
            <a:endParaRPr lang="en-US" dirty="0" smtClean="0"/>
          </a:p>
          <a:p>
            <a:r>
              <a:rPr lang="en-US" b="1" dirty="0" smtClean="0"/>
              <a:t>P.12.B.1- Students know laws of motion can be used to determine the effects of forces on the motion of objects.  E/S</a:t>
            </a:r>
          </a:p>
          <a:p>
            <a:endParaRPr lang="en-US" b="1" dirty="0" smtClean="0"/>
          </a:p>
          <a:p>
            <a:r>
              <a:rPr lang="en-US" b="1" dirty="0" smtClean="0"/>
              <a:t>DOK Level 1</a:t>
            </a:r>
          </a:p>
          <a:p>
            <a:endParaRPr lang="en-US" b="1" dirty="0" smtClean="0"/>
          </a:p>
          <a:p>
            <a:r>
              <a:rPr lang="en-US" b="1" dirty="0" smtClean="0"/>
              <a:t>Answer D</a:t>
            </a:r>
          </a:p>
          <a:p>
            <a:endParaRPr lang="en-US" b="1" dirty="0" smtClean="0"/>
          </a:p>
          <a:p>
            <a:r>
              <a:rPr lang="en-US" b="0" dirty="0" smtClean="0"/>
              <a:t>The slope of a distance-time graph is speed. In this graph, the slope of the line is constant indicating</a:t>
            </a:r>
            <a:r>
              <a:rPr lang="en-US" b="0" baseline="0" dirty="0" smtClean="0"/>
              <a:t> the person is traveling with constant speed.</a:t>
            </a:r>
            <a:endParaRPr lang="en-US" b="0" dirty="0"/>
          </a:p>
        </p:txBody>
      </p:sp>
      <p:sp>
        <p:nvSpPr>
          <p:cNvPr id="4" name="Slide Number Placeholder 3"/>
          <p:cNvSpPr>
            <a:spLocks noGrp="1"/>
          </p:cNvSpPr>
          <p:nvPr>
            <p:ph type="sldNum" sz="quarter" idx="10"/>
          </p:nvPr>
        </p:nvSpPr>
        <p:spPr/>
        <p:txBody>
          <a:bodyPr/>
          <a:lstStyle/>
          <a:p>
            <a:fld id="{91CD54AD-56DC-41F4-B1F6-2EDAF84266FB}"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73460"/>
          </a:xfrm>
        </p:spPr>
        <p:txBody>
          <a:bodyPr>
            <a:normAutofit/>
          </a:bodyPr>
          <a:lstStyle>
            <a:lvl1pPr>
              <a:defRPr sz="4800" baseline="0"/>
            </a:lvl1pPr>
          </a:lstStyle>
          <a:p>
            <a:endParaRPr lang="en-US" dirty="0"/>
          </a:p>
        </p:txBody>
      </p:sp>
      <p:sp>
        <p:nvSpPr>
          <p:cNvPr id="5" name="Footer Placeholder 4"/>
          <p:cNvSpPr>
            <a:spLocks noGrp="1"/>
          </p:cNvSpPr>
          <p:nvPr>
            <p:ph type="ftr" sz="quarter" idx="11"/>
          </p:nvPr>
        </p:nvSpPr>
        <p:spPr>
          <a:xfrm>
            <a:off x="1371600" y="6189786"/>
            <a:ext cx="6400800" cy="531690"/>
          </a:xfrm>
          <a:prstGeom prst="rect">
            <a:avLst/>
          </a:prstGeom>
        </p:spPr>
        <p:txBody>
          <a:bodyPr/>
          <a:lstStyle>
            <a:lvl1pPr algn="ctr">
              <a:defRPr sz="1400" b="1">
                <a:solidFill>
                  <a:schemeClr val="tx2"/>
                </a:solidFill>
              </a:defRPr>
            </a:lvl1pPr>
          </a:lstStyle>
          <a:p>
            <a:r>
              <a:rPr lang="en-US" dirty="0" smtClean="0"/>
              <a:t>Southern Nevada Regional Professional Development Program </a:t>
            </a:r>
          </a:p>
          <a:p>
            <a:r>
              <a:rPr lang="en-US" dirty="0" smtClean="0"/>
              <a:t>K-12 Science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fld id="{7CB97365-EBCA-4027-87D5-99FC1D4DF0BB}" type="datetimeFigureOut">
              <a:rPr lang="en-US" smtClean="0"/>
              <a:pPr/>
              <a:t>2/13/2011</a:t>
            </a:fld>
            <a:endParaRPr lang="en-US" dirty="0">
              <a:solidFill>
                <a:schemeClr val="tx1">
                  <a:shade val="50000"/>
                </a:schemeClr>
              </a:solidFill>
            </a:endParaRPr>
          </a:p>
        </p:txBody>
      </p:sp>
      <p:sp>
        <p:nvSpPr>
          <p:cNvPr id="5" name="Espace réservé du pied de page 4"/>
          <p:cNvSpPr>
            <a:spLocks noGrp="1"/>
          </p:cNvSpPr>
          <p:nvPr>
            <p:ph type="ftr" sz="quarter" idx="11"/>
          </p:nvPr>
        </p:nvSpPr>
        <p:spPr/>
        <p:txBody>
          <a:bodyPr/>
          <a:lstStyle>
            <a:lvl1pPr>
              <a:defRPr/>
            </a:lvl1pPr>
          </a:lstStyle>
          <a:p>
            <a:r>
              <a:rPr lang="en-US" dirty="0" smtClean="0"/>
              <a:t>Southern Nevada Regional Professional Development Program </a:t>
            </a:r>
          </a:p>
          <a:p>
            <a:r>
              <a:rPr lang="en-US" dirty="0" smtClean="0"/>
              <a:t>K-12 Science Division</a:t>
            </a:r>
            <a:endParaRPr lang="en-US"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
        <p:nvSpPr>
          <p:cNvPr id="7" name="Footer Placeholder 4"/>
          <p:cNvSpPr txBox="1">
            <a:spLocks/>
          </p:cNvSpPr>
          <p:nvPr userDrawn="1"/>
        </p:nvSpPr>
        <p:spPr>
          <a:xfrm>
            <a:off x="1371600" y="6189786"/>
            <a:ext cx="6400800" cy="531690"/>
          </a:xfrm>
          <a:prstGeom prst="rect">
            <a:avLst/>
          </a:prstGeom>
        </p:spPr>
        <p:txBody>
          <a:bodyPr/>
          <a:lstStyle>
            <a:lvl1pPr algn="ctr">
              <a:defRPr sz="1400" b="1">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Southern Nevada Regional Professional Development Program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K-12 Science</a:t>
            </a:r>
            <a:endParaRPr kumimoji="0" lang="en-US" sz="14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
        <p:nvSpPr>
          <p:cNvPr id="8" name="Footer Placeholder 4"/>
          <p:cNvSpPr txBox="1">
            <a:spLocks/>
          </p:cNvSpPr>
          <p:nvPr userDrawn="1"/>
        </p:nvSpPr>
        <p:spPr>
          <a:xfrm>
            <a:off x="1371600" y="6189786"/>
            <a:ext cx="6400800" cy="531690"/>
          </a:xfrm>
          <a:prstGeom prst="rect">
            <a:avLst/>
          </a:prstGeom>
        </p:spPr>
        <p:txBody>
          <a:bodyPr/>
          <a:lstStyle>
            <a:lvl1pPr algn="ctr">
              <a:defRPr sz="1400" b="1">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Southern Nevada Regional Professional Development Program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2"/>
                </a:solidFill>
                <a:effectLst/>
                <a:uLnTx/>
                <a:uFillTx/>
                <a:latin typeface="+mn-lt"/>
                <a:ea typeface="+mn-ea"/>
                <a:cs typeface="+mn-cs"/>
              </a:rPr>
              <a:t>K-12 Science</a:t>
            </a:r>
            <a:endParaRPr kumimoji="0" lang="en-US" sz="1400" b="1"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DB7ED52-1C2B-0443-9680-C3CFDCD821B2}" type="datetimeFigureOut">
              <a:rPr lang="en-US" smtClean="0"/>
              <a:pPr/>
              <a:t>2/13/2011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25BBB8-E641-2C49-B337-C8C7DB94747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logo sm clear.png"/>
          <p:cNvPicPr>
            <a:picLocks noChangeAspect="1"/>
          </p:cNvPicPr>
          <p:nvPr/>
        </p:nvPicPr>
        <p:blipFill>
          <a:blip r:embed="rId14"/>
          <a:stretch>
            <a:fillRect/>
          </a:stretch>
        </p:blipFill>
        <p:spPr>
          <a:xfrm>
            <a:off x="7454823" y="274638"/>
            <a:ext cx="1231977" cy="1913670"/>
          </a:xfrm>
          <a:prstGeom prst="rect">
            <a:avLst/>
          </a:prstGeom>
        </p:spPr>
      </p:pic>
      <p:sp>
        <p:nvSpPr>
          <p:cNvPr id="8" name="Footer Placeholder 4"/>
          <p:cNvSpPr>
            <a:spLocks noGrp="1"/>
          </p:cNvSpPr>
          <p:nvPr>
            <p:ph type="ftr" sz="quarter" idx="3"/>
          </p:nvPr>
        </p:nvSpPr>
        <p:spPr>
          <a:xfrm>
            <a:off x="1371600" y="6356350"/>
            <a:ext cx="6400800" cy="365125"/>
          </a:xfrm>
          <a:prstGeom prst="rect">
            <a:avLst/>
          </a:prstGeom>
        </p:spPr>
        <p:txBody>
          <a:bodyPr/>
          <a:lstStyle/>
          <a:p>
            <a:r>
              <a:rPr lang="en-US" dirty="0" smtClean="0"/>
              <a:t>Southern Nevada Regional Professional Development Program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pdp.net/"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rpdp.net/sciencetips_v3/"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rpdp.net/sciencetips_v2/N12A2.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http://www.glenbrook.k12.il.us/GBSSCI/PHYS/Class/1DKin/U1L4a4.gif" TargetMode="External"/><Relationship Id="rId4" Type="http://schemas.openxmlformats.org/officeDocument/2006/relationships/image" Target="../media/image43.gif"/></Relationships>
</file>

<file path=ppt/slides/_rels/slide101.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rpdp.net/sciencetips_v2/P12B2.htm"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rpdp.net/sciencetips_v2/P12B3.htm"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hyperlink" Target="http://www.doe.mass.edu/" TargetMode="External"/><Relationship Id="rId4" Type="http://schemas.openxmlformats.org/officeDocument/2006/relationships/image" Target="../media/image44.gif"/></Relationships>
</file>

<file path=ppt/slides/_rels/slide104.xml.rels><?xml version="1.0" encoding="UTF-8" standalone="yes"?>
<Relationships xmlns="http://schemas.openxmlformats.org/package/2006/relationships"><Relationship Id="rId3" Type="http://schemas.openxmlformats.org/officeDocument/2006/relationships/hyperlink" Target="http://www.rpdp.net/sciencetips_v2/P12B3.htm" TargetMode="External"/><Relationship Id="rId7" Type="http://schemas.openxmlformats.org/officeDocument/2006/relationships/image" Target="../media/image48.gif"/><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105.xml.rels><?xml version="1.0" encoding="UTF-8" standalone="yes"?>
<Relationships xmlns="http://schemas.openxmlformats.org/package/2006/relationships"><Relationship Id="rId3" Type="http://schemas.openxmlformats.org/officeDocument/2006/relationships/hyperlink" Target="http://www.rpdp.net/sciencetips_v2/P12B4.htm"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rpdp.net/sciencetips_v2/P12B4.htm"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07.xml.rels><?xml version="1.0" encoding="UTF-8" standalone="yes"?>
<Relationships xmlns="http://schemas.openxmlformats.org/package/2006/relationships"><Relationship Id="rId3" Type="http://schemas.openxmlformats.org/officeDocument/2006/relationships/hyperlink" Target="http://www.rpdp.net/sciencetips_v2/P12B4.htm"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rpdp.net/sciencetips_v2/P12C1.htm"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www.doe.mass.edu/mca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rpdp.net/sciencetips_v2/P12C1.htm"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hyperlink" Target="http://www.doe.mass.edu/mca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www.rpdp.net/sciencetips_v2/N12A2.ht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www.rpdp.net/sciencetips_v2/P12C1.htm"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www.doe.mass.edu/mca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www.rpdp.net/sciencetips_v2/P12C2.htm"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rpdp.net/sciencetips_v2/P12C2.htm"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rpdp.net/sciencetips_v2/P12C2.htm" TargetMode="External"/><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hyperlink" Target="http://www.rpdp.net/sciencetips_v2/P12C3.htm"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rpdp.net/sciencetips_v2/P12C3.htm"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rpdp.net/sciencetips_v2/P12C4.htm"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rpdp.net/sciencetips_v2/P12C4.htm"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rpdp.net/sciencetips_v2/P12C4.htm" TargetMode="External"/><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hyperlink" Target="http://www.rpdp.net/sciencetips_v2/P12C5.htm"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pdp.net/sciencetips_v2/N12A2.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rpdp.net/sciencetips_v2/P12C5.htm"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rpdp.net/sciencetips_v2/P12C6.htm"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rpdp.net/sciencetips_v2/P12C6.htm"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www.rpdp.net/sciencetips_v2/P12C6.htm" TargetMode="External"/><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hyperlink" Target="http://rpdp.net/sciencetips_v2/L12A1.htm"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rpdp.net/sciencetips_v2/L12A1.htm"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hyperlink" Target="http://rpdp.net/sciencetips_v2/L12A1.htm"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rpdp.net/sciencetips_v2/L12A1.htm"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rpdp.net/sciencetips_v2/L12A1.htm"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hyperlink" Target="http://rpdp.net/sciencetips_v2/L12A2.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pdp.net/sciencetips_v2/N12A3.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30.xml"/><Relationship Id="rId1" Type="http://schemas.openxmlformats.org/officeDocument/2006/relationships/slideLayout" Target="../slideLayouts/slideLayout4.xml"/><Relationship Id="rId5" Type="http://schemas.openxmlformats.org/officeDocument/2006/relationships/hyperlink" Target="http://rpdp.net/sciencetips_v2/L12A2.htm" TargetMode="External"/><Relationship Id="rId4" Type="http://schemas.openxmlformats.org/officeDocument/2006/relationships/hyperlink" Target="http://www.doe.mass.edu/mcas/"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1.xml"/><Relationship Id="rId1" Type="http://schemas.openxmlformats.org/officeDocument/2006/relationships/slideLayout" Target="../slideLayouts/slideLayout4.xml"/><Relationship Id="rId4" Type="http://schemas.openxmlformats.org/officeDocument/2006/relationships/hyperlink" Target="http://rpdp.net/sciencetips_v2/L12A3.htm" TargetMode="External"/></Relationships>
</file>

<file path=ppt/slides/_rels/slide1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hyperlink" Target="http://rpdp.net/sciencetips_v2/L12A3.htm"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rpdp.net/sciencetips_v2/L12A4.htm"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hyperlink" Target="http://rpdp.net/sciencetips_v2/L12A4.htm"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rpdp.net/sciencetips_v2/L12A4.htm"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rpdp.net/sciencetips_v2/L12A4.htm" TargetMode="Externa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rpdp.net/sciencetips_v2/L12A5.htm"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rpdp.net/sciencetips_v2/L12A5.htm"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rpdp.net/sciencetips_v2/L12A5.htm"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pdp.net/sciencetips_v2/N12A3.h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rpdp.net/sciencetips_v2/L12B1.htm"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rpdp.net/sciencetips_v2/L12B1.htm"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rpdp.net/sciencetips_v2/L12B1.htm" TargetMode="Externa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rpdp.net/sciencetips_v2/L12B1.htm"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44.xml"/><Relationship Id="rId1" Type="http://schemas.openxmlformats.org/officeDocument/2006/relationships/slideLayout" Target="../slideLayouts/slideLayout4.xml"/><Relationship Id="rId5" Type="http://schemas.openxmlformats.org/officeDocument/2006/relationships/hyperlink" Target="http://rpdp.net/sciencetips_v2/L12B1.htm" TargetMode="External"/><Relationship Id="rId4" Type="http://schemas.openxmlformats.org/officeDocument/2006/relationships/hyperlink" Target="http://www.doe.mass.edu/mca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45.xml"/><Relationship Id="rId1" Type="http://schemas.openxmlformats.org/officeDocument/2006/relationships/slideLayout" Target="../slideLayouts/slideLayout4.xml"/><Relationship Id="rId5" Type="http://schemas.openxmlformats.org/officeDocument/2006/relationships/hyperlink" Target="http://www.rpdp.net/sciencetips_v2/L12B2.htm" TargetMode="External"/><Relationship Id="rId4" Type="http://schemas.openxmlformats.org/officeDocument/2006/relationships/hyperlink" Target="http://www.doe.mass.edu/mcas/"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www.rpdp.net/sciencetips_v2/L12B2.htm" TargetMode="Externa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www.rpdp.net/sciencetips_v2/L12B2.htm"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rpdp.net/sciencetips_v2/L12B3.htm" TargetMode="Externa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9.xml"/><Relationship Id="rId1" Type="http://schemas.openxmlformats.org/officeDocument/2006/relationships/slideLayout" Target="../slideLayouts/slideLayout4.xml"/><Relationship Id="rId4" Type="http://schemas.openxmlformats.org/officeDocument/2006/relationships/hyperlink" Target="http://www.rpdp.net/sciencetips_v2/L12B3.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rpdp.net/sciencetips_v2/N12A4.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www.rpdp.net/sciencetips_v2/L12B3.htm" TargetMode="Externa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51.xml"/><Relationship Id="rId1" Type="http://schemas.openxmlformats.org/officeDocument/2006/relationships/slideLayout" Target="../slideLayouts/slideLayout4.xml"/><Relationship Id="rId4" Type="http://schemas.openxmlformats.org/officeDocument/2006/relationships/hyperlink" Target="http://rpdp.net/sciencetips_v2/L12C1.htm" TargetMode="External"/></Relationships>
</file>

<file path=ppt/slides/_rels/slide152.xml.rels><?xml version="1.0" encoding="UTF-8" standalone="yes"?>
<Relationships xmlns="http://schemas.openxmlformats.org/package/2006/relationships"><Relationship Id="rId3" Type="http://schemas.openxmlformats.org/officeDocument/2006/relationships/hyperlink" Target="http://rpdp.net/sciencetips_v2/L12C1.htm" TargetMode="External"/><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3" Type="http://schemas.openxmlformats.org/officeDocument/2006/relationships/hyperlink" Target="http://rpdp.net/sciencetips_v2/L12C1.htm" TargetMode="Externa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rpdp.net/sciencetips_v2/L12C1.htm" TargetMode="Externa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hyperlink" Target="http://rpdp.net/sciencetips_v2/L12C2.htm" TargetMode="External"/></Relationships>
</file>

<file path=ppt/slides/_rels/slide15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156.xml"/><Relationship Id="rId1" Type="http://schemas.openxmlformats.org/officeDocument/2006/relationships/slideLayout" Target="../slideLayouts/slideLayout4.xml"/><Relationship Id="rId5" Type="http://schemas.openxmlformats.org/officeDocument/2006/relationships/hyperlink" Target="http://rpdp.net/sciencetips_v2/L12C2.htm" TargetMode="External"/><Relationship Id="rId4" Type="http://schemas.openxmlformats.org/officeDocument/2006/relationships/hyperlink" Target="http://www.doe.mass.edu/mcas/" TargetMode="External"/></Relationships>
</file>

<file path=ppt/slides/_rels/slide1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hyperlink" Target="http://rpdp.net/sciencetips_v2/L12C2.htm" TargetMode="External"/></Relationships>
</file>

<file path=ppt/slides/_rels/slide158.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hyperlink" Target="http://rpdp.net/sciencetips_v2/L12C3.htm"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rpdp.net/sciencetips_v2/L12C3.htm" TargetMode="Externa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pdp.net/sciencetips_v2/N12A4.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rpdp.net/sciencetips_v2/L12C4.htm" TargetMode="Externa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rpdp.net/sciencetips_v2/L12C4.htm" TargetMode="Externa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hyperlink" Target="http://nde.doe.nv.gov/Assessment_HSPE.htm" TargetMode="External"/></Relationships>
</file>

<file path=ppt/slides/_rels/slide1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2.xml"/><Relationship Id="rId1" Type="http://schemas.openxmlformats.org/officeDocument/2006/relationships/slideLayout" Target="../slideLayouts/slideLayout4.xml"/><Relationship Id="rId4" Type="http://schemas.openxmlformats.org/officeDocument/2006/relationships/hyperlink" Target="http://rpdp.net/sciencetips_v2/L12D1.htm"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hyperlink" Target="http://rpdp.net/sciencetips_v2/L12D2.htm" TargetMode="External"/></Relationships>
</file>

<file path=ppt/slides/_rels/slide1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4.xml"/><Relationship Id="rId1" Type="http://schemas.openxmlformats.org/officeDocument/2006/relationships/slideLayout" Target="../slideLayouts/slideLayout4.xml"/><Relationship Id="rId4" Type="http://schemas.openxmlformats.org/officeDocument/2006/relationships/hyperlink" Target="http://rpdp.net/sciencetips_v2/L12D2.htm"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rpdp.net/sciencetips_v2/L12D2.htm" TargetMode="Externa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hyperlink" Target="http://rpdp.net/sciencetips_v2/L12D3.htm" TargetMode="External"/></Relationships>
</file>

<file path=ppt/slides/_rels/slide16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67.xml"/><Relationship Id="rId1" Type="http://schemas.openxmlformats.org/officeDocument/2006/relationships/slideLayout" Target="../slideLayouts/slideLayout4.xml"/><Relationship Id="rId5" Type="http://schemas.openxmlformats.org/officeDocument/2006/relationships/hyperlink" Target="http://www.doe.mass.edu/mcas/" TargetMode="External"/><Relationship Id="rId4" Type="http://schemas.openxmlformats.org/officeDocument/2006/relationships/hyperlink" Target="http://rpdp.net/sciencetips_v2/L12D3.htm"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rpdp.net/sciencetips_v2/L12D4.htm" TargetMode="External"/><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rpdp.net/sciencetips_v2/L12D5.htm"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hyperlink" Target="http://www.doe.mass.edu/mca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rpdp.net/sciencetips_v2/N12A4.ht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hyperlink" Target="http://rpdp.net/sciencetips_v2/L12D5.htm"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rpdp.net/sciencetips_v2/L12D5.htm" TargetMode="Externa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hyperlink" Target="http://rpdp.net/sciencetips_v2/L12D6.htm"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nde.doe.nv.gov/Assessment_HSPE.htm" TargetMode="External"/><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hyperlink" Target="http://rpdp.net/sciencetips_v2/L12D6.htm"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http://rpdp.net/sciencetips_v2/L12D6.htm" TargetMode="External"/><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pdp.net/sciencetips_v2/N12A4.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pdp.net/sciencetips_v2/N12A4.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rpdp.net/sciencetips_v2/N12A5.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rpdp.net/sciencetips_v2/N12A6.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pdp.net/sciencetips_v2/N12A6.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pdp.net/sciencetips_v2/N12A6.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pdp.net/sciencetips_v2/N12B1.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pdp.net/sciencetips_v2/N12B1.ht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rpdp.net/sciencetips_v2/N12B1.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pdp.net/sciencetips_v2/N12B2.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rpdp.net/sciencetips_v2/N12B2.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oe.mass.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rpdp.net/sciencetips_v2/N12B2.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ducation.vermont.gov/new/html/pgm_assessment.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rpdp.net/sciencetips_v2/N12B3.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rpdp.net/sciencetips_v2/N12B3.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pdp.net/sciencetips_v2/N12B4.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rpdp.net/sciencetips_v2/N12B4.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pdp.net/sciencetips_v2/N12B4.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pdp.net/sciencetips_v2/E12A1.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rpdp.net/sciencetips_v2/E12A1.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hyperlink" Target="http://www.rpdp.net/sciencetips_v2/E12A2.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rpdp.net/sciencetips_v2/E12A2.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pdp.net/sciencetips_v2/E12A2.html"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www.doe.mass.edu/" TargetMode="External"/><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hyperlink" Target="http://www.rpdp.net/sciencetips_v2/E12A3.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rpdp.net/sciencetips_v2/E12A3.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rpdp.net/sciencetips_v2/E12A4.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nde.doe.nv.gov/Assessment_HSPE.h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rpdp.net/sciencetips_v2/E12A4.htm"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hyperlink" Target="http://www.doe.mass.edu/" TargetMode="Externa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hyperlink" Target="http://www.rpdp.net/sciencetips_v2/E12A4.htm"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www.physicalgeography.net/fundamentals/images/cascade.GIF" TargetMode="Externa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hyperlink" Target="http://www.rpdp.net/sciencetips_v2/E12A5.ht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rpdp.net/sciencetips_v2/E12A5.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rpdp.net/sciencetips_v2/E12B1.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rpdp.net/sciencetips_v2/E12B1.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pdp.net/sciencetips_v2/E12B2.ht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rpdp.net/sciencetips_v2/E12B2.ht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rpdp.net/sciencetips_v2/E12B3.ht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rpdp.net/sciencetips_v2/E12B4.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pdp.net/sciencetips_v2/E12B5.htm"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hyperlink" Target="http://www.rpdp.net/sciencetips_v2/E12B5.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rpdp.net/sciencetips_v2/E12C1.htm"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www.rpdp.net/sciencetips_v2/E12C1.htm" TargetMode="External"/><Relationship Id="rId7" Type="http://schemas.openxmlformats.org/officeDocument/2006/relationships/image" Target="../media/image18.gif"/><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57.xml.rels><?xml version="1.0" encoding="UTF-8" standalone="yes"?>
<Relationships xmlns="http://schemas.openxmlformats.org/package/2006/relationships"><Relationship Id="rId3" Type="http://schemas.openxmlformats.org/officeDocument/2006/relationships/hyperlink" Target="http://www.rpdp.net/sciencetips_v2/E12C1.ht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rpdp.net/sciencetips_v2/E12C1.htm"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www.doe.mass.edu/" TargetMode="External"/><Relationship Id="rId4" Type="http://schemas.openxmlformats.org/officeDocument/2006/relationships/image" Target="../media/image20.gif"/></Relationships>
</file>

<file path=ppt/slides/_rels/slide59.xml.rels><?xml version="1.0" encoding="UTF-8" standalone="yes"?>
<Relationships xmlns="http://schemas.openxmlformats.org/package/2006/relationships"><Relationship Id="rId3" Type="http://schemas.openxmlformats.org/officeDocument/2006/relationships/hyperlink" Target="http://www.rpdp.net/sciencetips_v2/E12C1.ht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pdp.net/sciencetips_v2/N12A1.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hyperlink" Target="http://www.doe.mass.edu/"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rpdp.net/sciencetips_v2/E12C2.ht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rpdp.net/sciencetips_v2/E12C2.ht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rpdp.net/sciencetips_v2/E12C2.htm"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www.nysedregents.org/testing/scire/es806.pdf" TargetMode="External"/><Relationship Id="rId4" Type="http://schemas.openxmlformats.org/officeDocument/2006/relationships/image" Target="../media/image21.gif"/></Relationships>
</file>

<file path=ppt/slides/_rels/slide63.xml.rels><?xml version="1.0" encoding="UTF-8" standalone="yes"?>
<Relationships xmlns="http://schemas.openxmlformats.org/package/2006/relationships"><Relationship Id="rId3" Type="http://schemas.openxmlformats.org/officeDocument/2006/relationships/hyperlink" Target="http://www.rpdp.net/sciencetips_v2/E12C2.htm"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hyperlink" Target="http://www.nysedregents.org/testing/scire/es806.pdf" TargetMode="Externa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hyperlink" Target="http://www.rpdp.net/sciencetips_v2/E12C3.ht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rpdp.net/sciencetips_v2/E12C3.htm"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www.doe.mass.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www.rpdp.net/sciencetips_v2/E12C3.htm"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hyperlink" Target="http://www.doe.mass.edu/" TargetMode="External"/><Relationship Id="rId4" Type="http://schemas.openxmlformats.org/officeDocument/2006/relationships/image" Target="../media/image23.gif"/></Relationships>
</file>

<file path=ppt/slides/_rels/slide67.xml.rels><?xml version="1.0" encoding="UTF-8" standalone="yes"?>
<Relationships xmlns="http://schemas.openxmlformats.org/package/2006/relationships"><Relationship Id="rId3" Type="http://schemas.openxmlformats.org/officeDocument/2006/relationships/hyperlink" Target="http://www.rpdp.net/sciencetips_v2/E12C4.ht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rpdp.net/sciencetips_v2/E12C4.ht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rpdp.net/sciencetips_v2/E12C4.ht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rpdp.net/sciencetips_v2/N12A1.htm" TargetMode="External"/><Relationship Id="rId4" Type="http://schemas.openxmlformats.org/officeDocument/2006/relationships/hyperlink" Target="http://www.doe.mass.edu/"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www.rpdp.net/sciencetips_v2/E12C5.htm"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3" Type="http://schemas.openxmlformats.org/officeDocument/2006/relationships/hyperlink" Target="http://www.education.ky.gov/KD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rpdp.net/sciencetips_v2/P12A1.htm"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hyperlink" Target="http://www.rpdp.net/sciencetips_v2/P12A1.ht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rpdp.net/sciencetips_v2/P12A1.htm"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rpdp.net/sciencetips_v2/P12A2.ht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doe.mass.edu/"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www.rpdp.net/sciencetips_v2/P12A2.htm"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rpdp.net/sciencetips_v2/P12A2.htm" TargetMode="External"/><Relationship Id="rId3" Type="http://schemas.openxmlformats.org/officeDocument/2006/relationships/image" Target="../media/image27.gif"/><Relationship Id="rId7" Type="http://schemas.openxmlformats.org/officeDocument/2006/relationships/hyperlink" Target="http://www.doe.mass.edu/"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78.xml.rels><?xml version="1.0" encoding="UTF-8" standalone="yes"?>
<Relationships xmlns="http://schemas.openxmlformats.org/package/2006/relationships"><Relationship Id="rId3" Type="http://schemas.openxmlformats.org/officeDocument/2006/relationships/hyperlink" Target="http://www.rpdp.net/sciencetips_v2/P12A3.htm"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rpdp.net/sciencetips_v2/P12A3.htm"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rpdp.net/sciencetips_v2/N12A1.htm" TargetMode="External"/><Relationship Id="rId4" Type="http://schemas.openxmlformats.org/officeDocument/2006/relationships/hyperlink" Target="http://www.doe.mass.edu/"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rpdp.net/sciencetips_v2/P12A3.htm"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hyperlink" Target="http://www.rpdp.net/sciencetips_v2/P12A4.ht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hyperlink" Target="http://www.rpdp.net/sciencetips_v2/P12A4.htm"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www.rpdp.net/sciencetips_v2/P12A4.ht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www.rpdp.net/sciencetips_v2/P12A5.htm"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rpdp.net/sciencetips_v2/P12A5.ht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rpdp.net/sciencetips_v2/P12A6.htm"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rpdp.net/sciencetips_v2/P12A7.htm"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rpdp.net/sciencetips_v2/P12A7.htm"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www.rpdp.net/sciencetips_v2/N12A1.htm" TargetMode="Externa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7.wmf"/><Relationship Id="rId3" Type="http://schemas.openxmlformats.org/officeDocument/2006/relationships/notesSlide" Target="../notesSlides/notesSlide90.xml"/><Relationship Id="rId7" Type="http://schemas.openxmlformats.org/officeDocument/2006/relationships/image" Target="../media/image34.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6.wmf"/><Relationship Id="rId5" Type="http://schemas.openxmlformats.org/officeDocument/2006/relationships/hyperlink" Target="http://www.rpdp.net/sciencetips_v2/P12A8.htm" TargetMode="External"/><Relationship Id="rId10" Type="http://schemas.openxmlformats.org/officeDocument/2006/relationships/oleObject" Target="../embeddings/oleObject3.bin"/><Relationship Id="rId4" Type="http://schemas.openxmlformats.org/officeDocument/2006/relationships/hyperlink" Target="http://www.doe.mass.edu/" TargetMode="External"/><Relationship Id="rId9" Type="http://schemas.openxmlformats.org/officeDocument/2006/relationships/image" Target="../media/image35.wmf"/></Relationships>
</file>

<file path=ppt/slides/_rels/slide91.xml.rels><?xml version="1.0" encoding="UTF-8" standalone="yes"?>
<Relationships xmlns="http://schemas.openxmlformats.org/package/2006/relationships"><Relationship Id="rId3" Type="http://schemas.openxmlformats.org/officeDocument/2006/relationships/hyperlink" Target="http://www.rpdp.net/sciencetips_v2/P12A8.htm"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doe.mass.edu/"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hyperlink" Target="http://www.rpdp.net/sciencetips_v2/P12A8.ht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www.rpdp.net/sciencetips_v2/P12A9.ht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wmf"/><Relationship Id="rId5" Type="http://schemas.openxmlformats.org/officeDocument/2006/relationships/oleObject" Target="../embeddings/oleObject5.bin"/><Relationship Id="rId4" Type="http://schemas.openxmlformats.org/officeDocument/2006/relationships/hyperlink" Target="http://www.rpdp.net/sciencetips_v2/P12B1.htm"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39.gif"/></Relationships>
</file>

<file path=ppt/slides/_rels/slide96.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40.gif"/></Relationships>
</file>

<file path=ppt/slides/_rels/slide98.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9.xml.rels><?xml version="1.0" encoding="UTF-8" standalone="yes"?>
<Relationships xmlns="http://schemas.openxmlformats.org/package/2006/relationships"><Relationship Id="rId3" Type="http://schemas.openxmlformats.org/officeDocument/2006/relationships/hyperlink" Target="http://www.rpdp.net/sciencetips_v2/P12B1.htm"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Preparing for the Science High School Proficiency Exam:</a:t>
            </a:r>
            <a:br>
              <a:rPr lang="en-US" dirty="0" smtClean="0"/>
            </a:br>
            <a:r>
              <a:rPr lang="en-US" dirty="0" smtClean="0"/>
              <a:t>Science Daily Review</a:t>
            </a:r>
            <a:endParaRPr lang="en-US" dirty="0"/>
          </a:p>
        </p:txBody>
      </p:sp>
      <p:sp>
        <p:nvSpPr>
          <p:cNvPr id="4" name="Footer Placeholder 4"/>
          <p:cNvSpPr>
            <a:spLocks noGrp="1"/>
          </p:cNvSpPr>
          <p:nvPr>
            <p:ph type="subTitle" idx="1"/>
          </p:nvPr>
        </p:nvSpPr>
        <p:spPr>
          <a:xfrm>
            <a:off x="573834" y="3998166"/>
            <a:ext cx="8178281" cy="2607906"/>
          </a:xfrm>
          <a:prstGeom prst="rect">
            <a:avLst/>
          </a:prstGeom>
        </p:spPr>
        <p:txBody>
          <a:bodyPr>
            <a:normAutofit fontScale="92500" lnSpcReduction="10000"/>
          </a:bodyPr>
          <a:lstStyle>
            <a:lvl1pPr algn="ctr">
              <a:defRPr sz="1400" b="1">
                <a:solidFill>
                  <a:schemeClr val="tx2"/>
                </a:solidFill>
              </a:defRPr>
            </a:lvl1pPr>
          </a:lstStyle>
          <a:p>
            <a:endParaRPr lang="en-US" sz="2400" dirty="0" smtClean="0"/>
          </a:p>
          <a:p>
            <a:r>
              <a:rPr lang="en-US" sz="2400" dirty="0" smtClean="0"/>
              <a:t>Southern Nevada Regional Professional Development Program </a:t>
            </a:r>
          </a:p>
          <a:p>
            <a:r>
              <a:rPr lang="en-US" sz="2400" dirty="0" smtClean="0"/>
              <a:t>K-12 Science</a:t>
            </a:r>
          </a:p>
          <a:p>
            <a:endParaRPr lang="en-US" sz="2400" dirty="0" smtClean="0"/>
          </a:p>
          <a:p>
            <a:r>
              <a:rPr lang="en-US" sz="2400" dirty="0" smtClean="0"/>
              <a:t>For additional support for the HSPE visit:</a:t>
            </a:r>
          </a:p>
          <a:p>
            <a:r>
              <a:rPr lang="en-US" sz="2400" dirty="0" smtClean="0">
                <a:hlinkClick r:id="rId3"/>
              </a:rPr>
              <a:t>www.rpdp.net</a:t>
            </a:r>
            <a:endParaRPr lang="en-US" sz="2400" dirty="0" smtClean="0"/>
          </a:p>
          <a:p>
            <a:r>
              <a:rPr lang="en-US" sz="2400" dirty="0" smtClean="0">
                <a:hlinkClick r:id="rId4"/>
              </a:rPr>
              <a:t>http://rpdp.net/sciencetips_v3/</a:t>
            </a:r>
            <a:endParaRPr lang="en-US" sz="2400" dirty="0" smtClean="0"/>
          </a:p>
          <a:p>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7094"/>
            <a:ext cx="7463118" cy="4935071"/>
          </a:xfrm>
        </p:spPr>
        <p:txBody>
          <a:bodyPr>
            <a:normAutofit fontScale="62500" lnSpcReduction="20000"/>
          </a:bodyPr>
          <a:lstStyle/>
          <a:p>
            <a:pPr>
              <a:buNone/>
            </a:pPr>
            <a:r>
              <a:rPr lang="en-US" dirty="0" smtClean="0"/>
              <a:t>	</a:t>
            </a:r>
            <a:r>
              <a:rPr lang="en-US" sz="4500" dirty="0" smtClean="0"/>
              <a:t>In her laboratory journal, a microbiologist enters the following information: “Some mold growth was seen on the agar plate that was streaked with bacteria three days ago.  Bacterial colonies were noticed on the plate, but the area surrounding the mold did not show any bacteria.”  Which of the following describes the microbiologist’s journal entry?</a:t>
            </a:r>
            <a:endParaRPr lang="en-US" sz="3800" dirty="0" smtClean="0"/>
          </a:p>
          <a:p>
            <a:pPr marL="914400" lvl="1" indent="-514350">
              <a:buFont typeface="+mj-lt"/>
              <a:buAutoNum type="alphaUcPeriod"/>
            </a:pPr>
            <a:r>
              <a:rPr lang="en-US" sz="4500" dirty="0" smtClean="0"/>
              <a:t>Prediction</a:t>
            </a:r>
          </a:p>
          <a:p>
            <a:pPr marL="914400" lvl="1" indent="-514350">
              <a:buFont typeface="+mj-lt"/>
              <a:buAutoNum type="alphaUcPeriod"/>
            </a:pPr>
            <a:r>
              <a:rPr lang="en-US" sz="4500" dirty="0" smtClean="0"/>
              <a:t>Observation</a:t>
            </a:r>
          </a:p>
          <a:p>
            <a:pPr marL="914400" lvl="1" indent="-514350">
              <a:buFont typeface="+mj-lt"/>
              <a:buAutoNum type="alphaUcPeriod"/>
            </a:pPr>
            <a:r>
              <a:rPr lang="en-US" sz="4500" dirty="0" smtClean="0"/>
              <a:t>Conclusion</a:t>
            </a:r>
          </a:p>
          <a:p>
            <a:pPr marL="914400" lvl="1" indent="-514350">
              <a:buFont typeface="+mj-lt"/>
              <a:buAutoNum type="alphaUcPeriod"/>
            </a:pPr>
            <a:r>
              <a:rPr lang="en-US" sz="4500" dirty="0" smtClean="0"/>
              <a:t>Hypothesis</a:t>
            </a:r>
          </a:p>
          <a:p>
            <a:pPr>
              <a:buNone/>
            </a:pPr>
            <a:r>
              <a:rPr lang="en-US" dirty="0" smtClean="0"/>
              <a:t> </a:t>
            </a:r>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N.12.A.2 </a:t>
            </a:r>
            <a:r>
              <a:rPr lang="en-US" sz="1200" dirty="0" smtClean="0">
                <a:hlinkClick r:id="rId3"/>
              </a:rPr>
              <a:t>http://www.rpdp.net/sciencetips_v2/N12A2.htm</a:t>
            </a:r>
            <a:r>
              <a:rPr lang="en-US" sz="1200" dirty="0" smtClean="0"/>
              <a:t>  </a:t>
            </a:r>
            <a:endParaRPr lang="en-US" sz="13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3" name="Content Placeholder 2"/>
          <p:cNvSpPr>
            <a:spLocks noGrp="1"/>
          </p:cNvSpPr>
          <p:nvPr>
            <p:ph idx="1"/>
          </p:nvPr>
        </p:nvSpPr>
        <p:spPr>
          <a:xfrm>
            <a:off x="53166" y="3012277"/>
            <a:ext cx="5816006" cy="3239668"/>
          </a:xfrm>
        </p:spPr>
        <p:txBody>
          <a:bodyPr>
            <a:normAutofit lnSpcReduction="10000"/>
          </a:bodyPr>
          <a:lstStyle/>
          <a:p>
            <a:pPr lvl="0">
              <a:buNone/>
            </a:pPr>
            <a:r>
              <a:rPr lang="en-US" sz="2400" dirty="0" smtClean="0"/>
              <a:t>	What statement is the </a:t>
            </a:r>
            <a:r>
              <a:rPr lang="en-US" sz="2400" b="1" dirty="0" smtClean="0"/>
              <a:t>best </a:t>
            </a:r>
            <a:r>
              <a:rPr lang="en-US" sz="2400" dirty="0" smtClean="0"/>
              <a:t>description of the train’s motion?</a:t>
            </a:r>
          </a:p>
          <a:p>
            <a:pPr marL="971550" lvl="1" indent="-514350">
              <a:buFont typeface="+mj-lt"/>
              <a:buAutoNum type="alphaUcPeriod"/>
            </a:pPr>
            <a:r>
              <a:rPr lang="en-US" sz="2400" dirty="0" smtClean="0"/>
              <a:t>The train is not moving in any direction.</a:t>
            </a:r>
          </a:p>
          <a:p>
            <a:pPr marL="971550" lvl="1" indent="-514350">
              <a:buFont typeface="+mj-lt"/>
              <a:buAutoNum type="alphaUcPeriod"/>
            </a:pPr>
            <a:r>
              <a:rPr lang="en-US" sz="2400" dirty="0" smtClean="0"/>
              <a:t>The train is continuously accelerating.</a:t>
            </a:r>
          </a:p>
          <a:p>
            <a:pPr marL="971550" lvl="1" indent="-514350">
              <a:buFont typeface="+mj-lt"/>
              <a:buAutoNum type="alphaUcPeriod"/>
            </a:pPr>
            <a:r>
              <a:rPr lang="en-US" sz="2400" dirty="0" smtClean="0"/>
              <a:t>The train is moving with a constant velocity.</a:t>
            </a:r>
          </a:p>
          <a:p>
            <a:pPr marL="971550" lvl="1" indent="-514350">
              <a:buFont typeface="+mj-lt"/>
              <a:buAutoNum type="alphaUcPeriod"/>
            </a:pPr>
            <a:r>
              <a:rPr lang="en-US" sz="2400" dirty="0" smtClean="0"/>
              <a:t>The train is accelerating slowly.</a:t>
            </a:r>
          </a:p>
          <a:p>
            <a:endParaRPr lang="en-US" sz="2400" dirty="0"/>
          </a:p>
        </p:txBody>
      </p:sp>
      <p:pic>
        <p:nvPicPr>
          <p:cNvPr id="4" name="Picture 3" descr="http://www.glenbrook.k12.il.us/GBSSCI/PHYS/Class/1DKin/U1L4a4.gif"/>
          <p:cNvPicPr/>
          <p:nvPr/>
        </p:nvPicPr>
        <p:blipFill>
          <a:blip r:embed="rId4" r:link="rId5" cstate="print"/>
          <a:srcRect/>
          <a:stretch>
            <a:fillRect/>
          </a:stretch>
        </p:blipFill>
        <p:spPr bwMode="auto">
          <a:xfrm>
            <a:off x="5942647" y="3147234"/>
            <a:ext cx="2903643" cy="2190307"/>
          </a:xfrm>
          <a:prstGeom prst="rect">
            <a:avLst/>
          </a:prstGeom>
          <a:noFill/>
        </p:spPr>
      </p:pic>
      <p:sp>
        <p:nvSpPr>
          <p:cNvPr id="5" name="TextBox 4"/>
          <p:cNvSpPr txBox="1"/>
          <p:nvPr/>
        </p:nvSpPr>
        <p:spPr>
          <a:xfrm>
            <a:off x="414671" y="1715349"/>
            <a:ext cx="7366355" cy="1200329"/>
          </a:xfrm>
          <a:prstGeom prst="rect">
            <a:avLst/>
          </a:prstGeom>
          <a:noFill/>
        </p:spPr>
        <p:txBody>
          <a:bodyPr wrap="square" rtlCol="0">
            <a:spAutoFit/>
          </a:bodyPr>
          <a:lstStyle/>
          <a:p>
            <a:pPr lvl="0">
              <a:buNone/>
            </a:pPr>
            <a:r>
              <a:rPr lang="en-US" sz="2400" dirty="0" smtClean="0"/>
              <a:t>Below is a </a:t>
            </a:r>
            <a:r>
              <a:rPr lang="en-US" sz="2400" b="1" dirty="0" smtClean="0"/>
              <a:t>velocity vs. time </a:t>
            </a:r>
            <a:r>
              <a:rPr lang="en-US" sz="2400" dirty="0" smtClean="0"/>
              <a:t>graph showing the movement of a train over time. Use this graph to answer the following question.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3" name="Content Placeholder 2"/>
          <p:cNvSpPr>
            <a:spLocks noGrp="1"/>
          </p:cNvSpPr>
          <p:nvPr>
            <p:ph idx="1"/>
          </p:nvPr>
        </p:nvSpPr>
        <p:spPr>
          <a:xfrm>
            <a:off x="457200" y="1948067"/>
            <a:ext cx="7045287" cy="4525963"/>
          </a:xfrm>
        </p:spPr>
        <p:txBody>
          <a:bodyPr/>
          <a:lstStyle/>
          <a:p>
            <a:pPr>
              <a:buNone/>
            </a:pPr>
            <a:r>
              <a:rPr lang="en-US" sz="2800" dirty="0" smtClean="0"/>
              <a:t>	In what situation is the </a:t>
            </a:r>
            <a:r>
              <a:rPr lang="en-US" sz="2800" b="1" dirty="0" smtClean="0"/>
              <a:t>most </a:t>
            </a:r>
            <a:r>
              <a:rPr lang="en-US" sz="2800" dirty="0" smtClean="0"/>
              <a:t>work done? </a:t>
            </a:r>
          </a:p>
          <a:p>
            <a:pPr marL="971550" lvl="1" indent="-514350">
              <a:buFont typeface="+mj-lt"/>
              <a:buAutoNum type="alphaUcPeriod"/>
            </a:pPr>
            <a:r>
              <a:rPr lang="en-US" dirty="0" smtClean="0"/>
              <a:t>Lifting a 50 N box up 2 meters. </a:t>
            </a:r>
          </a:p>
          <a:p>
            <a:pPr marL="971550" lvl="1" indent="-514350">
              <a:buFont typeface="+mj-lt"/>
              <a:buAutoNum type="alphaUcPeriod"/>
            </a:pPr>
            <a:r>
              <a:rPr lang="en-US" dirty="0" smtClean="0"/>
              <a:t>Lifting a 50 N box up 2 meters and then down 2 meters. </a:t>
            </a:r>
          </a:p>
          <a:p>
            <a:pPr marL="971550" lvl="1" indent="-514350">
              <a:buFont typeface="+mj-lt"/>
              <a:buAutoNum type="alphaUcPeriod"/>
            </a:pPr>
            <a:r>
              <a:rPr lang="en-US" dirty="0" smtClean="0"/>
              <a:t>Lifting a 75 N box up 1 meter. </a:t>
            </a:r>
          </a:p>
          <a:p>
            <a:pPr marL="971550" lvl="1" indent="-514350">
              <a:buFont typeface="+mj-lt"/>
              <a:buAutoNum type="alphaUcPeriod"/>
            </a:pPr>
            <a:r>
              <a:rPr lang="en-US" dirty="0" smtClean="0"/>
              <a:t>Lifting a 75 N box up 1 meter and then down 1 meter. </a:t>
            </a:r>
          </a:p>
          <a:p>
            <a:pPr>
              <a:buNone/>
            </a:pP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P.12.B.2 </a:t>
            </a:r>
            <a:r>
              <a:rPr lang="en-US" sz="1200" dirty="0" smtClean="0">
                <a:hlinkClick r:id="rId3"/>
              </a:rPr>
              <a:t>http://www.rpdp.net/sciencetips_v2/P12B2.htm</a:t>
            </a:r>
            <a:endParaRPr lang="en-US" sz="1200" dirty="0"/>
          </a:p>
        </p:txBody>
      </p:sp>
      <p:sp>
        <p:nvSpPr>
          <p:cNvPr id="3" name="Content Placeholder 2"/>
          <p:cNvSpPr>
            <a:spLocks noGrp="1"/>
          </p:cNvSpPr>
          <p:nvPr>
            <p:ph idx="1"/>
          </p:nvPr>
        </p:nvSpPr>
        <p:spPr>
          <a:xfrm>
            <a:off x="457200" y="1600200"/>
            <a:ext cx="7287658" cy="4525963"/>
          </a:xfrm>
        </p:spPr>
        <p:txBody>
          <a:bodyPr>
            <a:normAutofit lnSpcReduction="10000"/>
          </a:bodyPr>
          <a:lstStyle/>
          <a:p>
            <a:pPr>
              <a:buNone/>
            </a:pPr>
            <a:r>
              <a:rPr lang="en-US" dirty="0" smtClean="0"/>
              <a:t>	</a:t>
            </a:r>
            <a:r>
              <a:rPr lang="en-US" sz="3000" dirty="0" smtClean="0"/>
              <a:t>Electromagnetic induction is the process by which an electric current is produced by moving a wire in a magnetic field. Which of the following devices works on the principle of electromagnetic induction?</a:t>
            </a:r>
          </a:p>
          <a:p>
            <a:pPr marL="914400" lvl="1" indent="-514350">
              <a:buFont typeface="+mj-lt"/>
              <a:buAutoNum type="alphaUcPeriod"/>
            </a:pPr>
            <a:r>
              <a:rPr lang="en-US" sz="3000" dirty="0" smtClean="0"/>
              <a:t>Light bulb</a:t>
            </a:r>
          </a:p>
          <a:p>
            <a:pPr marL="914400" lvl="1" indent="-514350">
              <a:buFont typeface="+mj-lt"/>
              <a:buAutoNum type="alphaUcPeriod"/>
            </a:pPr>
            <a:r>
              <a:rPr lang="en-US" sz="3000" dirty="0" smtClean="0"/>
              <a:t>Battery</a:t>
            </a:r>
          </a:p>
          <a:p>
            <a:pPr marL="914400" lvl="1" indent="-514350">
              <a:buFont typeface="+mj-lt"/>
              <a:buAutoNum type="alphaUcPeriod"/>
            </a:pPr>
            <a:r>
              <a:rPr lang="en-US" sz="3000" dirty="0" smtClean="0"/>
              <a:t>Compass</a:t>
            </a:r>
          </a:p>
          <a:p>
            <a:pPr marL="914400" lvl="1" indent="-514350">
              <a:buFont typeface="+mj-lt"/>
              <a:buAutoNum type="alphaUcPeriod"/>
            </a:pPr>
            <a:r>
              <a:rPr lang="en-US" sz="3000" dirty="0" smtClean="0"/>
              <a:t>Generator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Physical Science</a:t>
            </a:r>
            <a:br>
              <a:rPr lang="en-US" dirty="0" smtClean="0"/>
            </a:br>
            <a:r>
              <a:rPr lang="en-US" sz="1200" dirty="0" smtClean="0"/>
              <a:t>P.12.B.3 </a:t>
            </a:r>
            <a:r>
              <a:rPr lang="en-US" sz="1200" dirty="0" smtClean="0">
                <a:hlinkClick r:id="rId3"/>
              </a:rPr>
              <a:t>http://www.rpdp.net/sciencetips_v2/P12B3.htm</a:t>
            </a:r>
            <a:endParaRPr lang="en-US" sz="1200" dirty="0"/>
          </a:p>
        </p:txBody>
      </p:sp>
      <p:sp>
        <p:nvSpPr>
          <p:cNvPr id="3" name="Content Placeholder 2"/>
          <p:cNvSpPr>
            <a:spLocks noGrp="1"/>
          </p:cNvSpPr>
          <p:nvPr>
            <p:ph sz="half" idx="1"/>
          </p:nvPr>
        </p:nvSpPr>
        <p:spPr>
          <a:xfrm>
            <a:off x="-31896" y="3593804"/>
            <a:ext cx="5693377" cy="2745003"/>
          </a:xfrm>
        </p:spPr>
        <p:txBody>
          <a:bodyPr>
            <a:normAutofit fontScale="62500" lnSpcReduction="20000"/>
          </a:bodyPr>
          <a:lstStyle/>
          <a:p>
            <a:pPr>
              <a:buNone/>
            </a:pPr>
            <a:r>
              <a:rPr lang="en-US" dirty="0" smtClean="0"/>
              <a:t>	</a:t>
            </a:r>
            <a:r>
              <a:rPr lang="en-US" sz="3300" dirty="0" smtClean="0"/>
              <a:t>Which of the following changes will cause the </a:t>
            </a:r>
            <a:r>
              <a:rPr lang="en-US" sz="3300" b="1" dirty="0" smtClean="0"/>
              <a:t>largest increase </a:t>
            </a:r>
            <a:r>
              <a:rPr lang="en-US" sz="3300" dirty="0" smtClean="0"/>
              <a:t>in the attractive force on the paint droplets? </a:t>
            </a:r>
          </a:p>
          <a:p>
            <a:pPr marL="914400" lvl="1" indent="-514350">
              <a:buFont typeface="+mj-lt"/>
              <a:buAutoNum type="alphaUcPeriod"/>
            </a:pPr>
            <a:r>
              <a:rPr lang="en-US" sz="3400" dirty="0" smtClean="0"/>
              <a:t>The charge on the car body is doubled. </a:t>
            </a:r>
          </a:p>
          <a:p>
            <a:pPr marL="914400" lvl="1" indent="-514350">
              <a:buFont typeface="+mj-lt"/>
              <a:buAutoNum type="alphaUcPeriod"/>
            </a:pPr>
            <a:r>
              <a:rPr lang="en-US" sz="3400" dirty="0" smtClean="0"/>
              <a:t>The charge on the droplets is doubled. </a:t>
            </a:r>
          </a:p>
          <a:p>
            <a:pPr marL="914400" lvl="1" indent="-514350">
              <a:buFont typeface="+mj-lt"/>
              <a:buAutoNum type="alphaUcPeriod"/>
            </a:pPr>
            <a:r>
              <a:rPr lang="en-US" sz="3400" dirty="0" smtClean="0"/>
              <a:t>The distance between the paint droplets and the car body is halved. </a:t>
            </a:r>
          </a:p>
          <a:p>
            <a:pPr marL="914400" lvl="1" indent="-514350">
              <a:buFont typeface="+mj-lt"/>
              <a:buAutoNum type="alphaUcPeriod"/>
            </a:pPr>
            <a:r>
              <a:rPr lang="en-US" sz="3400" dirty="0" smtClean="0"/>
              <a:t>The distance between the paint droplets and the car body is doubled.</a:t>
            </a:r>
          </a:p>
        </p:txBody>
      </p:sp>
      <p:pic>
        <p:nvPicPr>
          <p:cNvPr id="6" name="Content Placeholder 5" descr="09hsphysq40.gif"/>
          <p:cNvPicPr>
            <a:picLocks noGrp="1" noChangeAspect="1"/>
          </p:cNvPicPr>
          <p:nvPr>
            <p:ph sz="half" idx="2"/>
          </p:nvPr>
        </p:nvPicPr>
        <p:blipFill>
          <a:blip r:embed="rId4"/>
          <a:stretch>
            <a:fillRect/>
          </a:stretch>
        </p:blipFill>
        <p:spPr>
          <a:xfrm>
            <a:off x="5661482" y="3705260"/>
            <a:ext cx="3354927" cy="1663767"/>
          </a:xfrm>
        </p:spPr>
      </p:pic>
      <p:sp>
        <p:nvSpPr>
          <p:cNvPr id="7" name="Rectangle 6"/>
          <p:cNvSpPr/>
          <p:nvPr/>
        </p:nvSpPr>
        <p:spPr>
          <a:xfrm>
            <a:off x="5895397" y="5454088"/>
            <a:ext cx="2897728" cy="523220"/>
          </a:xfrm>
          <a:prstGeom prst="rect">
            <a:avLst/>
          </a:prstGeom>
        </p:spPr>
        <p:txBody>
          <a:bodyPr wrap="square">
            <a:spAutoFit/>
          </a:bodyPr>
          <a:lstStyle/>
          <a:p>
            <a:pPr algn="ctr"/>
            <a:r>
              <a:rPr lang="en-US" sz="1400" dirty="0" smtClean="0"/>
              <a:t>From: </a:t>
            </a:r>
            <a:r>
              <a:rPr lang="en-US" sz="1400" dirty="0" smtClean="0">
                <a:hlinkClick r:id="rId5"/>
              </a:rPr>
              <a:t>http://www.doe.mass.edu/</a:t>
            </a:r>
            <a:endParaRPr lang="en-US" sz="1400" dirty="0" smtClean="0"/>
          </a:p>
          <a:p>
            <a:endParaRPr lang="en-US" sz="1400" dirty="0"/>
          </a:p>
        </p:txBody>
      </p:sp>
      <p:sp>
        <p:nvSpPr>
          <p:cNvPr id="8" name="Content Placeholder 2"/>
          <p:cNvSpPr txBox="1">
            <a:spLocks/>
          </p:cNvSpPr>
          <p:nvPr/>
        </p:nvSpPr>
        <p:spPr>
          <a:xfrm>
            <a:off x="-31896" y="1538816"/>
            <a:ext cx="8175230" cy="2078664"/>
          </a:xfrm>
          <a:prstGeom prst="rect">
            <a:avLst/>
          </a:prstGeom>
        </p:spPr>
        <p:txBody>
          <a:bodyPr vert="horz" lIns="91440" tIns="45720" rIns="91440" bIns="45720" rtlCol="0">
            <a:noAutofit/>
          </a:bodyPr>
          <a:lstStyle/>
          <a:p>
            <a:pPr marL="342900" marR="0" lvl="0" algn="l" defTabSz="457200" rtl="0" eaLnBrk="1" fontAlgn="auto" latinLnBrk="0" hangingPunct="1">
              <a:lnSpc>
                <a:spcPct val="100000"/>
              </a:lnSpc>
              <a:spcBef>
                <a:spcPct val="20000"/>
              </a:spcBef>
              <a:spcAft>
                <a:spcPts val="0"/>
              </a:spcAft>
              <a:buClrTx/>
              <a:buSzTx/>
              <a:buFont typeface="Arial"/>
              <a:buNone/>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An electrostatic paint sprayer is used to spray paint evenly onto the surface of a car. Before the paint is sprayed, the car body is given a positive charge and the paint droplets are given a negative charge. The paint droplets experience an attractive force as soon as they are released from the sprayer. The paint</a:t>
            </a:r>
            <a:r>
              <a:rPr kumimoji="0" lang="en-US" sz="2100" b="0" i="0" u="none" strike="noStrike" kern="1200" cap="none" spc="0" normalizeH="0" noProof="0" dirty="0" smtClean="0">
                <a:ln>
                  <a:noFill/>
                </a:ln>
                <a:solidFill>
                  <a:schemeClr val="tx1"/>
                </a:solidFill>
                <a:effectLst/>
                <a:uLnTx/>
                <a:uFillTx/>
                <a:latin typeface="+mn-lt"/>
                <a:ea typeface="+mn-ea"/>
                <a:cs typeface="+mn-cs"/>
              </a:rPr>
              <a:t> </a:t>
            </a:r>
            <a:r>
              <a:rPr lang="en-US" sz="2100" dirty="0" smtClean="0"/>
              <a:t>droplets are originally sprayed at a distance of 30 cm from the car body, as shown below. </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P.12.B.3 </a:t>
            </a:r>
            <a:r>
              <a:rPr lang="en-US" sz="1200" dirty="0" smtClean="0">
                <a:hlinkClick r:id="rId3"/>
              </a:rPr>
              <a:t>http://www.rpdp.net/sciencetips_v2/P12B3.htm</a:t>
            </a:r>
            <a:endParaRPr lang="en-US" sz="1200" dirty="0"/>
          </a:p>
        </p:txBody>
      </p:sp>
      <p:sp>
        <p:nvSpPr>
          <p:cNvPr id="3" name="Content Placeholder 2"/>
          <p:cNvSpPr>
            <a:spLocks noGrp="1"/>
          </p:cNvSpPr>
          <p:nvPr>
            <p:ph idx="1"/>
          </p:nvPr>
        </p:nvSpPr>
        <p:spPr>
          <a:xfrm>
            <a:off x="457200" y="1600201"/>
            <a:ext cx="7355711" cy="4532970"/>
          </a:xfrm>
        </p:spPr>
        <p:txBody>
          <a:bodyPr>
            <a:normAutofit fontScale="40000" lnSpcReduction="20000"/>
          </a:bodyPr>
          <a:lstStyle/>
          <a:p>
            <a:pPr lvl="0">
              <a:buNone/>
            </a:pPr>
            <a:r>
              <a:rPr lang="en-US" dirty="0" smtClean="0"/>
              <a:t>	</a:t>
            </a:r>
            <a:r>
              <a:rPr lang="en-US" sz="7000" dirty="0" smtClean="0"/>
              <a:t>The distance between two charges is represented by “d”. What diagram shows the </a:t>
            </a:r>
            <a:r>
              <a:rPr lang="en-US" sz="7000" b="1" dirty="0" smtClean="0"/>
              <a:t>greatest</a:t>
            </a:r>
            <a:r>
              <a:rPr lang="en-US" sz="7000" dirty="0" smtClean="0"/>
              <a:t> attractive force between the two charged objects? </a:t>
            </a:r>
          </a:p>
          <a:p>
            <a:pPr>
              <a:buNone/>
            </a:pPr>
            <a:r>
              <a:rPr lang="en-US" sz="5100" dirty="0" smtClean="0"/>
              <a:t> </a:t>
            </a:r>
          </a:p>
          <a:p>
            <a:pPr>
              <a:buNone/>
            </a:pPr>
            <a:r>
              <a:rPr lang="en-US" sz="5100" dirty="0" smtClean="0"/>
              <a:t> 					A.</a:t>
            </a:r>
          </a:p>
          <a:p>
            <a:pPr>
              <a:buNone/>
            </a:pPr>
            <a:r>
              <a:rPr lang="en-US" sz="5100" dirty="0" smtClean="0"/>
              <a:t> </a:t>
            </a:r>
          </a:p>
          <a:p>
            <a:pPr>
              <a:buNone/>
            </a:pPr>
            <a:r>
              <a:rPr lang="en-US" sz="5100" dirty="0" smtClean="0"/>
              <a:t>					B. </a:t>
            </a:r>
          </a:p>
          <a:p>
            <a:pPr marL="514350" indent="-514350">
              <a:buNone/>
            </a:pPr>
            <a:endParaRPr lang="en-US" sz="5100" dirty="0" smtClean="0"/>
          </a:p>
          <a:p>
            <a:pPr marL="514350" indent="-514350">
              <a:buNone/>
            </a:pPr>
            <a:r>
              <a:rPr lang="en-US" sz="5100" dirty="0" smtClean="0"/>
              <a:t>				C. </a:t>
            </a:r>
          </a:p>
          <a:p>
            <a:pPr marL="971550" lvl="1" indent="-514350">
              <a:buNone/>
            </a:pPr>
            <a:endParaRPr lang="en-US" sz="5100" dirty="0" smtClean="0"/>
          </a:p>
          <a:p>
            <a:pPr marL="971550" lvl="1" indent="-514350">
              <a:buNone/>
            </a:pPr>
            <a:r>
              <a:rPr lang="en-US" sz="5100" dirty="0" smtClean="0"/>
              <a:t>			D.</a:t>
            </a:r>
          </a:p>
          <a:p>
            <a:pPr marL="514350" indent="-514350">
              <a:buNone/>
            </a:pPr>
            <a:endParaRPr lang="en-US" dirty="0" smtClean="0"/>
          </a:p>
        </p:txBody>
      </p:sp>
      <p:pic>
        <p:nvPicPr>
          <p:cNvPr id="4" name="Picture 3" descr="Answer A"/>
          <p:cNvPicPr/>
          <p:nvPr/>
        </p:nvPicPr>
        <p:blipFill>
          <a:blip r:embed="rId4" cstate="print"/>
          <a:srcRect/>
          <a:stretch>
            <a:fillRect/>
          </a:stretch>
        </p:blipFill>
        <p:spPr bwMode="auto">
          <a:xfrm>
            <a:off x="2883157" y="3244534"/>
            <a:ext cx="1809674" cy="487025"/>
          </a:xfrm>
          <a:prstGeom prst="rect">
            <a:avLst/>
          </a:prstGeom>
          <a:noFill/>
          <a:ln w="9525">
            <a:noFill/>
            <a:miter lim="800000"/>
            <a:headEnd/>
            <a:tailEnd/>
          </a:ln>
        </p:spPr>
      </p:pic>
      <p:pic>
        <p:nvPicPr>
          <p:cNvPr id="5" name="Picture 4" descr="Answer B"/>
          <p:cNvPicPr/>
          <p:nvPr/>
        </p:nvPicPr>
        <p:blipFill>
          <a:blip r:embed="rId5" cstate="print"/>
          <a:srcRect/>
          <a:stretch>
            <a:fillRect/>
          </a:stretch>
        </p:blipFill>
        <p:spPr bwMode="auto">
          <a:xfrm>
            <a:off x="2883157" y="3901336"/>
            <a:ext cx="1809674" cy="439734"/>
          </a:xfrm>
          <a:prstGeom prst="rect">
            <a:avLst/>
          </a:prstGeom>
          <a:noFill/>
          <a:ln w="9525">
            <a:noFill/>
            <a:miter lim="800000"/>
            <a:headEnd/>
            <a:tailEnd/>
          </a:ln>
        </p:spPr>
      </p:pic>
      <p:pic>
        <p:nvPicPr>
          <p:cNvPr id="7" name="Picture 6" descr="Answer C"/>
          <p:cNvPicPr/>
          <p:nvPr/>
        </p:nvPicPr>
        <p:blipFill>
          <a:blip r:embed="rId6" cstate="print"/>
          <a:srcRect/>
          <a:stretch>
            <a:fillRect/>
          </a:stretch>
        </p:blipFill>
        <p:spPr bwMode="auto">
          <a:xfrm>
            <a:off x="2950063" y="4549399"/>
            <a:ext cx="2628931" cy="527415"/>
          </a:xfrm>
          <a:prstGeom prst="rect">
            <a:avLst/>
          </a:prstGeom>
          <a:noFill/>
          <a:ln w="9525">
            <a:noFill/>
            <a:miter lim="800000"/>
            <a:headEnd/>
            <a:tailEnd/>
          </a:ln>
        </p:spPr>
      </p:pic>
      <p:pic>
        <p:nvPicPr>
          <p:cNvPr id="8" name="Picture 7" descr="Answer D"/>
          <p:cNvPicPr/>
          <p:nvPr/>
        </p:nvPicPr>
        <p:blipFill>
          <a:blip r:embed="rId7" cstate="print"/>
          <a:srcRect/>
          <a:stretch>
            <a:fillRect/>
          </a:stretch>
        </p:blipFill>
        <p:spPr bwMode="auto">
          <a:xfrm>
            <a:off x="2950063" y="5289342"/>
            <a:ext cx="2628931" cy="497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P.12.B.4 </a:t>
            </a:r>
            <a:r>
              <a:rPr lang="en-US" sz="1200" dirty="0" smtClean="0">
                <a:hlinkClick r:id="rId3"/>
              </a:rPr>
              <a:t>http://www.rpdp.net/sciencetips_v2/P12B4.htm</a:t>
            </a:r>
            <a:endParaRPr lang="en-US" sz="1200" dirty="0"/>
          </a:p>
        </p:txBody>
      </p:sp>
      <p:sp>
        <p:nvSpPr>
          <p:cNvPr id="3" name="Content Placeholder 2"/>
          <p:cNvSpPr>
            <a:spLocks noGrp="1"/>
          </p:cNvSpPr>
          <p:nvPr>
            <p:ph idx="1"/>
          </p:nvPr>
        </p:nvSpPr>
        <p:spPr>
          <a:xfrm>
            <a:off x="457200" y="1600200"/>
            <a:ext cx="7378861" cy="4525963"/>
          </a:xfrm>
        </p:spPr>
        <p:txBody>
          <a:bodyPr/>
          <a:lstStyle/>
          <a:p>
            <a:pPr lvl="0">
              <a:buNone/>
            </a:pPr>
            <a:r>
              <a:rPr lang="en-US" dirty="0" smtClean="0"/>
              <a:t>	</a:t>
            </a:r>
            <a:r>
              <a:rPr lang="en-US" sz="2800" dirty="0" smtClean="0"/>
              <a:t>If the Earth were twice as massive, then the gravitational force between it and the sun would be</a:t>
            </a:r>
          </a:p>
          <a:p>
            <a:pPr marL="914400" lvl="1" indent="-514350">
              <a:buFont typeface="+mj-lt"/>
              <a:buAutoNum type="alphaUcPeriod"/>
            </a:pPr>
            <a:r>
              <a:rPr lang="en-US" dirty="0" smtClean="0"/>
              <a:t>four times as great.</a:t>
            </a:r>
          </a:p>
          <a:p>
            <a:pPr marL="914400" lvl="1" indent="-514350">
              <a:buFont typeface="+mj-lt"/>
              <a:buAutoNum type="alphaUcPeriod"/>
            </a:pPr>
            <a:r>
              <a:rPr lang="en-US" dirty="0" smtClean="0"/>
              <a:t>the same.</a:t>
            </a:r>
          </a:p>
          <a:p>
            <a:pPr marL="914400" lvl="1" indent="-514350">
              <a:buFont typeface="+mj-lt"/>
              <a:buAutoNum type="alphaUcPeriod"/>
            </a:pPr>
            <a:r>
              <a:rPr lang="en-US" dirty="0" smtClean="0"/>
              <a:t>twice as great.</a:t>
            </a:r>
          </a:p>
          <a:p>
            <a:pPr marL="914400" lvl="1" indent="-514350">
              <a:buFont typeface="+mj-lt"/>
              <a:buAutoNum type="alphaUcPeriod"/>
            </a:pPr>
            <a:r>
              <a:rPr lang="en-US" dirty="0" smtClean="0"/>
              <a:t>half as great.</a:t>
            </a:r>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P.12.B.4 </a:t>
            </a:r>
            <a:r>
              <a:rPr lang="en-US" sz="1200" dirty="0" smtClean="0">
                <a:hlinkClick r:id="rId3"/>
              </a:rPr>
              <a:t>http://www.rpdp.net/sciencetips_v2/P12B4.htm</a:t>
            </a:r>
            <a:endParaRPr lang="en-US" sz="1200" dirty="0"/>
          </a:p>
        </p:txBody>
      </p:sp>
      <p:sp>
        <p:nvSpPr>
          <p:cNvPr id="3" name="Content Placeholder 2"/>
          <p:cNvSpPr>
            <a:spLocks noGrp="1"/>
          </p:cNvSpPr>
          <p:nvPr>
            <p:ph sz="half" idx="1"/>
          </p:nvPr>
        </p:nvSpPr>
        <p:spPr>
          <a:xfrm>
            <a:off x="79211" y="2509771"/>
            <a:ext cx="7036420" cy="3359813"/>
          </a:xfrm>
        </p:spPr>
        <p:txBody>
          <a:bodyPr>
            <a:normAutofit/>
          </a:bodyPr>
          <a:lstStyle/>
          <a:p>
            <a:pPr lvl="0">
              <a:buNone/>
            </a:pPr>
            <a:r>
              <a:rPr lang="en-US" dirty="0" smtClean="0"/>
              <a:t>	Which diagram would produce the </a:t>
            </a:r>
            <a:r>
              <a:rPr lang="en-US" b="1" dirty="0" smtClean="0"/>
              <a:t>greatest</a:t>
            </a:r>
            <a:r>
              <a:rPr lang="en-US" dirty="0" smtClean="0"/>
              <a:t> gravitational force between the two objects?</a:t>
            </a:r>
          </a:p>
          <a:p>
            <a:pPr marL="971550" lvl="1" indent="-514350">
              <a:buFont typeface="+mj-lt"/>
              <a:buAutoNum type="alphaUcPeriod"/>
            </a:pPr>
            <a:r>
              <a:rPr lang="en-US" sz="2800" dirty="0" smtClean="0"/>
              <a:t>Diagram 1</a:t>
            </a:r>
          </a:p>
          <a:p>
            <a:pPr marL="971550" lvl="1" indent="-514350">
              <a:buFont typeface="+mj-lt"/>
              <a:buAutoNum type="alphaUcPeriod"/>
            </a:pPr>
            <a:r>
              <a:rPr lang="en-US" sz="2800" dirty="0" smtClean="0"/>
              <a:t>Diagram 2</a:t>
            </a:r>
          </a:p>
          <a:p>
            <a:pPr marL="971550" lvl="1" indent="-514350">
              <a:buFont typeface="+mj-lt"/>
              <a:buAutoNum type="alphaUcPeriod"/>
            </a:pPr>
            <a:r>
              <a:rPr lang="en-US" sz="2800" dirty="0" smtClean="0"/>
              <a:t>Diagram 3</a:t>
            </a:r>
          </a:p>
          <a:p>
            <a:pPr marL="971550" lvl="1" indent="-514350">
              <a:buFont typeface="+mj-lt"/>
              <a:buAutoNum type="alphaUcPeriod"/>
            </a:pPr>
            <a:r>
              <a:rPr lang="en-US" sz="2800" dirty="0" smtClean="0"/>
              <a:t>Diagram 4</a:t>
            </a:r>
          </a:p>
          <a:p>
            <a:endParaRPr lang="en-US" dirty="0"/>
          </a:p>
        </p:txBody>
      </p:sp>
      <p:pic>
        <p:nvPicPr>
          <p:cNvPr id="7" name="Content Placeholder 6"/>
          <p:cNvPicPr>
            <a:picLocks noGrp="1"/>
          </p:cNvPicPr>
          <p:nvPr>
            <p:ph sz="half" idx="2"/>
          </p:nvPr>
        </p:nvPicPr>
        <p:blipFill>
          <a:blip r:embed="rId4" cstate="print"/>
          <a:srcRect l="11554" t="39165" r="24995" b="26485"/>
          <a:stretch>
            <a:fillRect/>
          </a:stretch>
        </p:blipFill>
        <p:spPr bwMode="auto">
          <a:xfrm>
            <a:off x="3925228" y="3457712"/>
            <a:ext cx="4638632" cy="2708476"/>
          </a:xfrm>
          <a:prstGeom prst="rect">
            <a:avLst/>
          </a:prstGeom>
          <a:noFill/>
          <a:ln w="9525">
            <a:noFill/>
            <a:miter lim="800000"/>
            <a:headEnd/>
            <a:tailEnd/>
          </a:ln>
        </p:spPr>
      </p:pic>
      <p:sp>
        <p:nvSpPr>
          <p:cNvPr id="8" name="TextBox 7"/>
          <p:cNvSpPr txBox="1"/>
          <p:nvPr/>
        </p:nvSpPr>
        <p:spPr>
          <a:xfrm>
            <a:off x="457201" y="1573354"/>
            <a:ext cx="7358332" cy="954107"/>
          </a:xfrm>
          <a:prstGeom prst="rect">
            <a:avLst/>
          </a:prstGeom>
          <a:noFill/>
        </p:spPr>
        <p:txBody>
          <a:bodyPr wrap="square" rtlCol="0">
            <a:spAutoFit/>
          </a:bodyPr>
          <a:lstStyle/>
          <a:p>
            <a:r>
              <a:rPr lang="en-US" sz="2800" dirty="0" smtClean="0"/>
              <a:t>In each diagram below, the mass of two objects is labeled. These masses are separated by a radius. </a:t>
            </a:r>
            <a:endParaRPr lang="en-US"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Physical Science</a:t>
            </a:r>
            <a:br>
              <a:rPr lang="en-US" dirty="0" smtClean="0"/>
            </a:br>
            <a:r>
              <a:rPr lang="en-US" sz="1200" dirty="0" smtClean="0"/>
              <a:t>P.12.B.4 </a:t>
            </a:r>
            <a:r>
              <a:rPr lang="en-US" sz="1200" dirty="0" smtClean="0">
                <a:hlinkClick r:id="rId3"/>
              </a:rPr>
              <a:t>http://www.rpdp.net/sciencetips_v2/P12B4.htm</a:t>
            </a:r>
            <a:endParaRPr lang="en-US" sz="1200" dirty="0"/>
          </a:p>
        </p:txBody>
      </p:sp>
      <p:sp>
        <p:nvSpPr>
          <p:cNvPr id="3" name="Content Placeholder 2"/>
          <p:cNvSpPr>
            <a:spLocks noGrp="1"/>
          </p:cNvSpPr>
          <p:nvPr>
            <p:ph idx="1"/>
          </p:nvPr>
        </p:nvSpPr>
        <p:spPr/>
        <p:txBody>
          <a:bodyPr/>
          <a:lstStyle/>
          <a:p>
            <a:pPr>
              <a:buNone/>
            </a:pPr>
            <a:r>
              <a:rPr lang="en-US" dirty="0" smtClean="0"/>
              <a:t>	</a:t>
            </a:r>
          </a:p>
          <a:p>
            <a:endParaRPr lang="en-US" dirty="0"/>
          </a:p>
        </p:txBody>
      </p:sp>
      <p:sp>
        <p:nvSpPr>
          <p:cNvPr id="5" name="Rectangle 4"/>
          <p:cNvSpPr/>
          <p:nvPr/>
        </p:nvSpPr>
        <p:spPr>
          <a:xfrm>
            <a:off x="546408" y="1443840"/>
            <a:ext cx="7683190" cy="4524315"/>
          </a:xfrm>
          <a:prstGeom prst="rect">
            <a:avLst/>
          </a:prstGeom>
        </p:spPr>
        <p:txBody>
          <a:bodyPr wrap="square">
            <a:spAutoFit/>
          </a:bodyPr>
          <a:lstStyle/>
          <a:p>
            <a:r>
              <a:rPr lang="en-US" sz="2400" dirty="0" smtClean="0"/>
              <a:t>	Which of the following statements </a:t>
            </a:r>
            <a:r>
              <a:rPr lang="en-US" sz="2400" b="1" dirty="0" smtClean="0"/>
              <a:t>best</a:t>
            </a:r>
            <a:r>
              <a:rPr lang="en-US" sz="2400" dirty="0" smtClean="0"/>
              <a:t> explains why 	an astronaut weighs less on the Moon than they 	would on Earth? </a:t>
            </a:r>
          </a:p>
          <a:p>
            <a:pPr marL="914400" lvl="1" indent="-457200">
              <a:buFont typeface="+mj-lt"/>
              <a:buAutoNum type="alphaUcPeriod"/>
            </a:pPr>
            <a:r>
              <a:rPr lang="en-US" sz="2400" dirty="0" smtClean="0"/>
              <a:t>As the astronaut travels away from the Earth, they lose mass and would therefore weigh less on the Moon. </a:t>
            </a:r>
          </a:p>
          <a:p>
            <a:pPr marL="914400" lvl="1" indent="-457200">
              <a:buFont typeface="+mj-lt"/>
              <a:buAutoNum type="alphaUcPeriod"/>
            </a:pPr>
            <a:r>
              <a:rPr lang="en-US" sz="2400" dirty="0" smtClean="0"/>
              <a:t>On the Moon there is no air and this lack of air pressure causes the astronauts to be weightless. </a:t>
            </a:r>
          </a:p>
          <a:p>
            <a:pPr marL="914400" lvl="1" indent="-457200">
              <a:buFont typeface="+mj-lt"/>
              <a:buAutoNum type="alphaUcPeriod"/>
            </a:pPr>
            <a:r>
              <a:rPr lang="en-US" sz="2400" dirty="0" smtClean="0"/>
              <a:t>The Moon has less mass so gravitational force is less on the Moon’s surface. </a:t>
            </a:r>
          </a:p>
          <a:p>
            <a:pPr marL="914400" lvl="1" indent="-457200">
              <a:buFont typeface="+mj-lt"/>
              <a:buAutoNum type="alphaUcPeriod"/>
            </a:pPr>
            <a:r>
              <a:rPr lang="en-US" sz="2400" dirty="0" smtClean="0"/>
              <a:t>Because the Earth’s gravitational force affects all masses and the Moon is far from Earth. </a:t>
            </a:r>
            <a:endParaRPr lang="en-US"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P.12.C.1 </a:t>
            </a:r>
            <a:r>
              <a:rPr lang="en-US" sz="1200" dirty="0" smtClean="0">
                <a:hlinkClick r:id="rId3"/>
              </a:rPr>
              <a:t>http://www.rpdp.net/sciencetips_v2/P12C1.htm</a:t>
            </a:r>
            <a:endParaRPr lang="en-US" sz="1200" dirty="0"/>
          </a:p>
        </p:txBody>
      </p:sp>
      <p:sp>
        <p:nvSpPr>
          <p:cNvPr id="6" name="Content Placeholder 5"/>
          <p:cNvSpPr>
            <a:spLocks noGrp="1"/>
          </p:cNvSpPr>
          <p:nvPr>
            <p:ph idx="1"/>
          </p:nvPr>
        </p:nvSpPr>
        <p:spPr>
          <a:xfrm>
            <a:off x="524105" y="1734012"/>
            <a:ext cx="7876573" cy="4912111"/>
          </a:xfrm>
        </p:spPr>
        <p:txBody>
          <a:bodyPr>
            <a:normAutofit fontScale="77500" lnSpcReduction="20000"/>
          </a:bodyPr>
          <a:lstStyle/>
          <a:p>
            <a:pPr>
              <a:buNone/>
            </a:pPr>
            <a:r>
              <a:rPr lang="en-US" dirty="0" smtClean="0"/>
              <a:t>	</a:t>
            </a:r>
            <a:r>
              <a:rPr lang="en-US" sz="3600" dirty="0" smtClean="0"/>
              <a:t>Electromagnetic waves of various frequencies reach Earth from distant parts of the universe. What inference can be made from this observation? </a:t>
            </a:r>
          </a:p>
          <a:p>
            <a:pPr>
              <a:buNone/>
            </a:pPr>
            <a:endParaRPr lang="en-US" sz="1800" dirty="0" smtClean="0"/>
          </a:p>
          <a:p>
            <a:pPr marL="914400" lvl="1" indent="-514350">
              <a:buFont typeface="+mj-lt"/>
              <a:buAutoNum type="alphaUcPeriod"/>
            </a:pPr>
            <a:r>
              <a:rPr lang="en-US" sz="3600" dirty="0" smtClean="0"/>
              <a:t>A single material must fill all of space.</a:t>
            </a:r>
          </a:p>
          <a:p>
            <a:pPr marL="914400" lvl="1" indent="-514350">
              <a:buFont typeface="+mj-lt"/>
              <a:buAutoNum type="alphaUcPeriod"/>
            </a:pPr>
            <a:r>
              <a:rPr lang="en-US" sz="3600" dirty="0" smtClean="0"/>
              <a:t>The speed of these waves is 300,000,000 m/s.</a:t>
            </a:r>
          </a:p>
          <a:p>
            <a:pPr marL="914400" lvl="1" indent="-514350">
              <a:buFont typeface="+mj-lt"/>
              <a:buAutoNum type="alphaUcPeriod"/>
            </a:pPr>
            <a:r>
              <a:rPr lang="en-US" sz="3600" dirty="0" smtClean="0"/>
              <a:t>These waves can travel without a medium.</a:t>
            </a:r>
          </a:p>
          <a:p>
            <a:pPr marL="914400" lvl="1" indent="-514350">
              <a:buFont typeface="+mj-lt"/>
              <a:buAutoNum type="alphaUcPeriod"/>
            </a:pPr>
            <a:r>
              <a:rPr lang="en-US" sz="3600" dirty="0" smtClean="0"/>
              <a:t>The wavelengths must be long to travel such a distance.</a:t>
            </a:r>
          </a:p>
          <a:p>
            <a:pPr algn="r">
              <a:buNone/>
            </a:pPr>
            <a:endParaRPr lang="en-US" sz="3600" dirty="0" smtClean="0"/>
          </a:p>
          <a:p>
            <a:pPr algn="r">
              <a:buNone/>
            </a:pPr>
            <a:r>
              <a:rPr lang="en-US" sz="1500" dirty="0" smtClean="0"/>
              <a:t>Modified from: </a:t>
            </a:r>
            <a:r>
              <a:rPr lang="en-US" sz="1500" dirty="0" smtClean="0">
                <a:hlinkClick r:id="rId4"/>
              </a:rPr>
              <a:t>http://www.doe.mass.edu/mcas/</a:t>
            </a:r>
            <a:endParaRPr lang="en-US" sz="1500" dirty="0" smtClean="0"/>
          </a:p>
          <a:p>
            <a:pPr>
              <a:buNone/>
            </a:pP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P.12.C.1 </a:t>
            </a:r>
            <a:r>
              <a:rPr lang="en-US" sz="1200" dirty="0" smtClean="0">
                <a:hlinkClick r:id="rId3"/>
              </a:rPr>
              <a:t>http://www.rpdp.net/sciencetips_v2/P12C1.htm</a:t>
            </a:r>
            <a:endParaRPr lang="en-US" sz="1200" dirty="0"/>
          </a:p>
        </p:txBody>
      </p:sp>
      <p:sp>
        <p:nvSpPr>
          <p:cNvPr id="6" name="Content Placeholder 5"/>
          <p:cNvSpPr>
            <a:spLocks noGrp="1"/>
          </p:cNvSpPr>
          <p:nvPr>
            <p:ph idx="1"/>
          </p:nvPr>
        </p:nvSpPr>
        <p:spPr>
          <a:xfrm>
            <a:off x="198405" y="1600200"/>
            <a:ext cx="7540906" cy="4525963"/>
          </a:xfrm>
        </p:spPr>
        <p:txBody>
          <a:bodyPr>
            <a:normAutofit fontScale="62500" lnSpcReduction="20000"/>
          </a:bodyPr>
          <a:lstStyle/>
          <a:p>
            <a:pPr>
              <a:buNone/>
            </a:pPr>
            <a:r>
              <a:rPr lang="en-US" dirty="0" smtClean="0"/>
              <a:t>	To locate objects in their environments, bats in flight and porpoises under water both use ultrasound waves with frequencies that are beyond human hearing. These animals produce an ultrasonic wave and then detect echoes from nearby objects.</a:t>
            </a:r>
            <a:br>
              <a:rPr lang="en-US" dirty="0" smtClean="0"/>
            </a:br>
            <a:r>
              <a:rPr lang="en-US" dirty="0" smtClean="0"/>
              <a:t/>
            </a:r>
            <a:br>
              <a:rPr lang="en-US" dirty="0" smtClean="0"/>
            </a:br>
            <a:r>
              <a:rPr lang="en-US" dirty="0" smtClean="0"/>
              <a:t>If a porpoise and a bat both produce ultrasonic waves when they are 16 m from an object, which animal would hear its echo first and why?   </a:t>
            </a:r>
          </a:p>
          <a:p>
            <a:pPr marL="914400" lvl="1" indent="-514350">
              <a:buFont typeface="+mj-lt"/>
              <a:buAutoNum type="alphaUcPeriod"/>
            </a:pPr>
            <a:r>
              <a:rPr lang="en-US" sz="3200" dirty="0" smtClean="0"/>
              <a:t>The bat would hear its echo first because sound travels faster in air than in water. </a:t>
            </a:r>
          </a:p>
          <a:p>
            <a:pPr marL="914400" lvl="1" indent="-514350">
              <a:buFont typeface="+mj-lt"/>
              <a:buAutoNum type="alphaUcPeriod"/>
            </a:pPr>
            <a:r>
              <a:rPr lang="en-US" sz="3200" dirty="0" smtClean="0"/>
              <a:t>The porpoise would hear its echo first because sound travels faster in water than in air. </a:t>
            </a:r>
          </a:p>
          <a:p>
            <a:pPr marL="914400" lvl="1" indent="-514350">
              <a:buFont typeface="+mj-lt"/>
              <a:buAutoNum type="alphaUcPeriod"/>
            </a:pPr>
            <a:r>
              <a:rPr lang="en-US" sz="3200" dirty="0" smtClean="0"/>
              <a:t>The bat would hear its echo first because the amplitude of sound waves is greater in air than in water. </a:t>
            </a:r>
          </a:p>
          <a:p>
            <a:pPr marL="914400" lvl="1" indent="-514350">
              <a:buFont typeface="+mj-lt"/>
              <a:buAutoNum type="alphaUcPeriod"/>
            </a:pPr>
            <a:r>
              <a:rPr lang="en-US" sz="3200" dirty="0" smtClean="0"/>
              <a:t>The porpoise would hear its echo first because the amplitude of sound waves is greater in water than in air.</a:t>
            </a:r>
          </a:p>
          <a:p>
            <a:pPr algn="r">
              <a:buNone/>
            </a:pPr>
            <a:r>
              <a:rPr lang="en-US" sz="2000" dirty="0" smtClean="0"/>
              <a:t>From: </a:t>
            </a:r>
            <a:r>
              <a:rPr lang="en-US" sz="2000" dirty="0" smtClean="0">
                <a:hlinkClick r:id="rId4"/>
              </a:rPr>
              <a:t>http://www.doe.mass.edu/mcas/</a:t>
            </a: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arwin notes.jpg"/>
          <p:cNvPicPr>
            <a:picLocks noGrp="1" noChangeAspect="1"/>
          </p:cNvPicPr>
          <p:nvPr>
            <p:ph sz="half" idx="2"/>
          </p:nvPr>
        </p:nvPicPr>
        <p:blipFill>
          <a:blip r:embed="rId3"/>
          <a:stretch>
            <a:fillRect/>
          </a:stretch>
        </p:blipFill>
        <p:spPr>
          <a:xfrm>
            <a:off x="4869456" y="2482401"/>
            <a:ext cx="3842830" cy="3674419"/>
          </a:xfrm>
        </p:spPr>
      </p:pic>
      <p:sp>
        <p:nvSpPr>
          <p:cNvPr id="10" name="Content Placeholder 9"/>
          <p:cNvSpPr>
            <a:spLocks noGrp="1"/>
          </p:cNvSpPr>
          <p:nvPr>
            <p:ph sz="half" idx="1"/>
          </p:nvPr>
        </p:nvSpPr>
        <p:spPr>
          <a:xfrm>
            <a:off x="457201" y="2482401"/>
            <a:ext cx="4412254" cy="3976271"/>
          </a:xfrm>
        </p:spPr>
        <p:txBody>
          <a:bodyPr>
            <a:normAutofit fontScale="85000" lnSpcReduction="20000"/>
          </a:bodyPr>
          <a:lstStyle/>
          <a:p>
            <a:pPr>
              <a:buNone/>
            </a:pPr>
            <a:r>
              <a:rPr lang="en-US" dirty="0" smtClean="0"/>
              <a:t>	The words, “I think” can be seen at the top of the page and a branching diagram is shown below that.  </a:t>
            </a:r>
          </a:p>
          <a:p>
            <a:pPr>
              <a:buNone/>
            </a:pPr>
            <a:r>
              <a:rPr lang="en-US" dirty="0" smtClean="0"/>
              <a:t>	This phrase represent a permanent documentation of one of Darwin’s </a:t>
            </a:r>
          </a:p>
          <a:p>
            <a:pPr marL="914400" lvl="1" indent="-457200">
              <a:buFont typeface="+mj-lt"/>
              <a:buAutoNum type="alphaUcPeriod"/>
            </a:pPr>
            <a:r>
              <a:rPr lang="en-US" sz="2800" dirty="0" smtClean="0"/>
              <a:t>hypotheses. </a:t>
            </a:r>
          </a:p>
          <a:p>
            <a:pPr marL="914400" lvl="1" indent="-457200">
              <a:buFont typeface="+mj-lt"/>
              <a:buAutoNum type="alphaUcPeriod"/>
            </a:pPr>
            <a:r>
              <a:rPr lang="en-US" sz="2800" dirty="0" smtClean="0"/>
              <a:t>questions. </a:t>
            </a:r>
          </a:p>
          <a:p>
            <a:pPr marL="914400" lvl="1" indent="-457200">
              <a:buFont typeface="+mj-lt"/>
              <a:buAutoNum type="alphaUcPeriod"/>
            </a:pPr>
            <a:r>
              <a:rPr lang="en-US" sz="2800" dirty="0" smtClean="0"/>
              <a:t>observations. </a:t>
            </a:r>
          </a:p>
          <a:p>
            <a:pPr marL="914400" lvl="1" indent="-457200">
              <a:buFont typeface="+mj-lt"/>
              <a:buAutoNum type="alphaUcPeriod"/>
            </a:pPr>
            <a:r>
              <a:rPr lang="en-US" sz="2800" dirty="0" smtClean="0"/>
              <a:t>laws. </a:t>
            </a:r>
          </a:p>
          <a:p>
            <a:endParaRPr lang="en-US" dirty="0"/>
          </a:p>
        </p:txBody>
      </p:sp>
      <p:sp>
        <p:nvSpPr>
          <p:cNvPr id="11" name="TextBox 10"/>
          <p:cNvSpPr txBox="1"/>
          <p:nvPr/>
        </p:nvSpPr>
        <p:spPr>
          <a:xfrm>
            <a:off x="771180" y="1417638"/>
            <a:ext cx="6665204" cy="830997"/>
          </a:xfrm>
          <a:prstGeom prst="rect">
            <a:avLst/>
          </a:prstGeom>
          <a:noFill/>
        </p:spPr>
        <p:txBody>
          <a:bodyPr wrap="square" rtlCol="0">
            <a:spAutoFit/>
          </a:bodyPr>
          <a:lstStyle/>
          <a:p>
            <a:r>
              <a:rPr lang="en-US" sz="2400" dirty="0" smtClean="0"/>
              <a:t>Observe the following diagram, which is taken from one of Charles Darwin’s notebooks.</a:t>
            </a:r>
            <a:endParaRPr lang="en-US" sz="2400" dirty="0"/>
          </a:p>
        </p:txBody>
      </p:sp>
      <p:sp>
        <p:nvSpPr>
          <p:cNvPr id="6" name="Title 3"/>
          <p:cNvSpPr>
            <a:spLocks noGrp="1"/>
          </p:cNvSpPr>
          <p:nvPr>
            <p:ph type="title"/>
          </p:nvPr>
        </p:nvSpPr>
        <p:spPr/>
        <p:txBody>
          <a:bodyPr>
            <a:normAutofit/>
          </a:bodyPr>
          <a:lstStyle/>
          <a:p>
            <a:r>
              <a:rPr lang="en-US" dirty="0" smtClean="0"/>
              <a:t>Nature of Science</a:t>
            </a:r>
            <a:r>
              <a:rPr lang="en-US" sz="4900" dirty="0" smtClean="0"/>
              <a:t/>
            </a:r>
            <a:br>
              <a:rPr lang="en-US" sz="4900" dirty="0" smtClean="0"/>
            </a:br>
            <a:r>
              <a:rPr lang="en-US" sz="1200" dirty="0" smtClean="0"/>
              <a:t>N.12.A.2 </a:t>
            </a:r>
            <a:r>
              <a:rPr lang="en-US" sz="1200" dirty="0" smtClean="0">
                <a:hlinkClick r:id="rId4"/>
              </a:rPr>
              <a:t>http://www.rpdp.net/sciencetips_v2/N12A2.htm</a:t>
            </a:r>
            <a:r>
              <a:rPr lang="en-US" sz="1200" dirty="0" smtClean="0"/>
              <a:t>  </a:t>
            </a:r>
            <a:endParaRPr lang="en-US" sz="1300"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Physical Science</a:t>
            </a:r>
            <a:br>
              <a:rPr lang="en-US" dirty="0" smtClean="0"/>
            </a:br>
            <a:r>
              <a:rPr lang="en-US" sz="1200" dirty="0" smtClean="0"/>
              <a:t>P.12.C.1 </a:t>
            </a:r>
            <a:r>
              <a:rPr lang="en-US" sz="1200" dirty="0" smtClean="0">
                <a:hlinkClick r:id="rId3"/>
              </a:rPr>
              <a:t>http://www.rpdp.net/sciencetips_v2/P12C1.htm</a:t>
            </a:r>
            <a:endParaRPr lang="en-US" sz="1200" dirty="0"/>
          </a:p>
        </p:txBody>
      </p:sp>
      <p:sp>
        <p:nvSpPr>
          <p:cNvPr id="5" name="Content Placeholder 4"/>
          <p:cNvSpPr>
            <a:spLocks noGrp="1"/>
          </p:cNvSpPr>
          <p:nvPr>
            <p:ph idx="1"/>
          </p:nvPr>
        </p:nvSpPr>
        <p:spPr>
          <a:xfrm>
            <a:off x="457200" y="1600200"/>
            <a:ext cx="7378861" cy="4525963"/>
          </a:xfrm>
        </p:spPr>
        <p:txBody>
          <a:bodyPr>
            <a:normAutofit/>
          </a:bodyPr>
          <a:lstStyle/>
          <a:p>
            <a:pPr>
              <a:buNone/>
            </a:pPr>
            <a:r>
              <a:rPr lang="en-US" dirty="0" smtClean="0"/>
              <a:t>	</a:t>
            </a:r>
            <a:r>
              <a:rPr lang="en-US" sz="2800" dirty="0" smtClean="0"/>
              <a:t>Which of the following is possible due to longitudinal waves?</a:t>
            </a:r>
            <a:endParaRPr lang="en-US" dirty="0" smtClean="0"/>
          </a:p>
          <a:p>
            <a:pPr marL="914400" lvl="1" indent="-514350">
              <a:buAutoNum type="alphaUcPeriod"/>
            </a:pPr>
            <a:r>
              <a:rPr lang="en-US" dirty="0" smtClean="0"/>
              <a:t>Seeing the color blue.</a:t>
            </a:r>
          </a:p>
          <a:p>
            <a:pPr marL="914400" lvl="1" indent="-514350">
              <a:buAutoNum type="alphaUcPeriod"/>
            </a:pPr>
            <a:r>
              <a:rPr lang="en-US" dirty="0" smtClean="0"/>
              <a:t>Riding a wave on a surfboard. </a:t>
            </a:r>
          </a:p>
          <a:p>
            <a:pPr marL="914400" lvl="1" indent="-514350">
              <a:buAutoNum type="alphaUcPeriod"/>
            </a:pPr>
            <a:r>
              <a:rPr lang="en-US" dirty="0" smtClean="0"/>
              <a:t>Getting a tan at the pool.</a:t>
            </a:r>
          </a:p>
          <a:p>
            <a:pPr marL="914400" lvl="1" indent="-514350">
              <a:buAutoNum type="alphaUcPeriod"/>
            </a:pPr>
            <a:r>
              <a:rPr lang="en-US" dirty="0" smtClean="0"/>
              <a:t>Hearing the sound of an airplane. </a:t>
            </a:r>
          </a:p>
          <a:p>
            <a:pPr>
              <a:buNone/>
            </a:pPr>
            <a:endParaRPr lang="en-US" dirty="0" smtClean="0"/>
          </a:p>
          <a:p>
            <a:pPr>
              <a:buNone/>
            </a:pPr>
            <a:endParaRPr lang="en-US" sz="1200" dirty="0" smtClean="0"/>
          </a:p>
          <a:p>
            <a:pPr>
              <a:buNone/>
            </a:pPr>
            <a:endParaRPr lang="en-US" sz="1200" dirty="0" smtClean="0"/>
          </a:p>
          <a:p>
            <a:pPr>
              <a:buNone/>
            </a:pPr>
            <a:endParaRPr lang="en-US" sz="1200" dirty="0" smtClean="0"/>
          </a:p>
          <a:p>
            <a:pPr>
              <a:buNone/>
            </a:pPr>
            <a:r>
              <a:rPr lang="en-US" sz="1200" dirty="0" smtClean="0"/>
              <a:t>										Modified from: </a:t>
            </a:r>
            <a:r>
              <a:rPr lang="en-US" sz="1200" dirty="0" smtClean="0">
                <a:hlinkClick r:id="rId4"/>
              </a:rPr>
              <a:t>http://www.doe.mass.edu/mcas/</a:t>
            </a:r>
            <a:endParaRPr lang="en-US" sz="1200" dirty="0" smtClean="0"/>
          </a:p>
          <a:p>
            <a:pPr>
              <a:buNone/>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P.12.C.2 </a:t>
            </a:r>
            <a:r>
              <a:rPr lang="en-US" sz="1200" dirty="0" smtClean="0">
                <a:hlinkClick r:id="rId3"/>
              </a:rPr>
              <a:t>http://www.rpdp.net/sciencetips_v2/P12C2.htm</a:t>
            </a:r>
            <a:endParaRPr lang="en-US" sz="1200" dirty="0"/>
          </a:p>
        </p:txBody>
      </p:sp>
      <p:sp>
        <p:nvSpPr>
          <p:cNvPr id="3" name="Content Placeholder 2"/>
          <p:cNvSpPr>
            <a:spLocks noGrp="1"/>
          </p:cNvSpPr>
          <p:nvPr>
            <p:ph idx="1"/>
          </p:nvPr>
        </p:nvSpPr>
        <p:spPr>
          <a:xfrm>
            <a:off x="0" y="1640064"/>
            <a:ext cx="7963382" cy="1795119"/>
          </a:xfrm>
        </p:spPr>
        <p:txBody>
          <a:bodyPr>
            <a:normAutofit/>
          </a:bodyPr>
          <a:lstStyle/>
          <a:p>
            <a:pPr>
              <a:buNone/>
            </a:pPr>
            <a:r>
              <a:rPr lang="en-US" sz="2400" dirty="0" smtClean="0"/>
              <a:t>	The burning of gasoline is an example of a chemical reaction in which the chemical energy stored in the bonds between the molecules of gasoline are converted into other forms of energy during the burning process. </a:t>
            </a:r>
          </a:p>
          <a:p>
            <a:endParaRPr lang="en-US" sz="2400" dirty="0"/>
          </a:p>
        </p:txBody>
      </p:sp>
      <p:sp>
        <p:nvSpPr>
          <p:cNvPr id="4" name="Content Placeholder 2"/>
          <p:cNvSpPr txBox="1">
            <a:spLocks/>
          </p:cNvSpPr>
          <p:nvPr/>
        </p:nvSpPr>
        <p:spPr>
          <a:xfrm>
            <a:off x="24714" y="3286899"/>
            <a:ext cx="9144000" cy="2808369"/>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Identify the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best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statement about the role of energy in the burning of gasoline.</a:t>
            </a:r>
          </a:p>
          <a:p>
            <a:pPr marL="971550" marR="0" lvl="1" indent="-514350" algn="l" defTabSz="457200" rtl="0" eaLnBrk="1" fontAlgn="auto" latinLnBrk="0" hangingPunct="1">
              <a:lnSpc>
                <a:spcPct val="100000"/>
              </a:lnSpc>
              <a:spcBef>
                <a:spcPct val="20000"/>
              </a:spcBef>
              <a:spcAft>
                <a:spcPts val="0"/>
              </a:spcAft>
              <a:buClrTx/>
              <a:buSzTx/>
              <a:buFont typeface="+mj-lt"/>
              <a:buAutoNum type="alphaU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Chemical energy is converted into thermal energy which is released.</a:t>
            </a:r>
          </a:p>
          <a:p>
            <a:pPr marL="971550" marR="0" lvl="1" indent="-514350" algn="l" defTabSz="457200" rtl="0" eaLnBrk="1" fontAlgn="auto" latinLnBrk="0" hangingPunct="1">
              <a:lnSpc>
                <a:spcPct val="100000"/>
              </a:lnSpc>
              <a:spcBef>
                <a:spcPct val="20000"/>
              </a:spcBef>
              <a:spcAft>
                <a:spcPts val="0"/>
              </a:spcAft>
              <a:buClrTx/>
              <a:buSzTx/>
              <a:buFont typeface="+mj-lt"/>
              <a:buAutoNum type="alphaU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Chemical energy is converted into thermal energy which is absorbed.</a:t>
            </a:r>
          </a:p>
          <a:p>
            <a:pPr marL="971550" marR="0" lvl="1" indent="-514350" algn="l" defTabSz="457200" rtl="0" eaLnBrk="1" fontAlgn="auto" latinLnBrk="0" hangingPunct="1">
              <a:lnSpc>
                <a:spcPct val="100000"/>
              </a:lnSpc>
              <a:spcBef>
                <a:spcPct val="20000"/>
              </a:spcBef>
              <a:spcAft>
                <a:spcPts val="0"/>
              </a:spcAft>
              <a:buClrTx/>
              <a:buSzTx/>
              <a:buFont typeface="+mj-lt"/>
              <a:buAutoNum type="alphaU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Thermal energy is converted into chemical energy which is released.</a:t>
            </a:r>
          </a:p>
          <a:p>
            <a:pPr marL="971550" marR="0" lvl="1" indent="-514350" algn="l" defTabSz="457200" rtl="0" eaLnBrk="1" fontAlgn="auto" latinLnBrk="0" hangingPunct="1">
              <a:lnSpc>
                <a:spcPct val="100000"/>
              </a:lnSpc>
              <a:spcBef>
                <a:spcPct val="20000"/>
              </a:spcBef>
              <a:spcAft>
                <a:spcPts val="0"/>
              </a:spcAft>
              <a:buClrTx/>
              <a:buSzTx/>
              <a:buFont typeface="+mj-lt"/>
              <a:buAutoNum type="alphaUcPeriod"/>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Thermal energy is converted into chemical energy which is absorbed.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P.12.C.2 </a:t>
            </a:r>
            <a:r>
              <a:rPr lang="en-US" sz="1200" dirty="0" smtClean="0">
                <a:hlinkClick r:id="rId3"/>
              </a:rPr>
              <a:t>http://www.rpdp.net/sciencetips_v2/P12C2.htm</a:t>
            </a:r>
            <a:endParaRPr lang="en-US" sz="1200" dirty="0"/>
          </a:p>
        </p:txBody>
      </p:sp>
      <p:sp>
        <p:nvSpPr>
          <p:cNvPr id="3" name="Content Placeholder 2"/>
          <p:cNvSpPr>
            <a:spLocks noGrp="1"/>
          </p:cNvSpPr>
          <p:nvPr>
            <p:ph idx="1"/>
          </p:nvPr>
        </p:nvSpPr>
        <p:spPr>
          <a:xfrm>
            <a:off x="457200" y="1600200"/>
            <a:ext cx="7726101" cy="4525963"/>
          </a:xfrm>
        </p:spPr>
        <p:txBody>
          <a:bodyPr>
            <a:normAutofit fontScale="92500"/>
          </a:bodyPr>
          <a:lstStyle/>
          <a:p>
            <a:pPr>
              <a:buNone/>
            </a:pPr>
            <a:r>
              <a:rPr lang="en-US" dirty="0" smtClean="0"/>
              <a:t>	A toy car with initial kinetic energy rolls to a stop along a flat track. Because of friction, some of kinetic energy was transferred to</a:t>
            </a:r>
          </a:p>
          <a:p>
            <a:pPr marL="914400" lvl="1" indent="-514350">
              <a:buFont typeface="+mj-lt"/>
              <a:buAutoNum type="alphaUcPeriod"/>
            </a:pPr>
            <a:r>
              <a:rPr lang="en-US" sz="3200" dirty="0" smtClean="0"/>
              <a:t>thermal energy.</a:t>
            </a:r>
          </a:p>
          <a:p>
            <a:pPr marL="914400" lvl="1" indent="-514350">
              <a:buFont typeface="+mj-lt"/>
              <a:buAutoNum type="alphaUcPeriod"/>
            </a:pPr>
            <a:r>
              <a:rPr lang="en-US" sz="3200" dirty="0" smtClean="0"/>
              <a:t>gravitational potential energy.</a:t>
            </a:r>
          </a:p>
          <a:p>
            <a:pPr marL="914400" lvl="1" indent="-514350">
              <a:buFont typeface="+mj-lt"/>
              <a:buAutoNum type="alphaUcPeriod"/>
            </a:pPr>
            <a:r>
              <a:rPr lang="en-US" sz="3200" dirty="0" smtClean="0"/>
              <a:t>elastic energy.</a:t>
            </a:r>
          </a:p>
          <a:p>
            <a:pPr marL="914400" lvl="1" indent="-514350">
              <a:buFont typeface="+mj-lt"/>
              <a:buAutoNum type="alphaUcPeriod"/>
            </a:pPr>
            <a:r>
              <a:rPr lang="en-US" sz="3200" dirty="0" smtClean="0"/>
              <a:t>chemical energy.</a:t>
            </a: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Physical Science</a:t>
            </a:r>
            <a:br>
              <a:rPr lang="en-US" dirty="0" smtClean="0"/>
            </a:br>
            <a:r>
              <a:rPr lang="en-US" sz="1200" dirty="0" smtClean="0"/>
              <a:t>P.12.C.2 </a:t>
            </a:r>
            <a:r>
              <a:rPr lang="en-US" sz="1200" dirty="0" smtClean="0">
                <a:hlinkClick r:id="rId3"/>
              </a:rPr>
              <a:t>http://www.rpdp.net/sciencetips_v2/P12C2.htm</a:t>
            </a:r>
            <a:endParaRPr lang="en-US" sz="1200" dirty="0"/>
          </a:p>
        </p:txBody>
      </p:sp>
      <p:sp>
        <p:nvSpPr>
          <p:cNvPr id="3" name="Content Placeholder 2"/>
          <p:cNvSpPr>
            <a:spLocks noGrp="1"/>
          </p:cNvSpPr>
          <p:nvPr>
            <p:ph sz="half" idx="1"/>
          </p:nvPr>
        </p:nvSpPr>
        <p:spPr>
          <a:xfrm>
            <a:off x="537410" y="1892968"/>
            <a:ext cx="7932821" cy="4104858"/>
          </a:xfrm>
        </p:spPr>
        <p:txBody>
          <a:bodyPr>
            <a:normAutofit/>
          </a:bodyPr>
          <a:lstStyle/>
          <a:p>
            <a:pPr>
              <a:buNone/>
            </a:pPr>
            <a:r>
              <a:rPr lang="en-US" dirty="0" smtClean="0"/>
              <a:t>	In which of the following ways are photosynthesis and cellular respiration alike? Both processes</a:t>
            </a:r>
          </a:p>
          <a:p>
            <a:pPr marL="914400" lvl="1" indent="-457200">
              <a:buFont typeface="+mj-lt"/>
              <a:buAutoNum type="alphaUcPeriod"/>
            </a:pPr>
            <a:r>
              <a:rPr lang="en-US" sz="2800" dirty="0" smtClean="0"/>
              <a:t>consume carbon dioxide. </a:t>
            </a:r>
          </a:p>
          <a:p>
            <a:pPr marL="914400" lvl="1" indent="-457200">
              <a:buFont typeface="+mj-lt"/>
              <a:buAutoNum type="alphaUcPeriod"/>
            </a:pPr>
            <a:r>
              <a:rPr lang="en-US" sz="2800" dirty="0" smtClean="0"/>
              <a:t>take place in chloroplasts. </a:t>
            </a:r>
          </a:p>
          <a:p>
            <a:pPr marL="914400" lvl="1" indent="-457200">
              <a:buFont typeface="+mj-lt"/>
              <a:buAutoNum type="alphaUcPeriod"/>
            </a:pPr>
            <a:r>
              <a:rPr lang="en-US" sz="2800" dirty="0" smtClean="0"/>
              <a:t>involve energy transformations.</a:t>
            </a:r>
          </a:p>
          <a:p>
            <a:pPr marL="914400" lvl="1" indent="-457200">
              <a:buFont typeface="+mj-lt"/>
              <a:buAutoNum type="alphaUcPeriod"/>
            </a:pPr>
            <a:r>
              <a:rPr lang="en-US" sz="2800" dirty="0" smtClean="0"/>
              <a:t>produce glucose. </a:t>
            </a:r>
          </a:p>
          <a:p>
            <a:pPr>
              <a:buNone/>
            </a:pPr>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P.12.C.3 </a:t>
            </a:r>
            <a:r>
              <a:rPr lang="en-US" sz="1200" dirty="0" smtClean="0">
                <a:hlinkClick r:id="rId3"/>
              </a:rPr>
              <a:t>http://www.rpdp.net/sciencetips_v2/P12C3.htm</a:t>
            </a:r>
            <a:endParaRPr lang="en-US" sz="1200" dirty="0"/>
          </a:p>
        </p:txBody>
      </p:sp>
      <p:sp>
        <p:nvSpPr>
          <p:cNvPr id="6" name="Content Placeholder 5"/>
          <p:cNvSpPr>
            <a:spLocks noGrp="1"/>
          </p:cNvSpPr>
          <p:nvPr>
            <p:ph idx="1"/>
          </p:nvPr>
        </p:nvSpPr>
        <p:spPr>
          <a:xfrm>
            <a:off x="673768" y="1808746"/>
            <a:ext cx="7996989" cy="3789949"/>
          </a:xfrm>
        </p:spPr>
        <p:txBody>
          <a:bodyPr/>
          <a:lstStyle/>
          <a:p>
            <a:pPr>
              <a:buNone/>
            </a:pPr>
            <a:r>
              <a:rPr lang="en-US" sz="2800" dirty="0" smtClean="0"/>
              <a:t>Nuclear fission reactions are</a:t>
            </a:r>
          </a:p>
          <a:p>
            <a:pPr marL="514350" indent="-514350">
              <a:buFont typeface="+mj-lt"/>
              <a:buAutoNum type="alphaUcPeriod"/>
            </a:pPr>
            <a:r>
              <a:rPr lang="en-US" sz="2800" dirty="0" smtClean="0"/>
              <a:t>responsible for the formation of most elements.</a:t>
            </a:r>
          </a:p>
          <a:p>
            <a:pPr marL="514350" indent="-514350">
              <a:buFont typeface="+mj-lt"/>
              <a:buAutoNum type="alphaUcPeriod"/>
            </a:pPr>
            <a:r>
              <a:rPr lang="en-US" sz="2800" dirty="0" smtClean="0"/>
              <a:t>when neutrons decay into electrons and protons.</a:t>
            </a:r>
          </a:p>
          <a:p>
            <a:pPr marL="514350" indent="-514350">
              <a:buFont typeface="+mj-lt"/>
              <a:buAutoNum type="alphaUcPeriod"/>
            </a:pPr>
            <a:r>
              <a:rPr lang="en-US" sz="2800" dirty="0" smtClean="0"/>
              <a:t>commonly used in nuclear power plants.</a:t>
            </a:r>
          </a:p>
          <a:p>
            <a:pPr marL="514350" indent="-514350">
              <a:buFont typeface="+mj-lt"/>
              <a:buAutoNum type="alphaUcPeriod"/>
            </a:pPr>
            <a:r>
              <a:rPr lang="en-US" sz="2800" dirty="0" smtClean="0"/>
              <a:t>the reactions that power the stars.</a:t>
            </a:r>
          </a:p>
          <a:p>
            <a:pPr>
              <a:buNone/>
            </a:pP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P.12.C.3 </a:t>
            </a:r>
            <a:r>
              <a:rPr lang="en-US" sz="1200" dirty="0" smtClean="0">
                <a:hlinkClick r:id="rId3"/>
              </a:rPr>
              <a:t>http://www.rpdp.net/sciencetips_v2/P12C3.htm</a:t>
            </a:r>
            <a:endParaRPr lang="en-US" sz="1200" dirty="0"/>
          </a:p>
        </p:txBody>
      </p:sp>
      <p:sp>
        <p:nvSpPr>
          <p:cNvPr id="6" name="Content Placeholder 5"/>
          <p:cNvSpPr>
            <a:spLocks noGrp="1"/>
          </p:cNvSpPr>
          <p:nvPr>
            <p:ph idx="1"/>
          </p:nvPr>
        </p:nvSpPr>
        <p:spPr>
          <a:xfrm>
            <a:off x="457200" y="1600200"/>
            <a:ext cx="7519012" cy="4525963"/>
          </a:xfrm>
        </p:spPr>
        <p:txBody>
          <a:bodyPr/>
          <a:lstStyle/>
          <a:p>
            <a:pPr>
              <a:buNone/>
            </a:pPr>
            <a:r>
              <a:rPr lang="en-US" dirty="0" smtClean="0"/>
              <a:t>	</a:t>
            </a:r>
            <a:r>
              <a:rPr lang="en-US" sz="2800" dirty="0" smtClean="0"/>
              <a:t>Which of the following types of reactions will release the </a:t>
            </a:r>
            <a:r>
              <a:rPr lang="en-US" sz="2800" b="1" dirty="0" smtClean="0"/>
              <a:t>most </a:t>
            </a:r>
            <a:r>
              <a:rPr lang="en-US" sz="2800" dirty="0" smtClean="0"/>
              <a:t>energy per kilogram of reactant? </a:t>
            </a:r>
            <a:endParaRPr lang="en-US" dirty="0" smtClean="0"/>
          </a:p>
          <a:p>
            <a:pPr marL="971550" lvl="1" indent="-514350">
              <a:buFont typeface="+mj-lt"/>
              <a:buAutoNum type="alphaUcPeriod"/>
            </a:pPr>
            <a:r>
              <a:rPr lang="en-US" dirty="0" smtClean="0"/>
              <a:t>Synthesis reactions </a:t>
            </a:r>
          </a:p>
          <a:p>
            <a:pPr marL="971550" lvl="1" indent="-514350">
              <a:buFont typeface="+mj-lt"/>
              <a:buAutoNum type="alphaUcPeriod"/>
            </a:pPr>
            <a:r>
              <a:rPr lang="en-US" dirty="0" smtClean="0"/>
              <a:t>Combustion processions </a:t>
            </a:r>
          </a:p>
          <a:p>
            <a:pPr marL="971550" lvl="1" indent="-514350">
              <a:buFont typeface="+mj-lt"/>
              <a:buAutoNum type="alphaUcPeriod"/>
            </a:pPr>
            <a:r>
              <a:rPr lang="en-US" dirty="0" smtClean="0"/>
              <a:t>Nuclear fusion </a:t>
            </a:r>
          </a:p>
          <a:p>
            <a:pPr marL="971550" lvl="1" indent="-514350">
              <a:buFont typeface="+mj-lt"/>
              <a:buAutoNum type="alphaUcPeriod"/>
            </a:pPr>
            <a:r>
              <a:rPr lang="en-US" dirty="0" smtClean="0"/>
              <a:t>Nuclear fission </a:t>
            </a:r>
          </a:p>
          <a:p>
            <a:pPr>
              <a:buNone/>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P.12.C.4 </a:t>
            </a:r>
            <a:r>
              <a:rPr lang="en-US" sz="1200" dirty="0" smtClean="0">
                <a:hlinkClick r:id="rId3"/>
              </a:rPr>
              <a:t>http://www.rpdp.net/sciencetips_v2/P12C4.htm</a:t>
            </a:r>
            <a:endParaRPr lang="en-US" sz="1200" dirty="0"/>
          </a:p>
        </p:txBody>
      </p:sp>
      <p:sp>
        <p:nvSpPr>
          <p:cNvPr id="3" name="Content Placeholder 2"/>
          <p:cNvSpPr>
            <a:spLocks noGrp="1"/>
          </p:cNvSpPr>
          <p:nvPr>
            <p:ph idx="1"/>
          </p:nvPr>
        </p:nvSpPr>
        <p:spPr>
          <a:xfrm>
            <a:off x="457200" y="1600200"/>
            <a:ext cx="7332562" cy="4525963"/>
          </a:xfrm>
        </p:spPr>
        <p:txBody>
          <a:bodyPr>
            <a:normAutofit/>
          </a:bodyPr>
          <a:lstStyle/>
          <a:p>
            <a:pPr>
              <a:buNone/>
            </a:pPr>
            <a:r>
              <a:rPr lang="en-US" dirty="0" smtClean="0"/>
              <a:t>	</a:t>
            </a:r>
            <a:r>
              <a:rPr lang="en-US" sz="2800" dirty="0" smtClean="0"/>
              <a:t>The difference between ionizing and non-ionizing radiation is that ionizing radiation is located in which range of the electromagnetic spectrum?</a:t>
            </a:r>
          </a:p>
          <a:p>
            <a:pPr marL="914400" lvl="1" indent="-514350">
              <a:buFont typeface="+mj-lt"/>
              <a:buAutoNum type="alphaUcPeriod"/>
            </a:pPr>
            <a:r>
              <a:rPr lang="en-US" dirty="0" smtClean="0"/>
              <a:t>Visible and lesser frequencies</a:t>
            </a:r>
          </a:p>
          <a:p>
            <a:pPr marL="914400" lvl="1" indent="-514350">
              <a:buFont typeface="+mj-lt"/>
              <a:buAutoNum type="alphaUcPeriod"/>
            </a:pPr>
            <a:r>
              <a:rPr lang="en-US" dirty="0" smtClean="0"/>
              <a:t>Microwave frequencies only</a:t>
            </a:r>
          </a:p>
          <a:p>
            <a:pPr marL="914400" lvl="1" indent="-514350">
              <a:buFont typeface="+mj-lt"/>
              <a:buAutoNum type="alphaUcPeriod"/>
            </a:pPr>
            <a:r>
              <a:rPr lang="en-US" dirty="0" smtClean="0"/>
              <a:t>Ultraviolet and greater frequencies</a:t>
            </a:r>
          </a:p>
          <a:p>
            <a:pPr marL="914400" lvl="1" indent="-514350">
              <a:buFont typeface="+mj-lt"/>
              <a:buAutoNum type="alphaUcPeriod"/>
            </a:pPr>
            <a:r>
              <a:rPr lang="en-US" dirty="0" smtClean="0"/>
              <a:t>Radio frequencies only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P.12.C.4 </a:t>
            </a:r>
            <a:r>
              <a:rPr lang="en-US" sz="1200" dirty="0" smtClean="0">
                <a:hlinkClick r:id="rId3"/>
              </a:rPr>
              <a:t>http://www.rpdp.net/sciencetips_v2/P12C4.htm</a:t>
            </a:r>
            <a:endParaRPr lang="en-US" sz="1200" dirty="0"/>
          </a:p>
        </p:txBody>
      </p:sp>
      <p:sp>
        <p:nvSpPr>
          <p:cNvPr id="3" name="Content Placeholder 2"/>
          <p:cNvSpPr>
            <a:spLocks noGrp="1"/>
          </p:cNvSpPr>
          <p:nvPr>
            <p:ph idx="1"/>
          </p:nvPr>
        </p:nvSpPr>
        <p:spPr>
          <a:xfrm>
            <a:off x="457200" y="1600200"/>
            <a:ext cx="7378861" cy="4525963"/>
          </a:xfrm>
        </p:spPr>
        <p:txBody>
          <a:bodyPr>
            <a:normAutofit/>
          </a:bodyPr>
          <a:lstStyle/>
          <a:p>
            <a:pPr>
              <a:buNone/>
            </a:pPr>
            <a:r>
              <a:rPr lang="en-US" dirty="0" smtClean="0"/>
              <a:t>	</a:t>
            </a:r>
            <a:r>
              <a:rPr lang="en-US" sz="2800" dirty="0" smtClean="0"/>
              <a:t>Carbon-14 is used to date artifacts. The half-life of Carbon-14 is about 6,000 years. After 12,000 years, about how much Carbon-14 would remain in a sample?</a:t>
            </a:r>
          </a:p>
          <a:p>
            <a:pPr marL="971550" lvl="1" indent="-514350">
              <a:buFont typeface="+mj-lt"/>
              <a:buAutoNum type="alphaUcPeriod"/>
            </a:pPr>
            <a:r>
              <a:rPr lang="en-US" dirty="0" smtClean="0"/>
              <a:t>None</a:t>
            </a:r>
          </a:p>
          <a:p>
            <a:pPr marL="971550" lvl="1" indent="-514350">
              <a:buFont typeface="+mj-lt"/>
              <a:buAutoNum type="alphaUcPeriod"/>
            </a:pPr>
            <a:r>
              <a:rPr lang="en-US" dirty="0" smtClean="0"/>
              <a:t>One quarter</a:t>
            </a:r>
          </a:p>
          <a:p>
            <a:pPr marL="971550" lvl="1" indent="-514350">
              <a:buFont typeface="+mj-lt"/>
              <a:buAutoNum type="alphaUcPeriod"/>
            </a:pPr>
            <a:r>
              <a:rPr lang="en-US" dirty="0" smtClean="0"/>
              <a:t>One half</a:t>
            </a:r>
          </a:p>
          <a:p>
            <a:pPr marL="971550" lvl="1" indent="-514350">
              <a:buFont typeface="+mj-lt"/>
              <a:buAutoNum type="alphaUcPeriod"/>
            </a:pPr>
            <a:r>
              <a:rPr lang="en-US" dirty="0" smtClean="0"/>
              <a:t>Three quarters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Physical Science</a:t>
            </a:r>
            <a:br>
              <a:rPr lang="en-US" dirty="0" smtClean="0"/>
            </a:br>
            <a:r>
              <a:rPr lang="en-US" sz="1200" dirty="0" smtClean="0"/>
              <a:t>P.12.C.4 </a:t>
            </a:r>
            <a:r>
              <a:rPr lang="en-US" sz="1200" dirty="0" smtClean="0">
                <a:hlinkClick r:id="rId3"/>
              </a:rPr>
              <a:t>http://www.rpdp.net/sciencetips_v2/P12C4.htm</a:t>
            </a:r>
            <a:endParaRPr lang="en-US" sz="1200" dirty="0"/>
          </a:p>
        </p:txBody>
      </p:sp>
      <p:sp>
        <p:nvSpPr>
          <p:cNvPr id="3" name="Content Placeholder 2"/>
          <p:cNvSpPr>
            <a:spLocks noGrp="1"/>
          </p:cNvSpPr>
          <p:nvPr>
            <p:ph sz="half" idx="1"/>
          </p:nvPr>
        </p:nvSpPr>
        <p:spPr/>
        <p:txBody>
          <a:bodyPr>
            <a:normAutofit/>
          </a:bodyPr>
          <a:lstStyle/>
          <a:p>
            <a:pPr>
              <a:buNone/>
            </a:pPr>
            <a:r>
              <a:rPr lang="en-US" dirty="0" smtClean="0"/>
              <a:t>	</a:t>
            </a:r>
          </a:p>
        </p:txBody>
      </p:sp>
      <p:graphicFrame>
        <p:nvGraphicFramePr>
          <p:cNvPr id="6" name="Content Placeholder 5"/>
          <p:cNvGraphicFramePr>
            <a:graphicFrameLocks noGrp="1"/>
          </p:cNvGraphicFramePr>
          <p:nvPr>
            <p:ph sz="half" idx="2"/>
          </p:nvPr>
        </p:nvGraphicFramePr>
        <p:xfrm>
          <a:off x="422694" y="2300660"/>
          <a:ext cx="4191000" cy="3614618"/>
        </p:xfrm>
        <a:graphic>
          <a:graphicData uri="http://schemas.openxmlformats.org/drawingml/2006/table">
            <a:tbl>
              <a:tblPr firstRow="1" bandRow="1">
                <a:tableStyleId>{5940675A-B579-460E-94D1-54222C63F5DA}</a:tableStyleId>
              </a:tblPr>
              <a:tblGrid>
                <a:gridCol w="1047750"/>
                <a:gridCol w="1047750"/>
                <a:gridCol w="1047750"/>
                <a:gridCol w="1047750"/>
              </a:tblGrid>
              <a:tr h="516374">
                <a:tc>
                  <a:txBody>
                    <a:bodyPr/>
                    <a:lstStyle/>
                    <a:p>
                      <a:pPr marL="0" marR="0" algn="ctr">
                        <a:spcBef>
                          <a:spcPts val="0"/>
                        </a:spcBef>
                        <a:spcAft>
                          <a:spcPts val="0"/>
                        </a:spcAft>
                      </a:pPr>
                      <a:r>
                        <a:rPr lang="en-US" sz="1600" b="1" dirty="0"/>
                        <a:t>Type of Radiation</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Alpha</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Beta</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Gamma</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Symbol</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α</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Β</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λ</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Relative Mass</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4</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1/2000</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0</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Relative Charge</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+2</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-1</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0</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Relative Speed</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slow</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fast</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light speed</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Penetrating power</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low</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medium</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high</a:t>
                      </a:r>
                      <a:endParaRPr lang="en-US" sz="1600" dirty="0">
                        <a:latin typeface="Times New Roman"/>
                        <a:ea typeface="Times New Roman"/>
                        <a:cs typeface="Times New Roman"/>
                      </a:endParaRPr>
                    </a:p>
                  </a:txBody>
                  <a:tcPr marL="68580" marR="68580" marT="0" marB="0"/>
                </a:tc>
              </a:tr>
              <a:tr h="516374">
                <a:tc>
                  <a:txBody>
                    <a:bodyPr/>
                    <a:lstStyle/>
                    <a:p>
                      <a:pPr marL="0" marR="0" algn="ctr">
                        <a:spcBef>
                          <a:spcPts val="0"/>
                        </a:spcBef>
                        <a:spcAft>
                          <a:spcPts val="0"/>
                        </a:spcAft>
                      </a:pPr>
                      <a:r>
                        <a:rPr lang="en-US" sz="1600" b="1" dirty="0"/>
                        <a:t>Stopped by:</a:t>
                      </a:r>
                      <a:endParaRPr lang="en-US" sz="1600" b="1"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paper</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aluminum</a:t>
                      </a:r>
                      <a:endParaRPr lang="en-US" sz="16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t>lead</a:t>
                      </a:r>
                      <a:endParaRPr lang="en-US" sz="1600" dirty="0">
                        <a:latin typeface="Times New Roman"/>
                        <a:ea typeface="Times New Roman"/>
                        <a:cs typeface="Times New Roman"/>
                      </a:endParaRPr>
                    </a:p>
                  </a:txBody>
                  <a:tcPr marL="68580" marR="68580" marT="0" marB="0"/>
                </a:tc>
              </a:tr>
            </a:tbl>
          </a:graphicData>
        </a:graphic>
      </p:graphicFrame>
      <p:sp>
        <p:nvSpPr>
          <p:cNvPr id="8" name="TextBox 7"/>
          <p:cNvSpPr txBox="1"/>
          <p:nvPr/>
        </p:nvSpPr>
        <p:spPr>
          <a:xfrm>
            <a:off x="340897" y="1669212"/>
            <a:ext cx="6279614" cy="400110"/>
          </a:xfrm>
          <a:prstGeom prst="rect">
            <a:avLst/>
          </a:prstGeom>
          <a:noFill/>
        </p:spPr>
        <p:txBody>
          <a:bodyPr wrap="square" rtlCol="0">
            <a:spAutoFit/>
          </a:bodyPr>
          <a:lstStyle/>
          <a:p>
            <a:pPr lvl="0"/>
            <a:r>
              <a:rPr lang="en-US" sz="2000" dirty="0" smtClean="0"/>
              <a:t>Use the following table to answer the question.</a:t>
            </a:r>
            <a:endParaRPr lang="en-US" sz="2000" dirty="0"/>
          </a:p>
        </p:txBody>
      </p:sp>
      <p:sp>
        <p:nvSpPr>
          <p:cNvPr id="9" name="TextBox 8"/>
          <p:cNvSpPr txBox="1"/>
          <p:nvPr/>
        </p:nvSpPr>
        <p:spPr>
          <a:xfrm>
            <a:off x="4712308" y="2214302"/>
            <a:ext cx="3905480" cy="3754874"/>
          </a:xfrm>
          <a:prstGeom prst="rect">
            <a:avLst/>
          </a:prstGeom>
          <a:noFill/>
        </p:spPr>
        <p:txBody>
          <a:bodyPr wrap="square" rtlCol="0">
            <a:spAutoFit/>
          </a:bodyPr>
          <a:lstStyle/>
          <a:p>
            <a:r>
              <a:rPr lang="en-US" sz="2000" dirty="0" smtClean="0"/>
              <a:t>The reason that alpha particles are stopped by paper and have low penetrating ability is due to</a:t>
            </a:r>
          </a:p>
          <a:p>
            <a:pPr marL="457200" indent="-457200">
              <a:buFont typeface="+mj-lt"/>
              <a:buAutoNum type="alphaUcPeriod"/>
            </a:pPr>
            <a:r>
              <a:rPr lang="en-US" sz="2000" dirty="0" smtClean="0"/>
              <a:t>relatively high mass compared to the other radiation.</a:t>
            </a:r>
          </a:p>
          <a:p>
            <a:pPr marL="457200" lvl="0" indent="-457200">
              <a:buFont typeface="+mj-lt"/>
              <a:buAutoNum type="alphaUcPeriod"/>
            </a:pPr>
            <a:r>
              <a:rPr lang="en-US" sz="2000" dirty="0" smtClean="0"/>
              <a:t>relatively low mass compared to beta particles.</a:t>
            </a:r>
          </a:p>
          <a:p>
            <a:pPr marL="457200" lvl="0" indent="-457200">
              <a:buFont typeface="+mj-lt"/>
              <a:buAutoNum type="alphaUcPeriod"/>
            </a:pPr>
            <a:r>
              <a:rPr lang="en-US" sz="2000" dirty="0" smtClean="0"/>
              <a:t>small atomic size compared to the other radiation.</a:t>
            </a:r>
          </a:p>
          <a:p>
            <a:pPr marL="457200" lvl="0" indent="-457200">
              <a:buFont typeface="+mj-lt"/>
              <a:buAutoNum type="alphaUcPeriod"/>
            </a:pPr>
            <a:r>
              <a:rPr lang="en-US" sz="2000" dirty="0" smtClean="0"/>
              <a:t>low charge compared with gamma rays.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P.12.C.5 </a:t>
            </a:r>
            <a:r>
              <a:rPr lang="en-US" sz="1200" dirty="0" smtClean="0">
                <a:hlinkClick r:id="rId3"/>
              </a:rPr>
              <a:t>http://www.rpdp.net/sciencetips_v2/P12C5.htm</a:t>
            </a:r>
            <a:endParaRPr lang="en-US" sz="1200" dirty="0"/>
          </a:p>
        </p:txBody>
      </p:sp>
      <p:sp>
        <p:nvSpPr>
          <p:cNvPr id="3" name="Content Placeholder 2"/>
          <p:cNvSpPr>
            <a:spLocks noGrp="1"/>
          </p:cNvSpPr>
          <p:nvPr>
            <p:ph idx="1"/>
          </p:nvPr>
        </p:nvSpPr>
        <p:spPr>
          <a:xfrm>
            <a:off x="753978" y="1600200"/>
            <a:ext cx="7932821" cy="4525963"/>
          </a:xfrm>
        </p:spPr>
        <p:txBody>
          <a:bodyPr/>
          <a:lstStyle/>
          <a:p>
            <a:pPr>
              <a:buNone/>
            </a:pPr>
            <a:r>
              <a:rPr lang="en-US" sz="2800" dirty="0" smtClean="0"/>
              <a:t>A thermometer is a device that measures</a:t>
            </a:r>
          </a:p>
          <a:p>
            <a:pPr marL="971550" lvl="1" indent="-514350">
              <a:buFont typeface="+mj-lt"/>
              <a:buAutoNum type="alphaUcPeriod"/>
            </a:pPr>
            <a:r>
              <a:rPr lang="en-US" dirty="0" smtClean="0"/>
              <a:t>average heat transferred.</a:t>
            </a:r>
          </a:p>
          <a:p>
            <a:pPr marL="971550" lvl="1" indent="-514350">
              <a:buFont typeface="+mj-lt"/>
              <a:buAutoNum type="alphaUcPeriod"/>
            </a:pPr>
            <a:r>
              <a:rPr lang="en-US" dirty="0" smtClean="0"/>
              <a:t>average internal energy.</a:t>
            </a:r>
          </a:p>
          <a:p>
            <a:pPr marL="971550" lvl="1" indent="-514350">
              <a:buFont typeface="+mj-lt"/>
              <a:buAutoNum type="alphaUcPeriod"/>
            </a:pPr>
            <a:r>
              <a:rPr lang="en-US" dirty="0" smtClean="0"/>
              <a:t>average kinetic motion.</a:t>
            </a:r>
          </a:p>
          <a:p>
            <a:pPr marL="971550" lvl="1" indent="-514350">
              <a:buFont typeface="+mj-lt"/>
              <a:buAutoNum type="alphaUcPeriod"/>
            </a:pPr>
            <a:r>
              <a:rPr lang="en-US" dirty="0" smtClean="0"/>
              <a:t>average molecular volume.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1676" y="1600200"/>
            <a:ext cx="7745506" cy="4525963"/>
          </a:xfrm>
        </p:spPr>
        <p:txBody>
          <a:bodyPr>
            <a:normAutofit fontScale="25000" lnSpcReduction="20000"/>
          </a:bodyPr>
          <a:lstStyle/>
          <a:p>
            <a:pPr>
              <a:buNone/>
            </a:pPr>
            <a:r>
              <a:rPr lang="en-US" sz="5100" dirty="0" smtClean="0"/>
              <a:t>	</a:t>
            </a:r>
            <a:r>
              <a:rPr lang="en-US" sz="9600" dirty="0" smtClean="0"/>
              <a:t>In 1989, two scientists held a news conference to announce that they had observed controlled nuclear fusion in a glass jar better known as cold fusion technology. It was later determined that their findings were false.  </a:t>
            </a:r>
          </a:p>
          <a:p>
            <a:pPr>
              <a:buNone/>
            </a:pPr>
            <a:r>
              <a:rPr lang="en-US" sz="9600" dirty="0" smtClean="0"/>
              <a:t>	Using this example, which step is </a:t>
            </a:r>
            <a:r>
              <a:rPr lang="en-US" sz="9600" b="1" dirty="0" smtClean="0"/>
              <a:t>not </a:t>
            </a:r>
            <a:r>
              <a:rPr lang="en-US" sz="9600" dirty="0" smtClean="0"/>
              <a:t>part of the scientific process? </a:t>
            </a:r>
          </a:p>
          <a:p>
            <a:pPr marL="914400" lvl="1" indent="-514350">
              <a:buFont typeface="+mj-lt"/>
              <a:buAutoNum type="alphaUcPeriod"/>
            </a:pPr>
            <a:r>
              <a:rPr lang="en-US" sz="9600" dirty="0" smtClean="0"/>
              <a:t>Peer review of scientific work in research journals.</a:t>
            </a:r>
          </a:p>
          <a:p>
            <a:pPr marL="914400" lvl="1" indent="-514350">
              <a:buFont typeface="+mj-lt"/>
              <a:buAutoNum type="alphaUcPeriod"/>
            </a:pPr>
            <a:r>
              <a:rPr lang="en-US" sz="9600" dirty="0" smtClean="0"/>
              <a:t>Validation of scientific results through repeated trials.</a:t>
            </a:r>
          </a:p>
          <a:p>
            <a:pPr marL="914400" lvl="1" indent="-514350">
              <a:buFont typeface="+mj-lt"/>
              <a:buAutoNum type="alphaUcPeriod"/>
            </a:pPr>
            <a:r>
              <a:rPr lang="en-US" sz="9600" dirty="0" smtClean="0"/>
              <a:t>Making unsubstantiated claims about results.</a:t>
            </a:r>
          </a:p>
          <a:p>
            <a:pPr marL="914400" lvl="1" indent="-514350">
              <a:buFont typeface="+mj-lt"/>
              <a:buAutoNum type="alphaUcPeriod"/>
            </a:pPr>
            <a:r>
              <a:rPr lang="en-US" sz="9600" dirty="0" smtClean="0"/>
              <a:t>Allowing other scientists to review scientific procedures.</a:t>
            </a:r>
          </a:p>
          <a:p>
            <a:pPr>
              <a:buNone/>
            </a:pPr>
            <a:r>
              <a:rPr lang="en-US" sz="7400" dirty="0" smtClean="0"/>
              <a:t> </a:t>
            </a:r>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N.12.A.2 </a:t>
            </a:r>
            <a:r>
              <a:rPr lang="en-US" sz="1200" dirty="0" smtClean="0">
                <a:hlinkClick r:id="rId3"/>
              </a:rPr>
              <a:t>http://www.rpdp.net/sciencetips_v2/N12A2.htm</a:t>
            </a:r>
            <a:r>
              <a:rPr lang="en-US" sz="1200" dirty="0" smtClean="0"/>
              <a:t> </a:t>
            </a:r>
            <a:endParaRPr lang="en-US" sz="12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P.12.C.5 </a:t>
            </a:r>
            <a:r>
              <a:rPr lang="en-US" sz="1200" dirty="0" smtClean="0">
                <a:hlinkClick r:id="rId3"/>
              </a:rPr>
              <a:t>http://www.rpdp.net/sciencetips_v2/P12C5.htm</a:t>
            </a:r>
            <a:endParaRPr lang="en-US" sz="1200" dirty="0"/>
          </a:p>
        </p:txBody>
      </p:sp>
      <p:sp>
        <p:nvSpPr>
          <p:cNvPr id="3" name="Content Placeholder 2"/>
          <p:cNvSpPr>
            <a:spLocks noGrp="1"/>
          </p:cNvSpPr>
          <p:nvPr>
            <p:ph idx="1"/>
          </p:nvPr>
        </p:nvSpPr>
        <p:spPr>
          <a:xfrm>
            <a:off x="457200" y="1600200"/>
            <a:ext cx="7552481" cy="4525963"/>
          </a:xfrm>
        </p:spPr>
        <p:txBody>
          <a:bodyPr>
            <a:normAutofit fontScale="92500" lnSpcReduction="10000"/>
          </a:bodyPr>
          <a:lstStyle/>
          <a:p>
            <a:pPr>
              <a:buNone/>
            </a:pPr>
            <a:r>
              <a:rPr lang="en-US" dirty="0" smtClean="0"/>
              <a:t>	</a:t>
            </a:r>
            <a:r>
              <a:rPr lang="en-US" sz="3000" dirty="0" smtClean="0"/>
              <a:t>A student bends a paperclip rapidly back and forth. When he touches the point where he was bending the paperclip, he finds that its temperature has increased. This indicates that the atoms in that part of the paperclip have increased in  </a:t>
            </a:r>
          </a:p>
          <a:p>
            <a:pPr marL="971550" lvl="1" indent="-514350">
              <a:buFont typeface="+mj-lt"/>
              <a:buAutoNum type="alphaUcPeriod"/>
            </a:pPr>
            <a:r>
              <a:rPr lang="en-US" sz="3000" dirty="0" smtClean="0"/>
              <a:t>conductivity.</a:t>
            </a:r>
          </a:p>
          <a:p>
            <a:pPr marL="971550" lvl="1" indent="-514350">
              <a:buFont typeface="+mj-lt"/>
              <a:buAutoNum type="alphaUcPeriod"/>
            </a:pPr>
            <a:r>
              <a:rPr lang="en-US" sz="3000" dirty="0" smtClean="0"/>
              <a:t>mass.</a:t>
            </a:r>
          </a:p>
          <a:p>
            <a:pPr marL="971550" lvl="1" indent="-514350">
              <a:buFont typeface="+mj-lt"/>
              <a:buAutoNum type="alphaUcPeriod"/>
            </a:pPr>
            <a:r>
              <a:rPr lang="en-US" sz="3000" dirty="0" smtClean="0"/>
              <a:t>density.</a:t>
            </a:r>
          </a:p>
          <a:p>
            <a:pPr marL="971550" lvl="1" indent="-514350">
              <a:buFont typeface="+mj-lt"/>
              <a:buAutoNum type="alphaUcPeriod"/>
            </a:pPr>
            <a:r>
              <a:rPr lang="en-US" sz="3000" dirty="0" smtClean="0"/>
              <a:t>kinetic energy.</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P.12.C.6 </a:t>
            </a:r>
            <a:r>
              <a:rPr lang="en-US" sz="1200" dirty="0" smtClean="0">
                <a:hlinkClick r:id="rId3"/>
              </a:rPr>
              <a:t>http://www.rpdp.net/sciencetips_v2/P12C6.htm</a:t>
            </a:r>
            <a:endParaRPr lang="en-US" sz="1200" dirty="0"/>
          </a:p>
        </p:txBody>
      </p:sp>
      <p:sp>
        <p:nvSpPr>
          <p:cNvPr id="3" name="Content Placeholder 2"/>
          <p:cNvSpPr>
            <a:spLocks noGrp="1"/>
          </p:cNvSpPr>
          <p:nvPr>
            <p:ph idx="1"/>
          </p:nvPr>
        </p:nvSpPr>
        <p:spPr>
          <a:xfrm>
            <a:off x="457200" y="1600200"/>
            <a:ext cx="7054770" cy="4525963"/>
          </a:xfrm>
        </p:spPr>
        <p:txBody>
          <a:bodyPr>
            <a:normAutofit fontScale="92500"/>
          </a:bodyPr>
          <a:lstStyle/>
          <a:p>
            <a:pPr>
              <a:buNone/>
            </a:pPr>
            <a:r>
              <a:rPr lang="en-US" sz="2800" dirty="0" smtClean="0"/>
              <a:t>	Which of the following describes how a dam creates electricity?</a:t>
            </a:r>
          </a:p>
          <a:p>
            <a:pPr marL="914400" lvl="1" indent="-514350">
              <a:buFont typeface="+mj-lt"/>
              <a:buAutoNum type="alphaUcPeriod"/>
            </a:pPr>
            <a:r>
              <a:rPr lang="en-US" dirty="0" smtClean="0"/>
              <a:t>Water is heated up and creates steam to turn the generator to create electricity.</a:t>
            </a:r>
          </a:p>
          <a:p>
            <a:pPr marL="914400" lvl="1" indent="-514350">
              <a:buFont typeface="+mj-lt"/>
              <a:buAutoNum type="alphaUcPeriod"/>
            </a:pPr>
            <a:r>
              <a:rPr lang="en-US" dirty="0" smtClean="0"/>
              <a:t>Gravitational potential energy transfers to kinetic energy which turns a generator.</a:t>
            </a:r>
          </a:p>
          <a:p>
            <a:pPr marL="914400" lvl="1" indent="-514350">
              <a:buFont typeface="+mj-lt"/>
              <a:buAutoNum type="alphaUcPeriod"/>
            </a:pPr>
            <a:r>
              <a:rPr lang="en-US" dirty="0" smtClean="0"/>
              <a:t>Electrons are removed from the water as it passes and creates electricity.</a:t>
            </a:r>
          </a:p>
          <a:p>
            <a:pPr marL="914400" lvl="1" indent="-514350">
              <a:buFont typeface="+mj-lt"/>
              <a:buAutoNum type="alphaUcPeriod"/>
            </a:pPr>
            <a:r>
              <a:rPr lang="en-US" dirty="0" smtClean="0"/>
              <a:t>Water flows over wires in the dam which creates current from the water.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P.12.C.6 </a:t>
            </a:r>
            <a:r>
              <a:rPr lang="en-US" sz="1200" dirty="0" smtClean="0">
                <a:hlinkClick r:id="rId3"/>
              </a:rPr>
              <a:t>http://www.rpdp.net/sciencetips_v2/P12C6.htm</a:t>
            </a:r>
            <a:endParaRPr lang="en-US" sz="1200" dirty="0"/>
          </a:p>
        </p:txBody>
      </p:sp>
      <p:sp>
        <p:nvSpPr>
          <p:cNvPr id="3" name="Content Placeholder 2"/>
          <p:cNvSpPr>
            <a:spLocks noGrp="1"/>
          </p:cNvSpPr>
          <p:nvPr>
            <p:ph idx="1"/>
          </p:nvPr>
        </p:nvSpPr>
        <p:spPr>
          <a:xfrm>
            <a:off x="457200" y="1600200"/>
            <a:ext cx="7331725" cy="4525963"/>
          </a:xfrm>
        </p:spPr>
        <p:txBody>
          <a:bodyPr>
            <a:normAutofit lnSpcReduction="10000"/>
          </a:bodyPr>
          <a:lstStyle/>
          <a:p>
            <a:pPr>
              <a:buNone/>
            </a:pPr>
            <a:r>
              <a:rPr lang="en-US" dirty="0" smtClean="0"/>
              <a:t>	</a:t>
            </a:r>
            <a:r>
              <a:rPr lang="en-US" sz="2800" dirty="0" smtClean="0"/>
              <a:t>What role do electrical generators or batteries have in circuits?</a:t>
            </a:r>
            <a:endParaRPr lang="en-US" dirty="0" smtClean="0"/>
          </a:p>
          <a:p>
            <a:pPr marL="971550" lvl="1" indent="-514350">
              <a:buFont typeface="+mj-lt"/>
              <a:buAutoNum type="alphaUcPeriod"/>
            </a:pPr>
            <a:r>
              <a:rPr lang="en-US" dirty="0" smtClean="0"/>
              <a:t>They are the source of potential energy in a circuit.</a:t>
            </a:r>
          </a:p>
          <a:p>
            <a:pPr marL="971550" lvl="1" indent="-514350">
              <a:buFont typeface="+mj-lt"/>
              <a:buAutoNum type="alphaUcPeriod"/>
            </a:pPr>
            <a:r>
              <a:rPr lang="en-US" dirty="0" smtClean="0"/>
              <a:t>They are the source of electrons that moves through the circuit.</a:t>
            </a:r>
          </a:p>
          <a:p>
            <a:pPr marL="971550" lvl="1" indent="-514350">
              <a:buFont typeface="+mj-lt"/>
              <a:buAutoNum type="alphaUcPeriod"/>
            </a:pPr>
            <a:r>
              <a:rPr lang="en-US" dirty="0" smtClean="0"/>
              <a:t>They control how hard it is for the electricity to pass through a circuit.</a:t>
            </a:r>
          </a:p>
          <a:p>
            <a:pPr marL="971550" lvl="1" indent="-514350">
              <a:buFont typeface="+mj-lt"/>
              <a:buAutoNum type="alphaUcPeriod"/>
            </a:pPr>
            <a:r>
              <a:rPr lang="en-US" dirty="0" smtClean="0"/>
              <a:t>They regulate the electrical current by storing then releasing charge.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Physical Science</a:t>
            </a:r>
            <a:br>
              <a:rPr lang="en-US" dirty="0" smtClean="0"/>
            </a:br>
            <a:r>
              <a:rPr lang="en-US" sz="1200" dirty="0" smtClean="0"/>
              <a:t>P.12.C.6 </a:t>
            </a:r>
            <a:r>
              <a:rPr lang="en-US" sz="1200" dirty="0" smtClean="0">
                <a:hlinkClick r:id="rId3"/>
              </a:rPr>
              <a:t>http://www.rpdp.net/sciencetips_v2/P12C6.htm</a:t>
            </a:r>
            <a:endParaRPr lang="en-US" sz="1200" dirty="0"/>
          </a:p>
        </p:txBody>
      </p:sp>
      <p:sp>
        <p:nvSpPr>
          <p:cNvPr id="3" name="Content Placeholder 2"/>
          <p:cNvSpPr>
            <a:spLocks noGrp="1"/>
          </p:cNvSpPr>
          <p:nvPr>
            <p:ph sz="half" idx="1"/>
          </p:nvPr>
        </p:nvSpPr>
        <p:spPr>
          <a:xfrm>
            <a:off x="507998" y="1855795"/>
            <a:ext cx="7349068" cy="4525963"/>
          </a:xfrm>
        </p:spPr>
        <p:txBody>
          <a:bodyPr>
            <a:normAutofit/>
          </a:bodyPr>
          <a:lstStyle/>
          <a:p>
            <a:pPr>
              <a:buNone/>
            </a:pPr>
            <a:r>
              <a:rPr lang="en-US" sz="2600" dirty="0" smtClean="0"/>
              <a:t>     What function does a circuit serve in your home? </a:t>
            </a:r>
          </a:p>
          <a:p>
            <a:pPr marL="914400" lvl="1" indent="-457200">
              <a:buAutoNum type="alphaUcPeriod"/>
            </a:pPr>
            <a:r>
              <a:rPr lang="en-US" sz="2600" dirty="0" smtClean="0"/>
              <a:t>It protects your home against lightning strikes. </a:t>
            </a:r>
          </a:p>
          <a:p>
            <a:pPr marL="914400" lvl="1" indent="-457200">
              <a:buAutoNum type="alphaUcPeriod"/>
            </a:pPr>
            <a:r>
              <a:rPr lang="en-US" sz="2600" dirty="0" smtClean="0"/>
              <a:t>It increases the voltage from the power lines outside your house. </a:t>
            </a:r>
          </a:p>
          <a:p>
            <a:pPr marL="914400" lvl="1" indent="-457200">
              <a:buAutoNum type="alphaUcPeriod"/>
            </a:pPr>
            <a:r>
              <a:rPr lang="en-US" sz="2600" dirty="0" smtClean="0"/>
              <a:t>It provides a complete path through which electrical energy can flow. </a:t>
            </a:r>
          </a:p>
          <a:p>
            <a:pPr marL="914400" lvl="1" indent="-457200">
              <a:buAutoNum type="alphaUcPeriod"/>
            </a:pPr>
            <a:r>
              <a:rPr lang="en-US" sz="2600" dirty="0" smtClean="0"/>
              <a:t>It provides a barrier against electromagnetic radiation from the outside. </a:t>
            </a:r>
          </a:p>
          <a:p>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Science</a:t>
            </a:r>
            <a:br>
              <a:rPr lang="en-US" dirty="0" smtClean="0"/>
            </a:br>
            <a:r>
              <a:rPr lang="en-US" sz="1200" dirty="0" smtClean="0"/>
              <a:t>L.12.A.1 </a:t>
            </a:r>
            <a:r>
              <a:rPr lang="en-US" sz="1200" dirty="0" smtClean="0">
                <a:hlinkClick r:id="rId3"/>
              </a:rPr>
              <a:t>http://rpdp.net/sciencetips_v2/L12A1.htm</a:t>
            </a:r>
            <a:endParaRPr lang="en-US" sz="1200" dirty="0"/>
          </a:p>
        </p:txBody>
      </p:sp>
      <p:sp>
        <p:nvSpPr>
          <p:cNvPr id="3" name="Content Placeholder 2"/>
          <p:cNvSpPr>
            <a:spLocks noGrp="1"/>
          </p:cNvSpPr>
          <p:nvPr>
            <p:ph idx="1"/>
          </p:nvPr>
        </p:nvSpPr>
        <p:spPr>
          <a:xfrm>
            <a:off x="457200" y="1600200"/>
            <a:ext cx="7402010" cy="4525963"/>
          </a:xfrm>
        </p:spPr>
        <p:txBody>
          <a:bodyPr>
            <a:normAutofit/>
          </a:bodyPr>
          <a:lstStyle/>
          <a:p>
            <a:pPr>
              <a:buNone/>
            </a:pPr>
            <a:r>
              <a:rPr lang="en-US" dirty="0" smtClean="0"/>
              <a:t>	</a:t>
            </a:r>
            <a:r>
              <a:rPr lang="en-US" sz="2800" dirty="0" smtClean="0"/>
              <a:t>What molecule allows hereditary information to be passed from generation to generation?</a:t>
            </a:r>
          </a:p>
          <a:p>
            <a:pPr lvl="1">
              <a:buNone/>
            </a:pPr>
            <a:r>
              <a:rPr lang="en-US" dirty="0" smtClean="0"/>
              <a:t>A. DNA</a:t>
            </a:r>
          </a:p>
          <a:p>
            <a:pPr lvl="1">
              <a:buNone/>
            </a:pPr>
            <a:r>
              <a:rPr lang="en-US" dirty="0" smtClean="0"/>
              <a:t>B. ATP</a:t>
            </a:r>
          </a:p>
          <a:p>
            <a:pPr lvl="1">
              <a:buNone/>
            </a:pPr>
            <a:r>
              <a:rPr lang="en-US" dirty="0" smtClean="0"/>
              <a:t>C. Lipids</a:t>
            </a:r>
          </a:p>
          <a:p>
            <a:pPr lvl="1">
              <a:buNone/>
            </a:pPr>
            <a:r>
              <a:rPr lang="en-US" dirty="0" smtClean="0"/>
              <a:t>D. Proteins</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846425" cy="4525963"/>
          </a:xfrm>
        </p:spPr>
        <p:txBody>
          <a:bodyPr/>
          <a:lstStyle/>
          <a:p>
            <a:pPr lvl="0">
              <a:buNone/>
            </a:pPr>
            <a:r>
              <a:rPr lang="en-US" dirty="0" smtClean="0"/>
              <a:t>	</a:t>
            </a:r>
            <a:r>
              <a:rPr lang="en-US" sz="2800" dirty="0" smtClean="0"/>
              <a:t>Which cellular organelle contains DNA and controls the function of the cell?</a:t>
            </a:r>
          </a:p>
          <a:p>
            <a:pPr marL="914400" lvl="1" indent="-514350">
              <a:buFont typeface="+mj-lt"/>
              <a:buAutoNum type="alphaUcPeriod"/>
            </a:pPr>
            <a:r>
              <a:rPr lang="en-US" dirty="0" smtClean="0"/>
              <a:t>Ribosome</a:t>
            </a:r>
          </a:p>
          <a:p>
            <a:pPr marL="914400" lvl="1" indent="-514350">
              <a:buFont typeface="+mj-lt"/>
              <a:buAutoNum type="alphaUcPeriod"/>
            </a:pPr>
            <a:r>
              <a:rPr lang="en-US" dirty="0" smtClean="0"/>
              <a:t>Endoplasmic Reticulum</a:t>
            </a:r>
          </a:p>
          <a:p>
            <a:pPr marL="914400" lvl="1" indent="-514350">
              <a:buFont typeface="+mj-lt"/>
              <a:buAutoNum type="alphaUcPeriod"/>
            </a:pPr>
            <a:r>
              <a:rPr lang="en-US" dirty="0" smtClean="0"/>
              <a:t>Golgi Body</a:t>
            </a:r>
          </a:p>
          <a:p>
            <a:pPr marL="914400" lvl="1" indent="-514350">
              <a:buFont typeface="+mj-lt"/>
              <a:buAutoNum type="alphaUcPeriod"/>
            </a:pPr>
            <a:r>
              <a:rPr lang="en-US" dirty="0" smtClean="0"/>
              <a:t>Nucleus</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 L.12.A.1 </a:t>
            </a:r>
            <a:r>
              <a:rPr lang="en-US" sz="1200" dirty="0" smtClean="0">
                <a:hlinkClick r:id="rId3"/>
              </a:rPr>
              <a:t>http://rpdp.net/sciencetips_v2/L12A1.htm</a:t>
            </a:r>
            <a:endParaRPr lang="en-US" sz="12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t>
            </a:r>
            <a:r>
              <a:rPr lang="en-US" sz="2800" dirty="0" smtClean="0"/>
              <a:t>Which of the following features of DNA is </a:t>
            </a:r>
            <a:r>
              <a:rPr lang="en-US" sz="2800" b="1" dirty="0" smtClean="0"/>
              <a:t>most</a:t>
            </a:r>
            <a:r>
              <a:rPr lang="en-US" sz="2800" dirty="0" smtClean="0"/>
              <a:t> important in determining the phenotype of an organism? </a:t>
            </a:r>
          </a:p>
          <a:p>
            <a:pPr marL="914400" lvl="1" indent="-514350">
              <a:buFont typeface="+mj-lt"/>
              <a:buAutoNum type="alphaUcPeriod"/>
            </a:pPr>
            <a:r>
              <a:rPr lang="en-US" dirty="0" smtClean="0"/>
              <a:t>The direction of the helical twist. </a:t>
            </a:r>
          </a:p>
          <a:p>
            <a:pPr marL="914400" lvl="1" indent="-514350">
              <a:buFont typeface="+mj-lt"/>
              <a:buAutoNum type="alphaUcPeriod"/>
            </a:pPr>
            <a:r>
              <a:rPr lang="en-US" dirty="0" smtClean="0"/>
              <a:t>The number of deoxyribose sugars. </a:t>
            </a:r>
          </a:p>
          <a:p>
            <a:pPr marL="914400" lvl="1" indent="-514350">
              <a:buFont typeface="+mj-lt"/>
              <a:buAutoNum type="alphaUcPeriod"/>
            </a:pPr>
            <a:r>
              <a:rPr lang="en-US" dirty="0" smtClean="0"/>
              <a:t>The sequence of nitrogenous bases. </a:t>
            </a:r>
          </a:p>
          <a:p>
            <a:pPr marL="914400" lvl="1" indent="-514350">
              <a:buFont typeface="+mj-lt"/>
              <a:buAutoNum type="alphaUcPeriod"/>
            </a:pPr>
            <a:r>
              <a:rPr lang="en-US" dirty="0" smtClean="0"/>
              <a:t>The strength of the hydrogen bonds.</a:t>
            </a:r>
          </a:p>
          <a:p>
            <a:pPr>
              <a:buNone/>
            </a:pP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 L.12.A.1 </a:t>
            </a:r>
            <a:r>
              <a:rPr lang="en-US" sz="1200" dirty="0" smtClean="0">
                <a:hlinkClick r:id="rId3"/>
              </a:rPr>
              <a:t>http://rpdp.net/sciencetips_v2/L12A1.htm</a:t>
            </a:r>
            <a:endParaRPr lang="en-US" sz="13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33504" cy="4525963"/>
          </a:xfrm>
        </p:spPr>
        <p:txBody>
          <a:bodyPr/>
          <a:lstStyle/>
          <a:p>
            <a:pPr>
              <a:buNone/>
            </a:pPr>
            <a:r>
              <a:rPr lang="en-US" dirty="0" smtClean="0"/>
              <a:t>	</a:t>
            </a:r>
            <a:r>
              <a:rPr lang="en-US" sz="2800" dirty="0" smtClean="0"/>
              <a:t>If the amount of adenine in a DNA molecule is 20%, then the amount of cytosine would be </a:t>
            </a:r>
          </a:p>
          <a:p>
            <a:pPr marL="971550" lvl="1" indent="-514350">
              <a:buFont typeface="+mj-lt"/>
              <a:buAutoNum type="alphaUcPeriod"/>
            </a:pPr>
            <a:r>
              <a:rPr lang="en-US" dirty="0" smtClean="0"/>
              <a:t>20% </a:t>
            </a:r>
          </a:p>
          <a:p>
            <a:pPr marL="971550" lvl="1" indent="-514350">
              <a:buFont typeface="+mj-lt"/>
              <a:buAutoNum type="alphaUcPeriod"/>
            </a:pPr>
            <a:r>
              <a:rPr lang="en-US" dirty="0" smtClean="0"/>
              <a:t>30% </a:t>
            </a:r>
          </a:p>
          <a:p>
            <a:pPr marL="971550" lvl="1" indent="-514350">
              <a:buFont typeface="+mj-lt"/>
              <a:buAutoNum type="alphaUcPeriod"/>
            </a:pPr>
            <a:r>
              <a:rPr lang="en-US" dirty="0" smtClean="0"/>
              <a:t>50% </a:t>
            </a:r>
          </a:p>
          <a:p>
            <a:pPr marL="971550" lvl="1" indent="-514350">
              <a:buFont typeface="+mj-lt"/>
              <a:buAutoNum type="alphaUcPeriod"/>
            </a:pPr>
            <a:r>
              <a:rPr lang="en-US" dirty="0" smtClean="0"/>
              <a:t>80% </a:t>
            </a: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 L.12.A.1 </a:t>
            </a:r>
            <a:r>
              <a:rPr lang="en-US" sz="1200" dirty="0" smtClean="0">
                <a:hlinkClick r:id="rId3"/>
              </a:rPr>
              <a:t>http://rpdp.net/sciencetips_v2/L12A1.htm</a:t>
            </a:r>
            <a:endParaRPr lang="en-US" sz="13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05" y="1941727"/>
            <a:ext cx="8284684" cy="4525963"/>
          </a:xfrm>
        </p:spPr>
        <p:txBody>
          <a:bodyPr>
            <a:normAutofit fontScale="92500"/>
          </a:bodyPr>
          <a:lstStyle/>
          <a:p>
            <a:pPr>
              <a:buNone/>
            </a:pPr>
            <a:r>
              <a:rPr lang="en-US" dirty="0" smtClean="0"/>
              <a:t>	</a:t>
            </a:r>
            <a:r>
              <a:rPr lang="en-US" sz="2600" dirty="0" smtClean="0"/>
              <a:t>When gametes are produced from a parent cell during normal meiosis, which of the following describes the number of chromosomes in each cell resulting from this process?</a:t>
            </a:r>
          </a:p>
          <a:p>
            <a:pPr>
              <a:buNone/>
            </a:pPr>
            <a:r>
              <a:rPr lang="en-US" sz="2600" dirty="0" smtClean="0"/>
              <a:t>	Each resulting gamete has </a:t>
            </a:r>
          </a:p>
          <a:p>
            <a:pPr marL="914400" lvl="1" indent="-514350">
              <a:buFont typeface="+mj-lt"/>
              <a:buAutoNum type="alphaUcPeriod"/>
            </a:pPr>
            <a:r>
              <a:rPr lang="en-US" sz="2600" dirty="0" smtClean="0"/>
              <a:t>the same number of chromosomes as the parent cell.  </a:t>
            </a:r>
          </a:p>
          <a:p>
            <a:pPr marL="914400" lvl="1" indent="-514350">
              <a:buFont typeface="+mj-lt"/>
              <a:buAutoNum type="alphaUcPeriod"/>
            </a:pPr>
            <a:r>
              <a:rPr lang="en-US" sz="2600" dirty="0" smtClean="0"/>
              <a:t>twice the number of chromosomes as the parent cell.  </a:t>
            </a:r>
          </a:p>
          <a:p>
            <a:pPr marL="914400" lvl="1" indent="-514350">
              <a:buFont typeface="+mj-lt"/>
              <a:buAutoNum type="alphaUcPeriod"/>
            </a:pPr>
            <a:r>
              <a:rPr lang="en-US" sz="2600" dirty="0" smtClean="0"/>
              <a:t>one-half the number of chromosomes as the parent cell.  </a:t>
            </a:r>
          </a:p>
          <a:p>
            <a:pPr marL="914400" lvl="1" indent="-514350">
              <a:buFont typeface="+mj-lt"/>
              <a:buAutoNum type="alphaUcPeriod"/>
            </a:pPr>
            <a:r>
              <a:rPr lang="en-US" sz="2600" dirty="0" smtClean="0"/>
              <a:t>one-fourth the number of chromosomes as the parent cell.</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 L.12.A.1 </a:t>
            </a:r>
            <a:r>
              <a:rPr lang="en-US" sz="1200" dirty="0" smtClean="0">
                <a:hlinkClick r:id="rId3"/>
              </a:rPr>
              <a:t>http://rpdp.net/sciencetips_v2/L12A1.htm</a:t>
            </a:r>
            <a:endParaRPr lang="en-US" sz="13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48309" cy="4525963"/>
          </a:xfrm>
        </p:spPr>
        <p:txBody>
          <a:bodyPr>
            <a:normAutofit fontScale="70000" lnSpcReduction="20000"/>
          </a:bodyPr>
          <a:lstStyle/>
          <a:p>
            <a:pPr>
              <a:buNone/>
            </a:pPr>
            <a:r>
              <a:rPr lang="en-US" dirty="0" smtClean="0"/>
              <a:t>	</a:t>
            </a:r>
            <a:r>
              <a:rPr lang="en-US" sz="3100" dirty="0" smtClean="0"/>
              <a:t>The mold </a:t>
            </a:r>
            <a:r>
              <a:rPr lang="en-US" sz="3100" i="1" dirty="0" smtClean="0"/>
              <a:t>Aspergillus flavus </a:t>
            </a:r>
            <a:r>
              <a:rPr lang="en-US" sz="3100" dirty="0" smtClean="0"/>
              <a:t>grows on grain. </a:t>
            </a:r>
            <a:r>
              <a:rPr lang="en-US" sz="3100" i="1" dirty="0" smtClean="0"/>
              <a:t>A. flavus </a:t>
            </a:r>
            <a:r>
              <a:rPr lang="en-US" sz="3100" dirty="0" smtClean="0"/>
              <a:t>produces a toxin that binds to the DNA in the bodies of animals that eat the grain.</a:t>
            </a:r>
          </a:p>
          <a:p>
            <a:pPr>
              <a:buNone/>
            </a:pPr>
            <a:r>
              <a:rPr lang="en-US" sz="3100" dirty="0" smtClean="0"/>
              <a:t>	The binding of the toxin to DNA blocks transcription, so it directly interferes with the ability of an animal cell to do which of the following?</a:t>
            </a:r>
          </a:p>
          <a:p>
            <a:pPr marL="914400" lvl="1" indent="-514350">
              <a:buFont typeface="+mj-lt"/>
              <a:buAutoNum type="alphaUcPeriod"/>
            </a:pPr>
            <a:r>
              <a:rPr lang="en-US" sz="3100" dirty="0" smtClean="0"/>
              <a:t>Transport glucose across the cell membrane into</a:t>
            </a:r>
            <a:br>
              <a:rPr lang="en-US" sz="3100" dirty="0" smtClean="0"/>
            </a:br>
            <a:r>
              <a:rPr lang="en-US" sz="3100" dirty="0" smtClean="0"/>
              <a:t>the cytoplasm   </a:t>
            </a:r>
          </a:p>
          <a:p>
            <a:pPr marL="914400" lvl="1" indent="-514350">
              <a:buFont typeface="+mj-lt"/>
              <a:buAutoNum type="alphaUcPeriod"/>
            </a:pPr>
            <a:r>
              <a:rPr lang="en-US" sz="3100" dirty="0" smtClean="0"/>
              <a:t>Produce ATP using energy released from glucose and other nutrients   </a:t>
            </a:r>
          </a:p>
          <a:p>
            <a:pPr marL="914400" lvl="1" indent="-514350">
              <a:buFont typeface="+mj-lt"/>
              <a:buAutoNum type="alphaUcPeriod"/>
            </a:pPr>
            <a:r>
              <a:rPr lang="en-US" sz="3100" dirty="0" smtClean="0"/>
              <a:t>Transfer proteins from the endoplasmic reticulum to Golgi complexes   </a:t>
            </a:r>
          </a:p>
          <a:p>
            <a:pPr marL="914400" lvl="1" indent="-514350">
              <a:buFont typeface="+mj-lt"/>
              <a:buAutoNum type="alphaUcPeriod"/>
            </a:pPr>
            <a:r>
              <a:rPr lang="en-US" sz="3100" dirty="0" smtClean="0"/>
              <a:t>Send protein-building instructions from the nucleus to the cytoplasm and ribosomes</a:t>
            </a:r>
          </a:p>
          <a:p>
            <a:endParaRPr lang="en-US" dirty="0"/>
          </a:p>
        </p:txBody>
      </p:sp>
      <p:sp>
        <p:nvSpPr>
          <p:cNvPr id="4" name="TextBox 3"/>
          <p:cNvSpPr txBox="1"/>
          <p:nvPr/>
        </p:nvSpPr>
        <p:spPr>
          <a:xfrm>
            <a:off x="5347504" y="5937415"/>
            <a:ext cx="3339296" cy="276999"/>
          </a:xfrm>
          <a:prstGeom prst="rect">
            <a:avLst/>
          </a:prstGeom>
          <a:noFill/>
        </p:spPr>
        <p:txBody>
          <a:bodyPr wrap="square" rtlCol="0">
            <a:spAutoFit/>
          </a:bodyPr>
          <a:lstStyle/>
          <a:p>
            <a:pPr>
              <a:buNone/>
            </a:pPr>
            <a:r>
              <a:rPr lang="en-US" sz="1200" dirty="0" smtClean="0"/>
              <a:t>From: </a:t>
            </a:r>
            <a:r>
              <a:rPr lang="en-US" sz="1200" dirty="0" smtClean="0">
                <a:hlinkClick r:id="rId3"/>
              </a:rPr>
              <a:t>http://www.doe.mass.edu/mcas/</a:t>
            </a:r>
            <a:endParaRPr lang="en-US" sz="1200" dirty="0" smtClean="0"/>
          </a:p>
        </p:txBody>
      </p:sp>
      <p:sp>
        <p:nvSpPr>
          <p:cNvPr id="5" name="Title 1"/>
          <p:cNvSpPr>
            <a:spLocks noGrp="1"/>
          </p:cNvSpPr>
          <p:nvPr>
            <p:ph type="title"/>
          </p:nvPr>
        </p:nvSpPr>
        <p:spPr/>
        <p:txBody>
          <a:bodyPr>
            <a:normAutofit/>
          </a:bodyPr>
          <a:lstStyle/>
          <a:p>
            <a:r>
              <a:rPr lang="en-US" dirty="0" smtClean="0"/>
              <a:t>Life Science</a:t>
            </a:r>
            <a:br>
              <a:rPr lang="en-US" dirty="0" smtClean="0"/>
            </a:br>
            <a:r>
              <a:rPr lang="en-US" sz="1200" dirty="0" smtClean="0"/>
              <a:t>L.12.A.2 </a:t>
            </a:r>
            <a:r>
              <a:rPr lang="en-US" sz="1200" dirty="0" smtClean="0">
                <a:hlinkClick r:id="rId4"/>
              </a:rPr>
              <a:t>http://rpdp.net/sciencetips_v2/L12A2.htm</a:t>
            </a:r>
            <a:endParaRPr lang="en-US" sz="1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614"/>
            <a:ext cx="8229600" cy="1143000"/>
          </a:xfrm>
        </p:spPr>
        <p:txBody>
          <a:bodyPr>
            <a:normAutofit/>
          </a:bodyPr>
          <a:lstStyle/>
          <a:p>
            <a:r>
              <a:rPr lang="en-US" dirty="0" smtClean="0"/>
              <a:t>Nature of Science</a:t>
            </a:r>
            <a:br>
              <a:rPr lang="en-US" dirty="0" smtClean="0"/>
            </a:br>
            <a:r>
              <a:rPr lang="en-US" sz="1200" dirty="0" smtClean="0"/>
              <a:t>N.12.A.3 </a:t>
            </a:r>
            <a:r>
              <a:rPr lang="en-US" sz="1200" dirty="0" smtClean="0">
                <a:hlinkClick r:id="rId3"/>
              </a:rPr>
              <a:t>http://www.rpdp.net/sciencetips_v2/N12A3.htm</a:t>
            </a:r>
            <a:endParaRPr lang="en-US" sz="1300" dirty="0"/>
          </a:p>
        </p:txBody>
      </p:sp>
      <p:sp>
        <p:nvSpPr>
          <p:cNvPr id="9" name="Content Placeholder 5"/>
          <p:cNvSpPr txBox="1">
            <a:spLocks/>
          </p:cNvSpPr>
          <p:nvPr/>
        </p:nvSpPr>
        <p:spPr>
          <a:xfrm>
            <a:off x="623405" y="1784113"/>
            <a:ext cx="7760431" cy="4535128"/>
          </a:xfrm>
          <a:prstGeom prst="rect">
            <a:avLst/>
          </a:prstGeom>
        </p:spPr>
        <p:txBody>
          <a:bodyPr vert="horz" lIns="91440" tIns="45720" rIns="91440" bIns="45720" rtlCol="0">
            <a:normAutofit fontScale="40000" lnSpcReduction="20000"/>
          </a:bodyPr>
          <a:lstStyle/>
          <a:p>
            <a:pPr marL="342900" indent="-342900">
              <a:spcBef>
                <a:spcPct val="20000"/>
              </a:spcBef>
            </a:pPr>
            <a:r>
              <a:rPr kumimoji="0" lang="en-US" sz="51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What makes a scientific explanation different from a non-scientific explanation? </a:t>
            </a:r>
          </a:p>
          <a:p>
            <a:pPr marL="342900" indent="-342900">
              <a:spcBef>
                <a:spcPct val="20000"/>
              </a:spcBef>
            </a:pPr>
            <a:r>
              <a:rPr lang="en-US" sz="8000" dirty="0" smtClean="0"/>
              <a:t>	Scientific explanations are</a:t>
            </a:r>
            <a:endParaRPr kumimoji="0" lang="en-US" sz="8000" b="0" i="0" u="none" strike="noStrike" kern="1200" cap="none" spc="0" normalizeH="0" baseline="0" noProof="0" dirty="0" smtClean="0">
              <a:ln>
                <a:noFill/>
              </a:ln>
              <a:effectLst/>
              <a:uLnTx/>
              <a:uFillTx/>
              <a:latin typeface="+mn-lt"/>
              <a:ea typeface="+mn-ea"/>
              <a:cs typeface="+mn-cs"/>
            </a:endParaRPr>
          </a:p>
          <a:p>
            <a:pPr marL="914400" lvl="1" indent="-514350">
              <a:spcBef>
                <a:spcPct val="20000"/>
              </a:spcBef>
              <a:buFont typeface="+mj-lt"/>
              <a:buAutoNum type="alphaUcPeriod"/>
            </a:pPr>
            <a:r>
              <a:rPr lang="en-US" sz="8000" dirty="0" smtClean="0"/>
              <a:t>based on assumptions. </a:t>
            </a:r>
            <a:endParaRPr kumimoji="0" lang="en-US" sz="8000" b="0" i="0" u="none" strike="noStrike" kern="1200" cap="none" spc="0" normalizeH="0" baseline="0" noProof="0" dirty="0" smtClean="0">
              <a:ln>
                <a:noFill/>
              </a:ln>
              <a:effectLst/>
              <a:uLnTx/>
              <a:uFillTx/>
              <a:latin typeface="+mn-lt"/>
              <a:ea typeface="+mn-ea"/>
              <a:cs typeface="+mn-cs"/>
            </a:endParaRPr>
          </a:p>
          <a:p>
            <a:pPr marL="914400" lvl="1" indent="-514350">
              <a:spcBef>
                <a:spcPct val="20000"/>
              </a:spcBef>
              <a:buFont typeface="+mj-lt"/>
              <a:buAutoNum type="alphaUcPeriod"/>
            </a:pPr>
            <a:r>
              <a:rPr lang="en-US" sz="8000" dirty="0" smtClean="0"/>
              <a:t>predictable.</a:t>
            </a:r>
          </a:p>
          <a:p>
            <a:pPr marL="914400" lvl="1" indent="-514350">
              <a:spcBef>
                <a:spcPct val="20000"/>
              </a:spcBef>
              <a:buFont typeface="+mj-lt"/>
              <a:buAutoNum type="alphaUcPeriod"/>
            </a:pPr>
            <a:r>
              <a:rPr lang="en-US" sz="8000" dirty="0" smtClean="0"/>
              <a:t>not able to be changed.</a:t>
            </a:r>
          </a:p>
          <a:p>
            <a:pPr marL="914400" lvl="1" indent="-514350">
              <a:spcBef>
                <a:spcPct val="20000"/>
              </a:spcBef>
              <a:buFont typeface="+mj-lt"/>
              <a:buAutoNum type="alphaUcPeriod"/>
            </a:pPr>
            <a:r>
              <a:rPr lang="en-US" sz="8000" dirty="0" smtClean="0"/>
              <a:t>testable.</a:t>
            </a:r>
            <a:endParaRPr kumimoji="0" lang="en-US" sz="8000" b="0"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9800" b="0" i="0" u="none" strike="noStrike" kern="1200" cap="none" spc="0" normalizeH="0" baseline="0" noProof="0" dirty="0" smtClean="0">
                <a:ln>
                  <a:noFill/>
                </a:ln>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812648"/>
            <a:ext cx="4038600" cy="4525963"/>
          </a:xfrm>
        </p:spPr>
        <p:txBody>
          <a:bodyPr/>
          <a:lstStyle/>
          <a:p>
            <a:pPr>
              <a:buNone/>
            </a:pPr>
            <a:r>
              <a:rPr lang="en-US" dirty="0" smtClean="0"/>
              <a:t>	</a:t>
            </a:r>
            <a:r>
              <a:rPr lang="en-US" sz="2400" dirty="0" smtClean="0"/>
              <a:t>What process does this diagram represent?</a:t>
            </a:r>
          </a:p>
          <a:p>
            <a:pPr marL="914400" lvl="1" indent="-514350">
              <a:buFont typeface="+mj-lt"/>
              <a:buAutoNum type="alphaUcPeriod"/>
            </a:pPr>
            <a:r>
              <a:rPr lang="en-US" dirty="0" smtClean="0"/>
              <a:t>Mutation </a:t>
            </a:r>
          </a:p>
          <a:p>
            <a:pPr marL="914400" lvl="1" indent="-514350">
              <a:buFont typeface="+mj-lt"/>
              <a:buAutoNum type="alphaUcPeriod"/>
            </a:pPr>
            <a:r>
              <a:rPr lang="en-US" dirty="0" smtClean="0"/>
              <a:t>Respiration</a:t>
            </a:r>
          </a:p>
          <a:p>
            <a:pPr marL="914400" lvl="1" indent="-514350">
              <a:buFont typeface="+mj-lt"/>
              <a:buAutoNum type="alphaUcPeriod"/>
            </a:pPr>
            <a:r>
              <a:rPr lang="en-US" dirty="0" smtClean="0"/>
              <a:t>Transcription</a:t>
            </a:r>
          </a:p>
          <a:p>
            <a:pPr marL="914400" lvl="1" indent="-514350">
              <a:buFont typeface="+mj-lt"/>
              <a:buAutoNum type="alphaUcPeriod"/>
            </a:pPr>
            <a:r>
              <a:rPr lang="en-US" dirty="0" smtClean="0"/>
              <a:t>Translation</a:t>
            </a:r>
          </a:p>
          <a:p>
            <a:endParaRPr lang="en-US" dirty="0"/>
          </a:p>
        </p:txBody>
      </p:sp>
      <p:pic>
        <p:nvPicPr>
          <p:cNvPr id="7" name="Content Placeholder 6" descr="06b910q03.gif"/>
          <p:cNvPicPr>
            <a:picLocks noGrp="1" noChangeAspect="1"/>
          </p:cNvPicPr>
          <p:nvPr>
            <p:ph sz="half" idx="2"/>
          </p:nvPr>
        </p:nvPicPr>
        <p:blipFill>
          <a:blip r:embed="rId3"/>
          <a:stretch>
            <a:fillRect/>
          </a:stretch>
        </p:blipFill>
        <p:spPr>
          <a:xfrm>
            <a:off x="4758268" y="3229337"/>
            <a:ext cx="3756178" cy="1943351"/>
          </a:xfrm>
        </p:spPr>
      </p:pic>
      <p:sp>
        <p:nvSpPr>
          <p:cNvPr id="8" name="TextBox 7"/>
          <p:cNvSpPr txBox="1"/>
          <p:nvPr/>
        </p:nvSpPr>
        <p:spPr>
          <a:xfrm>
            <a:off x="457200" y="1713053"/>
            <a:ext cx="7506182" cy="830997"/>
          </a:xfrm>
          <a:prstGeom prst="rect">
            <a:avLst/>
          </a:prstGeom>
          <a:noFill/>
        </p:spPr>
        <p:txBody>
          <a:bodyPr wrap="square" rtlCol="0">
            <a:spAutoFit/>
          </a:bodyPr>
          <a:lstStyle/>
          <a:p>
            <a:r>
              <a:rPr lang="en-US" sz="2400" dirty="0" smtClean="0"/>
              <a:t>The diagram below shows a strand of DNA matched to a strand of messenger RNA.</a:t>
            </a:r>
            <a:endParaRPr lang="en-US" sz="2400" dirty="0"/>
          </a:p>
        </p:txBody>
      </p:sp>
      <p:sp>
        <p:nvSpPr>
          <p:cNvPr id="9" name="TextBox 8"/>
          <p:cNvSpPr txBox="1"/>
          <p:nvPr/>
        </p:nvSpPr>
        <p:spPr>
          <a:xfrm>
            <a:off x="5347504" y="5311187"/>
            <a:ext cx="2766349" cy="276999"/>
          </a:xfrm>
          <a:prstGeom prst="rect">
            <a:avLst/>
          </a:prstGeom>
          <a:noFill/>
        </p:spPr>
        <p:txBody>
          <a:bodyPr wrap="square" rtlCol="0">
            <a:spAutoFit/>
          </a:bodyPr>
          <a:lstStyle/>
          <a:p>
            <a:pPr>
              <a:buNone/>
            </a:pPr>
            <a:r>
              <a:rPr lang="en-US" sz="1200" dirty="0" smtClean="0"/>
              <a:t>From: </a:t>
            </a:r>
            <a:r>
              <a:rPr lang="en-US" sz="1200" dirty="0" smtClean="0">
                <a:hlinkClick r:id="rId4"/>
              </a:rPr>
              <a:t>http://www.doe.mass.edu/mcas/</a:t>
            </a:r>
            <a:endParaRPr lang="en-US" sz="1200" dirty="0" smtClean="0"/>
          </a:p>
        </p:txBody>
      </p:sp>
      <p:sp>
        <p:nvSpPr>
          <p:cNvPr id="10" name="Title 1"/>
          <p:cNvSpPr>
            <a:spLocks noGrp="1"/>
          </p:cNvSpPr>
          <p:nvPr>
            <p:ph type="title"/>
          </p:nvPr>
        </p:nvSpPr>
        <p:spPr/>
        <p:txBody>
          <a:bodyPr>
            <a:normAutofit/>
          </a:bodyPr>
          <a:lstStyle/>
          <a:p>
            <a:r>
              <a:rPr lang="en-US" dirty="0" smtClean="0"/>
              <a:t>Life Science</a:t>
            </a:r>
            <a:br>
              <a:rPr lang="en-US" dirty="0" smtClean="0"/>
            </a:br>
            <a:r>
              <a:rPr lang="en-US" sz="1200" dirty="0" smtClean="0"/>
              <a:t>L.12.A.2 </a:t>
            </a:r>
            <a:r>
              <a:rPr lang="en-US" sz="1200" dirty="0" smtClean="0">
                <a:hlinkClick r:id="rId5"/>
              </a:rPr>
              <a:t>http://rpdp.net/sciencetips_v2/L12A2.htm</a:t>
            </a:r>
            <a:endParaRPr lang="en-US" sz="13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07534"/>
            <a:ext cx="4038600" cy="3718629"/>
          </a:xfrm>
        </p:spPr>
        <p:txBody>
          <a:bodyPr>
            <a:normAutofit/>
          </a:bodyPr>
          <a:lstStyle/>
          <a:p>
            <a:pPr>
              <a:buNone/>
            </a:pPr>
            <a:r>
              <a:rPr lang="en-US" dirty="0" smtClean="0"/>
              <a:t>	</a:t>
            </a:r>
            <a:r>
              <a:rPr lang="en-US" sz="2400" dirty="0" smtClean="0"/>
              <a:t>Which diagram correctly represents mitosis?</a:t>
            </a:r>
          </a:p>
          <a:p>
            <a:pPr marL="914400" lvl="1" indent="-514350">
              <a:buFont typeface="+mj-lt"/>
              <a:buAutoNum type="alphaUcPeriod"/>
            </a:pPr>
            <a:r>
              <a:rPr lang="en-US" dirty="0" smtClean="0"/>
              <a:t>Diagram 1</a:t>
            </a:r>
          </a:p>
          <a:p>
            <a:pPr marL="914400" lvl="1" indent="-514350">
              <a:buFont typeface="+mj-lt"/>
              <a:buAutoNum type="alphaUcPeriod"/>
            </a:pPr>
            <a:r>
              <a:rPr lang="en-US" dirty="0" smtClean="0"/>
              <a:t>Diagram 2</a:t>
            </a:r>
          </a:p>
          <a:p>
            <a:pPr marL="914400" lvl="1" indent="-514350">
              <a:buFont typeface="+mj-lt"/>
              <a:buAutoNum type="alphaUcPeriod"/>
            </a:pPr>
            <a:r>
              <a:rPr lang="en-US" dirty="0" smtClean="0"/>
              <a:t>Diagram 3</a:t>
            </a:r>
          </a:p>
          <a:p>
            <a:pPr marL="914400" lvl="1" indent="-514350">
              <a:buFont typeface="+mj-lt"/>
              <a:buAutoNum type="alphaUcPeriod"/>
            </a:pPr>
            <a:r>
              <a:rPr lang="en-US" dirty="0" smtClean="0"/>
              <a:t>Diagram 4 </a:t>
            </a:r>
          </a:p>
          <a:p>
            <a:endParaRPr lang="en-US" dirty="0"/>
          </a:p>
        </p:txBody>
      </p:sp>
      <p:pic>
        <p:nvPicPr>
          <p:cNvPr id="6" name="Content Placeholder 5" descr="mitosis.png"/>
          <p:cNvPicPr>
            <a:picLocks noGrp="1" noChangeAspect="1"/>
          </p:cNvPicPr>
          <p:nvPr>
            <p:ph sz="half" idx="2"/>
          </p:nvPr>
        </p:nvPicPr>
        <p:blipFill>
          <a:blip r:embed="rId3"/>
          <a:stretch>
            <a:fillRect/>
          </a:stretch>
        </p:blipFill>
        <p:spPr>
          <a:xfrm>
            <a:off x="4052538" y="3020998"/>
            <a:ext cx="4756245" cy="2085840"/>
          </a:xfrm>
        </p:spPr>
      </p:pic>
      <p:sp>
        <p:nvSpPr>
          <p:cNvPr id="5" name="TextBox 4"/>
          <p:cNvSpPr txBox="1"/>
          <p:nvPr/>
        </p:nvSpPr>
        <p:spPr>
          <a:xfrm>
            <a:off x="797687" y="1747777"/>
            <a:ext cx="7280476" cy="461665"/>
          </a:xfrm>
          <a:prstGeom prst="rect">
            <a:avLst/>
          </a:prstGeom>
          <a:noFill/>
        </p:spPr>
        <p:txBody>
          <a:bodyPr wrap="square" rtlCol="0">
            <a:spAutoFit/>
          </a:bodyPr>
          <a:lstStyle/>
          <a:p>
            <a:r>
              <a:rPr lang="en-US" sz="2400" dirty="0" smtClean="0"/>
              <a:t>Use the following diagram to answer the next question.</a:t>
            </a:r>
          </a:p>
        </p:txBody>
      </p:sp>
      <p:sp>
        <p:nvSpPr>
          <p:cNvPr id="7" name="Title 1"/>
          <p:cNvSpPr>
            <a:spLocks noGrp="1"/>
          </p:cNvSpPr>
          <p:nvPr>
            <p:ph type="title"/>
          </p:nvPr>
        </p:nvSpPr>
        <p:spPr/>
        <p:txBody>
          <a:bodyPr>
            <a:normAutofit/>
          </a:bodyPr>
          <a:lstStyle/>
          <a:p>
            <a:r>
              <a:rPr lang="en-US" dirty="0" smtClean="0"/>
              <a:t>Life Science</a:t>
            </a:r>
            <a:br>
              <a:rPr lang="en-US" dirty="0" smtClean="0"/>
            </a:br>
            <a:r>
              <a:rPr lang="en-US" sz="1200" dirty="0" smtClean="0"/>
              <a:t>L.12.A.3 </a:t>
            </a:r>
            <a:r>
              <a:rPr lang="en-US" sz="1200" dirty="0" smtClean="0">
                <a:hlinkClick r:id="rId4"/>
              </a:rPr>
              <a:t>http://rpdp.net/sciencetips_v2/L12A3.htm</a:t>
            </a:r>
            <a:endParaRPr lang="en-US" sz="1300"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2532475"/>
            <a:ext cx="4878730" cy="3593688"/>
          </a:xfrm>
        </p:spPr>
        <p:txBody>
          <a:bodyPr>
            <a:normAutofit/>
          </a:bodyPr>
          <a:lstStyle/>
          <a:p>
            <a:pPr>
              <a:buNone/>
            </a:pPr>
            <a:r>
              <a:rPr lang="en-US" dirty="0" smtClean="0"/>
              <a:t>	</a:t>
            </a:r>
            <a:r>
              <a:rPr lang="en-US" sz="2400" dirty="0" smtClean="0"/>
              <a:t>What is occurring during Process B in this diagram?</a:t>
            </a:r>
          </a:p>
          <a:p>
            <a:pPr marL="914400" lvl="1" indent="-514350">
              <a:buFont typeface="+mj-lt"/>
              <a:buAutoNum type="alphaUcPeriod"/>
            </a:pPr>
            <a:r>
              <a:rPr lang="en-US" dirty="0" smtClean="0"/>
              <a:t>Fertilization of gametes</a:t>
            </a:r>
          </a:p>
          <a:p>
            <a:pPr marL="914400" lvl="1" indent="-514350">
              <a:buFont typeface="+mj-lt"/>
              <a:buAutoNum type="alphaUcPeriod"/>
            </a:pPr>
            <a:r>
              <a:rPr lang="en-US" dirty="0" smtClean="0"/>
              <a:t>Cell division by mitosis</a:t>
            </a:r>
          </a:p>
          <a:p>
            <a:pPr marL="914400" lvl="1" indent="-514350">
              <a:buFont typeface="+mj-lt"/>
              <a:buAutoNum type="alphaUcPeriod"/>
            </a:pPr>
            <a:r>
              <a:rPr lang="en-US" dirty="0" smtClean="0"/>
              <a:t>Osmosis through the cell membrane</a:t>
            </a:r>
          </a:p>
          <a:p>
            <a:pPr marL="914400" lvl="1" indent="-514350">
              <a:buFont typeface="+mj-lt"/>
              <a:buAutoNum type="alphaUcPeriod"/>
            </a:pPr>
            <a:r>
              <a:rPr lang="en-US" dirty="0" smtClean="0"/>
              <a:t>Replication of the cell structures</a:t>
            </a:r>
            <a:endParaRPr lang="en-US" dirty="0"/>
          </a:p>
        </p:txBody>
      </p:sp>
      <p:pic>
        <p:nvPicPr>
          <p:cNvPr id="7" name="Content Placeholder 6" descr="The image associated with question 1."/>
          <p:cNvPicPr>
            <a:picLocks noGrp="1"/>
          </p:cNvPicPr>
          <p:nvPr>
            <p:ph sz="half" idx="2"/>
          </p:nvPr>
        </p:nvPicPr>
        <p:blipFill>
          <a:blip r:embed="rId3" cstate="print"/>
          <a:srcRect/>
          <a:stretch>
            <a:fillRect/>
          </a:stretch>
        </p:blipFill>
        <p:spPr bwMode="auto">
          <a:xfrm>
            <a:off x="5132938" y="2778826"/>
            <a:ext cx="3553862" cy="2742298"/>
          </a:xfrm>
          <a:prstGeom prst="rect">
            <a:avLst/>
          </a:prstGeom>
          <a:noFill/>
          <a:ln w="9525">
            <a:noFill/>
            <a:miter lim="800000"/>
            <a:headEnd/>
            <a:tailEnd/>
          </a:ln>
        </p:spPr>
      </p:pic>
      <p:sp>
        <p:nvSpPr>
          <p:cNvPr id="6" name="TextBox 5"/>
          <p:cNvSpPr txBox="1"/>
          <p:nvPr/>
        </p:nvSpPr>
        <p:spPr>
          <a:xfrm>
            <a:off x="821803" y="1701478"/>
            <a:ext cx="7004082" cy="830997"/>
          </a:xfrm>
          <a:prstGeom prst="rect">
            <a:avLst/>
          </a:prstGeom>
          <a:noFill/>
        </p:spPr>
        <p:txBody>
          <a:bodyPr wrap="square" rtlCol="0">
            <a:spAutoFit/>
          </a:bodyPr>
          <a:lstStyle/>
          <a:p>
            <a:pPr lvl="0"/>
            <a:r>
              <a:rPr lang="en-US" sz="2400" dirty="0" smtClean="0"/>
              <a:t>The diagram below shows a generalized cycle in sexually reproducing animals.</a:t>
            </a:r>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L.12.A.3 </a:t>
            </a:r>
            <a:r>
              <a:rPr lang="en-US" sz="1200" dirty="0" smtClean="0">
                <a:hlinkClick r:id="rId4"/>
              </a:rPr>
              <a:t>http://rpdp.net/sciencetips_v2/L12A3.htm</a:t>
            </a:r>
            <a:endParaRPr lang="en-US" sz="13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147367" cy="4525963"/>
          </a:xfrm>
        </p:spPr>
        <p:txBody>
          <a:bodyPr/>
          <a:lstStyle/>
          <a:p>
            <a:pPr>
              <a:buNone/>
            </a:pPr>
            <a:r>
              <a:rPr lang="en-US" dirty="0" smtClean="0"/>
              <a:t>	</a:t>
            </a:r>
            <a:r>
              <a:rPr lang="en-US" sz="2800" dirty="0" smtClean="0"/>
              <a:t>A change in genetic material that has the potential to produce variation within a species is a</a:t>
            </a:r>
          </a:p>
          <a:p>
            <a:pPr marL="914400" lvl="1" indent="-514350">
              <a:buFont typeface="+mj-lt"/>
              <a:buAutoNum type="alphaUcPeriod"/>
            </a:pPr>
            <a:r>
              <a:rPr lang="en-US" dirty="0" smtClean="0"/>
              <a:t>mutation.</a:t>
            </a:r>
          </a:p>
          <a:p>
            <a:pPr marL="914400" lvl="1" indent="-514350">
              <a:buFont typeface="+mj-lt"/>
              <a:buAutoNum type="alphaUcPeriod"/>
            </a:pPr>
            <a:r>
              <a:rPr lang="en-US" dirty="0" smtClean="0"/>
              <a:t>translation.</a:t>
            </a:r>
          </a:p>
          <a:p>
            <a:pPr marL="914400" lvl="1" indent="-514350">
              <a:buFont typeface="+mj-lt"/>
              <a:buAutoNum type="alphaUcPeriod"/>
            </a:pPr>
            <a:r>
              <a:rPr lang="en-US" dirty="0" smtClean="0"/>
              <a:t>transcription.</a:t>
            </a:r>
          </a:p>
          <a:p>
            <a:pPr marL="914400" lvl="1" indent="-514350">
              <a:buFont typeface="+mj-lt"/>
              <a:buAutoNum type="alphaUcPeriod"/>
            </a:pPr>
            <a:r>
              <a:rPr lang="en-US" dirty="0" smtClean="0"/>
              <a:t>replication.</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L.12.A.4 </a:t>
            </a:r>
            <a:r>
              <a:rPr lang="en-US" sz="1200" dirty="0" smtClean="0">
                <a:hlinkClick r:id="rId3"/>
              </a:rPr>
              <a:t>http://rpdp.net/sciencetips_v2/L12A4.htm</a:t>
            </a:r>
            <a:endParaRPr lang="en-US" sz="13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192" y="3013043"/>
            <a:ext cx="3316121" cy="3266987"/>
          </a:xfrm>
        </p:spPr>
        <p:txBody>
          <a:bodyPr>
            <a:normAutofit fontScale="92500" lnSpcReduction="10000"/>
          </a:bodyPr>
          <a:lstStyle/>
          <a:p>
            <a:pPr>
              <a:buNone/>
            </a:pPr>
            <a:r>
              <a:rPr lang="en-US" dirty="0" smtClean="0"/>
              <a:t>	</a:t>
            </a:r>
            <a:r>
              <a:rPr lang="en-US" sz="2600" dirty="0" smtClean="0"/>
              <a:t>Which of these mutations could be passed on to the rabbit’s offspring?</a:t>
            </a:r>
          </a:p>
          <a:p>
            <a:pPr marL="914400" lvl="1" indent="-514350">
              <a:buAutoNum type="alphaUcPeriod"/>
            </a:pPr>
            <a:r>
              <a:rPr lang="en-US" sz="2600" dirty="0" smtClean="0"/>
              <a:t>White fur </a:t>
            </a:r>
          </a:p>
          <a:p>
            <a:pPr marL="914400" lvl="1" indent="-514350">
              <a:buAutoNum type="alphaUcPeriod"/>
            </a:pPr>
            <a:r>
              <a:rPr lang="en-US" sz="2600" dirty="0" smtClean="0"/>
              <a:t>Blue eyes   </a:t>
            </a:r>
          </a:p>
          <a:p>
            <a:pPr marL="914400" lvl="1" indent="-514350">
              <a:buAutoNum type="alphaUcPeriod"/>
            </a:pPr>
            <a:r>
              <a:rPr lang="en-US" sz="2600" dirty="0" smtClean="0"/>
              <a:t>Thin fur   </a:t>
            </a:r>
          </a:p>
          <a:p>
            <a:pPr marL="914400" lvl="1" indent="-514350">
              <a:buAutoNum type="alphaUcPeriod"/>
            </a:pPr>
            <a:r>
              <a:rPr lang="en-US" sz="2600" dirty="0" smtClean="0"/>
              <a:t>Short tail</a:t>
            </a:r>
          </a:p>
          <a:p>
            <a:endParaRPr lang="en-US" dirty="0"/>
          </a:p>
        </p:txBody>
      </p:sp>
      <p:graphicFrame>
        <p:nvGraphicFramePr>
          <p:cNvPr id="4" name="Table 3"/>
          <p:cNvGraphicFramePr>
            <a:graphicFrameLocks noGrp="1"/>
          </p:cNvGraphicFramePr>
          <p:nvPr/>
        </p:nvGraphicFramePr>
        <p:xfrm>
          <a:off x="3347049" y="3013043"/>
          <a:ext cx="5572663" cy="3025447"/>
        </p:xfrm>
        <a:graphic>
          <a:graphicData uri="http://schemas.openxmlformats.org/drawingml/2006/table">
            <a:tbl>
              <a:tblPr firstRow="1" bandRow="1">
                <a:tableStyleId>{5940675A-B579-460E-94D1-54222C63F5DA}</a:tableStyleId>
              </a:tblPr>
              <a:tblGrid>
                <a:gridCol w="1152343"/>
                <a:gridCol w="1590857"/>
                <a:gridCol w="1483743"/>
                <a:gridCol w="1345720"/>
              </a:tblGrid>
              <a:tr h="763135">
                <a:tc>
                  <a:txBody>
                    <a:bodyPr/>
                    <a:lstStyle/>
                    <a:p>
                      <a:pPr algn="ctr"/>
                      <a:r>
                        <a:rPr lang="en-US" sz="2000" b="1" dirty="0" smtClean="0"/>
                        <a:t>Cell Type</a:t>
                      </a:r>
                      <a:endParaRPr lang="en-US" sz="2000" b="1" dirty="0"/>
                    </a:p>
                  </a:txBody>
                  <a:tcPr>
                    <a:solidFill>
                      <a:schemeClr val="bg1"/>
                    </a:solidFill>
                  </a:tcPr>
                </a:tc>
                <a:tc>
                  <a:txBody>
                    <a:bodyPr/>
                    <a:lstStyle/>
                    <a:p>
                      <a:pPr algn="ctr"/>
                      <a:r>
                        <a:rPr lang="en-US" sz="2000" b="1" dirty="0" smtClean="0"/>
                        <a:t>Trait</a:t>
                      </a:r>
                      <a:endParaRPr lang="en-US" sz="2000" b="1" dirty="0"/>
                    </a:p>
                  </a:txBody>
                  <a:tcPr>
                    <a:solidFill>
                      <a:schemeClr val="bg1"/>
                    </a:solidFill>
                  </a:tcPr>
                </a:tc>
                <a:tc>
                  <a:txBody>
                    <a:bodyPr/>
                    <a:lstStyle/>
                    <a:p>
                      <a:pPr algn="ctr"/>
                      <a:r>
                        <a:rPr lang="en-US" sz="2000" b="1" dirty="0" smtClean="0"/>
                        <a:t>Normal</a:t>
                      </a:r>
                      <a:endParaRPr lang="en-US" sz="2000" b="1" dirty="0"/>
                    </a:p>
                  </a:txBody>
                  <a:tcPr>
                    <a:solidFill>
                      <a:schemeClr val="bg1"/>
                    </a:solidFill>
                  </a:tcPr>
                </a:tc>
                <a:tc>
                  <a:txBody>
                    <a:bodyPr/>
                    <a:lstStyle/>
                    <a:p>
                      <a:pPr algn="ctr"/>
                      <a:r>
                        <a:rPr lang="en-US" sz="2000" b="1" dirty="0" smtClean="0"/>
                        <a:t>Mutation</a:t>
                      </a:r>
                      <a:endParaRPr lang="en-US" sz="2000" b="1" dirty="0"/>
                    </a:p>
                  </a:txBody>
                  <a:tcPr>
                    <a:solidFill>
                      <a:schemeClr val="bg1"/>
                    </a:solidFill>
                  </a:tcPr>
                </a:tc>
              </a:tr>
              <a:tr h="565578">
                <a:tc>
                  <a:txBody>
                    <a:bodyPr/>
                    <a:lstStyle/>
                    <a:p>
                      <a:r>
                        <a:rPr lang="en-US" sz="2000" b="1" dirty="0" smtClean="0"/>
                        <a:t>Skin</a:t>
                      </a:r>
                      <a:endParaRPr lang="en-US" sz="2000" b="1" dirty="0"/>
                    </a:p>
                  </a:txBody>
                  <a:tcPr>
                    <a:solidFill>
                      <a:schemeClr val="bg1"/>
                    </a:solidFill>
                  </a:tcPr>
                </a:tc>
                <a:tc>
                  <a:txBody>
                    <a:bodyPr/>
                    <a:lstStyle/>
                    <a:p>
                      <a:r>
                        <a:rPr lang="en-US" sz="2000" dirty="0" smtClean="0"/>
                        <a:t>Fur Color</a:t>
                      </a:r>
                      <a:endParaRPr lang="en-US" sz="2000" dirty="0"/>
                    </a:p>
                  </a:txBody>
                  <a:tcPr>
                    <a:solidFill>
                      <a:schemeClr val="bg1"/>
                    </a:solidFill>
                  </a:tcPr>
                </a:tc>
                <a:tc>
                  <a:txBody>
                    <a:bodyPr/>
                    <a:lstStyle/>
                    <a:p>
                      <a:r>
                        <a:rPr lang="en-US" sz="2000" dirty="0" smtClean="0"/>
                        <a:t>Black Fur</a:t>
                      </a:r>
                      <a:endParaRPr lang="en-US" sz="2000" dirty="0"/>
                    </a:p>
                  </a:txBody>
                  <a:tcPr>
                    <a:solidFill>
                      <a:schemeClr val="bg1"/>
                    </a:solidFill>
                  </a:tcPr>
                </a:tc>
                <a:tc>
                  <a:txBody>
                    <a:bodyPr/>
                    <a:lstStyle/>
                    <a:p>
                      <a:r>
                        <a:rPr lang="en-US" sz="2000" dirty="0" smtClean="0"/>
                        <a:t>White Fur</a:t>
                      </a:r>
                      <a:endParaRPr lang="en-US" sz="2000" dirty="0"/>
                    </a:p>
                  </a:txBody>
                  <a:tcPr>
                    <a:solidFill>
                      <a:schemeClr val="bg1"/>
                    </a:solidFill>
                  </a:tcPr>
                </a:tc>
              </a:tr>
              <a:tr h="565578">
                <a:tc>
                  <a:txBody>
                    <a:bodyPr/>
                    <a:lstStyle/>
                    <a:p>
                      <a:r>
                        <a:rPr lang="en-US" sz="2000" b="1" dirty="0" smtClean="0"/>
                        <a:t>Gamete</a:t>
                      </a:r>
                      <a:endParaRPr lang="en-US" sz="2000" b="1" dirty="0"/>
                    </a:p>
                  </a:txBody>
                  <a:tcPr>
                    <a:solidFill>
                      <a:schemeClr val="bg1"/>
                    </a:solidFill>
                  </a:tcPr>
                </a:tc>
                <a:tc>
                  <a:txBody>
                    <a:bodyPr/>
                    <a:lstStyle/>
                    <a:p>
                      <a:r>
                        <a:rPr lang="en-US" sz="2000" dirty="0" smtClean="0"/>
                        <a:t>Eye Color</a:t>
                      </a:r>
                      <a:endParaRPr lang="en-US" sz="2000" dirty="0"/>
                    </a:p>
                  </a:txBody>
                  <a:tcPr>
                    <a:solidFill>
                      <a:schemeClr val="bg1"/>
                    </a:solidFill>
                  </a:tcPr>
                </a:tc>
                <a:tc>
                  <a:txBody>
                    <a:bodyPr/>
                    <a:lstStyle/>
                    <a:p>
                      <a:r>
                        <a:rPr lang="en-US" sz="2000" dirty="0" smtClean="0"/>
                        <a:t>Brown</a:t>
                      </a:r>
                      <a:r>
                        <a:rPr lang="en-US" sz="2000" baseline="0" dirty="0" smtClean="0"/>
                        <a:t> Eyes</a:t>
                      </a:r>
                      <a:endParaRPr lang="en-US" sz="2000" dirty="0"/>
                    </a:p>
                  </a:txBody>
                  <a:tcPr>
                    <a:solidFill>
                      <a:schemeClr val="bg1"/>
                    </a:solidFill>
                  </a:tcPr>
                </a:tc>
                <a:tc>
                  <a:txBody>
                    <a:bodyPr/>
                    <a:lstStyle/>
                    <a:p>
                      <a:r>
                        <a:rPr lang="en-US" sz="2000" dirty="0" smtClean="0"/>
                        <a:t>Blue Eyes</a:t>
                      </a:r>
                      <a:endParaRPr lang="en-US" sz="2000" dirty="0"/>
                    </a:p>
                  </a:txBody>
                  <a:tcPr>
                    <a:solidFill>
                      <a:schemeClr val="bg1"/>
                    </a:solidFill>
                  </a:tcPr>
                </a:tc>
              </a:tr>
              <a:tr h="565578">
                <a:tc>
                  <a:txBody>
                    <a:bodyPr/>
                    <a:lstStyle/>
                    <a:p>
                      <a:r>
                        <a:rPr lang="en-US" sz="2000" b="1" dirty="0" smtClean="0"/>
                        <a:t>Muscle</a:t>
                      </a:r>
                      <a:endParaRPr lang="en-US" sz="2000" b="1" dirty="0"/>
                    </a:p>
                  </a:txBody>
                  <a:tcPr>
                    <a:solidFill>
                      <a:schemeClr val="bg1"/>
                    </a:solidFill>
                  </a:tcPr>
                </a:tc>
                <a:tc>
                  <a:txBody>
                    <a:bodyPr/>
                    <a:lstStyle/>
                    <a:p>
                      <a:r>
                        <a:rPr lang="en-US" sz="2000" dirty="0" smtClean="0"/>
                        <a:t>Fur Thickness</a:t>
                      </a:r>
                      <a:endParaRPr lang="en-US" sz="2000" dirty="0"/>
                    </a:p>
                  </a:txBody>
                  <a:tcPr>
                    <a:solidFill>
                      <a:schemeClr val="bg1"/>
                    </a:solidFill>
                  </a:tcPr>
                </a:tc>
                <a:tc>
                  <a:txBody>
                    <a:bodyPr/>
                    <a:lstStyle/>
                    <a:p>
                      <a:r>
                        <a:rPr lang="en-US" sz="2000" dirty="0" smtClean="0"/>
                        <a:t>Thick Fur</a:t>
                      </a:r>
                      <a:endParaRPr lang="en-US" sz="2000" dirty="0"/>
                    </a:p>
                  </a:txBody>
                  <a:tcPr>
                    <a:solidFill>
                      <a:schemeClr val="bg1"/>
                    </a:solidFill>
                  </a:tcPr>
                </a:tc>
                <a:tc>
                  <a:txBody>
                    <a:bodyPr/>
                    <a:lstStyle/>
                    <a:p>
                      <a:r>
                        <a:rPr lang="en-US" sz="2000" dirty="0" smtClean="0"/>
                        <a:t>Thin Fur</a:t>
                      </a:r>
                      <a:endParaRPr lang="en-US" sz="2000" dirty="0"/>
                    </a:p>
                  </a:txBody>
                  <a:tcPr>
                    <a:solidFill>
                      <a:schemeClr val="bg1"/>
                    </a:solidFill>
                  </a:tcPr>
                </a:tc>
              </a:tr>
              <a:tr h="565578">
                <a:tc>
                  <a:txBody>
                    <a:bodyPr/>
                    <a:lstStyle/>
                    <a:p>
                      <a:r>
                        <a:rPr lang="en-US" sz="2000" b="1" dirty="0" smtClean="0"/>
                        <a:t>Nerve</a:t>
                      </a:r>
                      <a:endParaRPr lang="en-US" sz="2000" b="1" dirty="0"/>
                    </a:p>
                  </a:txBody>
                  <a:tcPr>
                    <a:solidFill>
                      <a:schemeClr val="bg1"/>
                    </a:solidFill>
                  </a:tcPr>
                </a:tc>
                <a:tc>
                  <a:txBody>
                    <a:bodyPr/>
                    <a:lstStyle/>
                    <a:p>
                      <a:r>
                        <a:rPr lang="en-US" sz="2000" dirty="0" smtClean="0"/>
                        <a:t>Tail Length</a:t>
                      </a:r>
                      <a:endParaRPr lang="en-US" sz="2000" dirty="0"/>
                    </a:p>
                  </a:txBody>
                  <a:tcPr>
                    <a:solidFill>
                      <a:schemeClr val="bg1"/>
                    </a:solidFill>
                  </a:tcPr>
                </a:tc>
                <a:tc>
                  <a:txBody>
                    <a:bodyPr/>
                    <a:lstStyle/>
                    <a:p>
                      <a:r>
                        <a:rPr lang="en-US" sz="2000" dirty="0" smtClean="0"/>
                        <a:t>Long Tail </a:t>
                      </a:r>
                      <a:endParaRPr lang="en-US" sz="2000" dirty="0"/>
                    </a:p>
                  </a:txBody>
                  <a:tcPr>
                    <a:solidFill>
                      <a:schemeClr val="bg1"/>
                    </a:solidFill>
                  </a:tcPr>
                </a:tc>
                <a:tc>
                  <a:txBody>
                    <a:bodyPr/>
                    <a:lstStyle/>
                    <a:p>
                      <a:r>
                        <a:rPr lang="en-US" sz="2000" dirty="0" smtClean="0"/>
                        <a:t>Short Tail</a:t>
                      </a:r>
                      <a:endParaRPr lang="en-US" sz="2000" dirty="0"/>
                    </a:p>
                  </a:txBody>
                  <a:tcPr>
                    <a:solidFill>
                      <a:schemeClr val="bg1"/>
                    </a:solidFill>
                  </a:tcPr>
                </a:tc>
              </a:tr>
            </a:tbl>
          </a:graphicData>
        </a:graphic>
      </p:graphicFrame>
      <p:sp>
        <p:nvSpPr>
          <p:cNvPr id="5" name="TextBox 4"/>
          <p:cNvSpPr txBox="1"/>
          <p:nvPr/>
        </p:nvSpPr>
        <p:spPr>
          <a:xfrm>
            <a:off x="457200" y="1600200"/>
            <a:ext cx="7410091" cy="1200329"/>
          </a:xfrm>
          <a:prstGeom prst="rect">
            <a:avLst/>
          </a:prstGeom>
          <a:noFill/>
        </p:spPr>
        <p:txBody>
          <a:bodyPr wrap="square" rtlCol="0">
            <a:spAutoFit/>
          </a:bodyPr>
          <a:lstStyle/>
          <a:p>
            <a:r>
              <a:rPr lang="en-US" sz="2400" dirty="0" smtClean="0"/>
              <a:t>Within an individual rabbit, four different mutations occurred in different genes, located in different cells, as shown in the table below.</a:t>
            </a:r>
            <a:endParaRPr lang="en-US" sz="2400" dirty="0"/>
          </a:p>
        </p:txBody>
      </p:sp>
      <p:sp>
        <p:nvSpPr>
          <p:cNvPr id="6" name="TextBox 5"/>
          <p:cNvSpPr txBox="1"/>
          <p:nvPr/>
        </p:nvSpPr>
        <p:spPr>
          <a:xfrm>
            <a:off x="6282764" y="6038490"/>
            <a:ext cx="2766349" cy="276999"/>
          </a:xfrm>
          <a:prstGeom prst="rect">
            <a:avLst/>
          </a:prstGeom>
          <a:noFill/>
        </p:spPr>
        <p:txBody>
          <a:bodyPr wrap="square" rtlCol="0">
            <a:spAutoFit/>
          </a:bodyPr>
          <a:lstStyle/>
          <a:p>
            <a:pPr>
              <a:buNone/>
            </a:pPr>
            <a:r>
              <a:rPr lang="en-US" sz="1200" dirty="0" smtClean="0"/>
              <a:t>From: </a:t>
            </a:r>
            <a:r>
              <a:rPr lang="en-US" sz="1200" dirty="0" smtClean="0">
                <a:hlinkClick r:id="rId3"/>
              </a:rPr>
              <a:t>http://www.doe.mass.edu/mcas/</a:t>
            </a:r>
            <a:endParaRPr lang="en-US" sz="1200" dirty="0" smtClean="0"/>
          </a:p>
        </p:txBody>
      </p:sp>
      <p:sp>
        <p:nvSpPr>
          <p:cNvPr id="7" name="Title 1"/>
          <p:cNvSpPr>
            <a:spLocks noGrp="1"/>
          </p:cNvSpPr>
          <p:nvPr>
            <p:ph type="title"/>
          </p:nvPr>
        </p:nvSpPr>
        <p:spPr/>
        <p:txBody>
          <a:bodyPr>
            <a:normAutofit/>
          </a:bodyPr>
          <a:lstStyle/>
          <a:p>
            <a:r>
              <a:rPr lang="en-US" dirty="0" smtClean="0"/>
              <a:t>Life Science</a:t>
            </a:r>
            <a:br>
              <a:rPr lang="en-US" dirty="0" smtClean="0"/>
            </a:br>
            <a:r>
              <a:rPr lang="en-US" sz="1200" dirty="0" smtClean="0"/>
              <a:t>L.12.A.4 </a:t>
            </a:r>
            <a:r>
              <a:rPr lang="en-US" sz="1200" dirty="0" smtClean="0">
                <a:hlinkClick r:id="rId4"/>
              </a:rPr>
              <a:t>http://rpdp.net/sciencetips_v2/L12A4.htm</a:t>
            </a:r>
            <a:endParaRPr lang="en-US" sz="13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37562" cy="4525963"/>
          </a:xfrm>
        </p:spPr>
        <p:txBody>
          <a:bodyPr>
            <a:normAutofit fontScale="92500" lnSpcReduction="20000"/>
          </a:bodyPr>
          <a:lstStyle/>
          <a:p>
            <a:pPr>
              <a:buNone/>
            </a:pPr>
            <a:r>
              <a:rPr lang="en-US" dirty="0" smtClean="0"/>
              <a:t>	</a:t>
            </a:r>
            <a:r>
              <a:rPr lang="en-US" sz="3000" dirty="0" smtClean="0"/>
              <a:t>Ionizing radiation can damage DNA molecules by causing mutations. If DNA damage from ionizing radiation occurs in blood tissue it </a:t>
            </a:r>
          </a:p>
          <a:p>
            <a:pPr marL="971550" lvl="1" indent="-514350">
              <a:buFont typeface="+mj-lt"/>
              <a:buAutoNum type="alphaUcPeriod"/>
            </a:pPr>
            <a:r>
              <a:rPr lang="en-US" sz="3000" dirty="0" smtClean="0"/>
              <a:t>can be inherited because the DNA mutation is in a somatic cell. </a:t>
            </a:r>
          </a:p>
          <a:p>
            <a:pPr marL="971550" lvl="1" indent="-514350">
              <a:buFont typeface="+mj-lt"/>
              <a:buAutoNum type="alphaUcPeriod"/>
            </a:pPr>
            <a:r>
              <a:rPr lang="en-US" sz="3000" dirty="0" smtClean="0"/>
              <a:t>can be inherited because the DNA mutation is in a gamete cell.</a:t>
            </a:r>
          </a:p>
          <a:p>
            <a:pPr marL="971550" lvl="1" indent="-514350">
              <a:buFont typeface="+mj-lt"/>
              <a:buAutoNum type="alphaUcPeriod"/>
            </a:pPr>
            <a:r>
              <a:rPr lang="en-US" sz="3000" dirty="0" smtClean="0"/>
              <a:t>cannot be inherited because the DNA mutation is in a somatic cell. </a:t>
            </a:r>
          </a:p>
          <a:p>
            <a:pPr marL="971550" lvl="1" indent="-514350">
              <a:buFont typeface="+mj-lt"/>
              <a:buAutoNum type="alphaUcPeriod"/>
            </a:pPr>
            <a:r>
              <a:rPr lang="en-US" sz="3000" dirty="0" smtClean="0"/>
              <a:t>cannot be inherited because the DNA mutation is in a gamete cell. </a:t>
            </a:r>
          </a:p>
          <a:p>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L.12.A.4 </a:t>
            </a:r>
            <a:r>
              <a:rPr lang="en-US" sz="1200" dirty="0" smtClean="0">
                <a:hlinkClick r:id="rId3"/>
              </a:rPr>
              <a:t>http://rpdp.net/sciencetips_v2/L12A4.htm</a:t>
            </a:r>
            <a:endParaRPr lang="en-US" sz="13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251" y="1600200"/>
            <a:ext cx="7781026" cy="4525963"/>
          </a:xfrm>
        </p:spPr>
        <p:txBody>
          <a:bodyPr>
            <a:normAutofit lnSpcReduction="10000"/>
          </a:bodyPr>
          <a:lstStyle/>
          <a:p>
            <a:pPr lvl="1">
              <a:buNone/>
            </a:pPr>
            <a:r>
              <a:rPr lang="en-US" dirty="0" smtClean="0"/>
              <a:t>	Exposure to environmental factors like ultraviolet light, asbestos fibers, and cigarette smoke are known to be</a:t>
            </a:r>
          </a:p>
          <a:p>
            <a:pPr marL="1371600" lvl="2" indent="-514350">
              <a:buFont typeface="+mj-lt"/>
              <a:buAutoNum type="alphaUcPeriod"/>
            </a:pPr>
            <a:r>
              <a:rPr lang="en-US" sz="2800" dirty="0" smtClean="0"/>
              <a:t>harmless and does not cause lasting cellular damage. </a:t>
            </a:r>
          </a:p>
          <a:p>
            <a:pPr marL="1371600" lvl="2" indent="-514350">
              <a:buFont typeface="+mj-lt"/>
              <a:buAutoNum type="alphaUcPeriod"/>
            </a:pPr>
            <a:r>
              <a:rPr lang="en-US" sz="2800" dirty="0" smtClean="0"/>
              <a:t>only temporarily damaging to cellular DNA. </a:t>
            </a:r>
          </a:p>
          <a:p>
            <a:pPr marL="1371600" lvl="2" indent="-514350">
              <a:buFont typeface="+mj-lt"/>
              <a:buAutoNum type="alphaUcPeriod"/>
            </a:pPr>
            <a:r>
              <a:rPr lang="en-US" sz="2800" dirty="0" smtClean="0"/>
              <a:t>mutagens and might cause permanent DNA changes. </a:t>
            </a:r>
          </a:p>
          <a:p>
            <a:pPr marL="1371600" lvl="2" indent="-514350">
              <a:buFont typeface="+mj-lt"/>
              <a:buAutoNum type="alphaUcPeriod"/>
            </a:pPr>
            <a:r>
              <a:rPr lang="en-US" sz="2800" dirty="0" smtClean="0"/>
              <a:t>damaging to gametes and has no effect on somatic cells. </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L.12.A.4 </a:t>
            </a:r>
            <a:r>
              <a:rPr lang="en-US" sz="1200" dirty="0" smtClean="0">
                <a:hlinkClick r:id="rId3"/>
              </a:rPr>
              <a:t>http://rpdp.net/sciencetips_v2/L12A4.htm</a:t>
            </a:r>
            <a:endParaRPr lang="en-US" sz="13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00" y="1600200"/>
            <a:ext cx="7783975" cy="4525963"/>
          </a:xfrm>
        </p:spPr>
        <p:txBody>
          <a:bodyPr>
            <a:normAutofit fontScale="85000" lnSpcReduction="10000"/>
          </a:bodyPr>
          <a:lstStyle/>
          <a:p>
            <a:pPr>
              <a:buNone/>
            </a:pPr>
            <a:r>
              <a:rPr lang="en-US" dirty="0" smtClean="0"/>
              <a:t>	</a:t>
            </a:r>
            <a:r>
              <a:rPr lang="en-US" sz="3000" dirty="0" smtClean="0"/>
              <a:t>In human blood types, the alleles for type A and type B are codominant over the allele for type O blood. </a:t>
            </a:r>
          </a:p>
          <a:p>
            <a:pPr>
              <a:buNone/>
            </a:pPr>
            <a:r>
              <a:rPr lang="en-US" sz="3000" dirty="0" smtClean="0"/>
              <a:t>	If a female with type O blood and a male with type AB blood have children, which of the following  statements is true?</a:t>
            </a:r>
          </a:p>
          <a:p>
            <a:pPr marL="914400" lvl="1" indent="-514350">
              <a:buFont typeface="+mj-lt"/>
              <a:buAutoNum type="alphaUcPeriod"/>
            </a:pPr>
            <a:r>
              <a:rPr lang="en-US" sz="3000" dirty="0" smtClean="0"/>
              <a:t>100% of their offspring will have type O blood.</a:t>
            </a:r>
          </a:p>
          <a:p>
            <a:pPr marL="914400" lvl="1" indent="-514350">
              <a:buFont typeface="+mj-lt"/>
              <a:buAutoNum type="alphaUcPeriod"/>
            </a:pPr>
            <a:r>
              <a:rPr lang="en-US" sz="3000" dirty="0" smtClean="0"/>
              <a:t>100% of their offspring will have AB blood.</a:t>
            </a:r>
          </a:p>
          <a:p>
            <a:pPr marL="914400" lvl="1" indent="-514350">
              <a:buFont typeface="+mj-lt"/>
              <a:buAutoNum type="alphaUcPeriod"/>
            </a:pPr>
            <a:r>
              <a:rPr lang="en-US" sz="3000" dirty="0" smtClean="0"/>
              <a:t>50% of their offspring will have type A blood and 50% will have type B blood.</a:t>
            </a:r>
          </a:p>
          <a:p>
            <a:pPr marL="914400" lvl="1" indent="-514350">
              <a:buFont typeface="+mj-lt"/>
              <a:buAutoNum type="alphaUcPeriod"/>
            </a:pPr>
            <a:r>
              <a:rPr lang="en-US" sz="3000" dirty="0" smtClean="0"/>
              <a:t>50% of their offspring will have type AB, 25% will have type B and 25% will have type A blood.</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L.12.A.5 </a:t>
            </a:r>
            <a:r>
              <a:rPr lang="en-US" sz="1200" dirty="0" smtClean="0">
                <a:hlinkClick r:id="rId3"/>
              </a:rPr>
              <a:t>http://rpdp.net/sciencetips_v2/L12A5.htm</a:t>
            </a:r>
            <a:endParaRPr lang="en-US" sz="13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55147" cy="4525963"/>
          </a:xfrm>
        </p:spPr>
        <p:txBody>
          <a:bodyPr>
            <a:normAutofit/>
          </a:bodyPr>
          <a:lstStyle/>
          <a:p>
            <a:pPr lvl="0">
              <a:buNone/>
            </a:pPr>
            <a:r>
              <a:rPr lang="en-US" dirty="0" smtClean="0"/>
              <a:t>	</a:t>
            </a:r>
            <a:r>
              <a:rPr lang="en-US" sz="2800" dirty="0" smtClean="0"/>
              <a:t>In rabbits, brown (B) fur is dominant to white (b) fur. If a rabbit with the genotype Bb is crossed with a rabbit with a genotype bb, what percentage of the offspring are expected to have brown fur?</a:t>
            </a:r>
          </a:p>
          <a:p>
            <a:pPr marL="971550" lvl="1" indent="-514350">
              <a:buFont typeface="+mj-lt"/>
              <a:buAutoNum type="alphaUcPeriod"/>
            </a:pPr>
            <a:r>
              <a:rPr lang="en-US" dirty="0" smtClean="0"/>
              <a:t>0%</a:t>
            </a:r>
          </a:p>
          <a:p>
            <a:pPr marL="971550" lvl="1" indent="-514350">
              <a:buFont typeface="+mj-lt"/>
              <a:buAutoNum type="alphaUcPeriod"/>
            </a:pPr>
            <a:r>
              <a:rPr lang="en-US" dirty="0" smtClean="0"/>
              <a:t>25%</a:t>
            </a:r>
          </a:p>
          <a:p>
            <a:pPr marL="971550" lvl="1" indent="-514350">
              <a:buFont typeface="+mj-lt"/>
              <a:buAutoNum type="alphaUcPeriod"/>
            </a:pPr>
            <a:r>
              <a:rPr lang="en-US" dirty="0" smtClean="0"/>
              <a:t>50%</a:t>
            </a:r>
          </a:p>
          <a:p>
            <a:pPr marL="971550" lvl="1" indent="-514350">
              <a:buFont typeface="+mj-lt"/>
              <a:buAutoNum type="alphaUcPeriod"/>
            </a:pPr>
            <a:r>
              <a:rPr lang="en-US" dirty="0" smtClean="0"/>
              <a:t>100% </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L.12.A.5 </a:t>
            </a:r>
            <a:r>
              <a:rPr lang="en-US" sz="1200" dirty="0" smtClean="0">
                <a:hlinkClick r:id="rId3"/>
              </a:rPr>
              <a:t>http://rpdp.net/sciencetips_v2/L12A5.htm</a:t>
            </a:r>
            <a:endParaRPr lang="en-US" sz="13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436734" cy="4525963"/>
          </a:xfrm>
        </p:spPr>
        <p:txBody>
          <a:bodyPr>
            <a:normAutofit fontScale="92500" lnSpcReduction="20000"/>
          </a:bodyPr>
          <a:lstStyle/>
          <a:p>
            <a:pPr>
              <a:buNone/>
            </a:pPr>
            <a:r>
              <a:rPr lang="en-US" dirty="0" smtClean="0"/>
              <a:t>	</a:t>
            </a:r>
            <a:r>
              <a:rPr lang="en-US" sz="3000" dirty="0" smtClean="0"/>
              <a:t>Which of the following genotype combinations in two parents has the potential for the greatest genetic variation in the offspring?</a:t>
            </a:r>
          </a:p>
          <a:p>
            <a:pPr marL="914400" lvl="1" indent="-514350">
              <a:buFont typeface="+mj-lt"/>
              <a:buAutoNum type="alphaUcPeriod"/>
            </a:pPr>
            <a:r>
              <a:rPr lang="en-US" sz="3000" dirty="0" smtClean="0"/>
              <a:t>Homozygous dominant crossed with homozygous recessive.</a:t>
            </a:r>
          </a:p>
          <a:p>
            <a:pPr marL="914400" lvl="1" indent="-514350">
              <a:buFont typeface="+mj-lt"/>
              <a:buAutoNum type="alphaUcPeriod"/>
            </a:pPr>
            <a:r>
              <a:rPr lang="en-US" sz="3000" dirty="0" smtClean="0"/>
              <a:t>Heterozygous crossed with homozygous recessive.</a:t>
            </a:r>
          </a:p>
          <a:p>
            <a:pPr marL="914400" lvl="1" indent="-514350">
              <a:buFont typeface="+mj-lt"/>
              <a:buAutoNum type="alphaUcPeriod"/>
            </a:pPr>
            <a:r>
              <a:rPr lang="en-US" sz="3000" dirty="0" smtClean="0"/>
              <a:t>Homozygous dominant crossed with homozygous dominant.</a:t>
            </a:r>
          </a:p>
          <a:p>
            <a:pPr marL="914400" lvl="1" indent="-514350">
              <a:buFont typeface="+mj-lt"/>
              <a:buAutoNum type="alphaUcPeriod"/>
            </a:pPr>
            <a:r>
              <a:rPr lang="en-US" sz="3000" dirty="0" smtClean="0"/>
              <a:t>Heterozygous crossed with another heterozygous individual.</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L.12.A.5 </a:t>
            </a:r>
            <a:r>
              <a:rPr lang="en-US" sz="1200" dirty="0" smtClean="0">
                <a:hlinkClick r:id="rId3"/>
              </a:rPr>
              <a:t>http://rpdp.net/sciencetips_v2/L12A5.htm</a:t>
            </a:r>
            <a:endParaRPr lang="en-US" sz="1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40906" cy="4525963"/>
          </a:xfrm>
        </p:spPr>
        <p:txBody>
          <a:bodyPr>
            <a:normAutofit fontScale="85000" lnSpcReduction="10000"/>
          </a:bodyPr>
          <a:lstStyle/>
          <a:p>
            <a:pPr>
              <a:buNone/>
            </a:pPr>
            <a:r>
              <a:rPr lang="en-US" sz="3000" dirty="0" smtClean="0"/>
              <a:t>	In August 2006, the International Astronomical Union removed Pluto’s status as a planet and named it a dwarf planet. What prompted the reclassification of Pluto?</a:t>
            </a:r>
          </a:p>
          <a:p>
            <a:pPr marL="914400" lvl="1" indent="-514350">
              <a:buFont typeface="+mj-lt"/>
              <a:buAutoNum type="alphaUcPeriod"/>
            </a:pPr>
            <a:r>
              <a:rPr lang="en-US" dirty="0" smtClean="0"/>
              <a:t>A new telescope introduced in 2006 allowed scientists to see a better view of Pluto.</a:t>
            </a:r>
          </a:p>
          <a:p>
            <a:pPr marL="914400" lvl="1" indent="-514350">
              <a:buFont typeface="+mj-lt"/>
              <a:buAutoNum type="alphaUcPeriod"/>
            </a:pPr>
            <a:r>
              <a:rPr lang="en-US" dirty="0" smtClean="0"/>
              <a:t>Scientists based their decision on known data from Pluto and other objects in the solar system.</a:t>
            </a:r>
          </a:p>
          <a:p>
            <a:pPr marL="914400" lvl="1" indent="-514350">
              <a:buFont typeface="+mj-lt"/>
              <a:buAutoNum type="alphaUcPeriod"/>
            </a:pPr>
            <a:r>
              <a:rPr lang="en-US" dirty="0" smtClean="0"/>
              <a:t>A manned mission to Pluto provided evidence to make it a dwarf planet.</a:t>
            </a:r>
          </a:p>
          <a:p>
            <a:pPr marL="914400" lvl="1" indent="-514350">
              <a:buFont typeface="+mj-lt"/>
              <a:buAutoNum type="alphaUcPeriod"/>
            </a:pPr>
            <a:r>
              <a:rPr lang="en-US" dirty="0" smtClean="0"/>
              <a:t>Scientists were biased to make the solar system have eight planets.</a:t>
            </a:r>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N.12.A.3 </a:t>
            </a:r>
            <a:r>
              <a:rPr lang="en-US" sz="1200" dirty="0" smtClean="0">
                <a:hlinkClick r:id="rId3"/>
              </a:rPr>
              <a:t>http://www.rpdp.net/sciencetips_v2/N12A3.htm</a:t>
            </a:r>
            <a:endParaRPr lang="en-US" sz="13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13585" cy="4525963"/>
          </a:xfrm>
        </p:spPr>
        <p:txBody>
          <a:bodyPr>
            <a:normAutofit/>
          </a:bodyPr>
          <a:lstStyle/>
          <a:p>
            <a:pPr lvl="0">
              <a:buNone/>
            </a:pPr>
            <a:r>
              <a:rPr lang="en-US" dirty="0" smtClean="0"/>
              <a:t>	</a:t>
            </a:r>
            <a:r>
              <a:rPr lang="en-US" sz="2800" dirty="0" smtClean="0"/>
              <a:t>In which cell of the human body would you expect to find the most mitochondria?</a:t>
            </a:r>
          </a:p>
          <a:p>
            <a:pPr marL="971550" lvl="1" indent="-514350">
              <a:buFont typeface="+mj-lt"/>
              <a:buAutoNum type="alphaUcPeriod"/>
            </a:pPr>
            <a:r>
              <a:rPr lang="en-US" dirty="0" smtClean="0"/>
              <a:t>A muscle cell in the leg muscle of a runner.</a:t>
            </a:r>
          </a:p>
          <a:p>
            <a:pPr marL="971550" lvl="1" indent="-514350">
              <a:buFont typeface="+mj-lt"/>
              <a:buAutoNum type="alphaUcPeriod"/>
            </a:pPr>
            <a:r>
              <a:rPr lang="en-US" dirty="0" smtClean="0"/>
              <a:t>A cell of the stomach lining that manufactures digestive enzymes.</a:t>
            </a:r>
          </a:p>
          <a:p>
            <a:pPr marL="971550" lvl="1" indent="-514350">
              <a:buFont typeface="+mj-lt"/>
              <a:buAutoNum type="alphaUcPeriod"/>
            </a:pPr>
            <a:r>
              <a:rPr lang="en-US" dirty="0" smtClean="0"/>
              <a:t>A red blood cell that transports oxygen.</a:t>
            </a:r>
          </a:p>
          <a:p>
            <a:pPr marL="971550" lvl="1" indent="-514350">
              <a:buFont typeface="+mj-lt"/>
              <a:buAutoNum type="alphaUcPeriod"/>
            </a:pPr>
            <a:r>
              <a:rPr lang="en-US" dirty="0" smtClean="0"/>
              <a:t>A nerve cell that transmit signals to the brain stem.</a:t>
            </a:r>
          </a:p>
          <a:p>
            <a:pPr marL="514350" indent="-514350">
              <a:buNone/>
            </a:pPr>
            <a:endParaRPr lang="en-US" sz="4000"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L.12.B.1 </a:t>
            </a:r>
            <a:r>
              <a:rPr lang="en-US" sz="1200" dirty="0" smtClean="0">
                <a:hlinkClick r:id="rId3"/>
              </a:rPr>
              <a:t>http://rpdp.net/sciencetips_v2/L12B1.htm</a:t>
            </a:r>
            <a:endParaRPr lang="en-US" sz="13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402010" cy="4525963"/>
          </a:xfrm>
        </p:spPr>
        <p:txBody>
          <a:bodyPr/>
          <a:lstStyle/>
          <a:p>
            <a:pPr>
              <a:buNone/>
            </a:pPr>
            <a:r>
              <a:rPr lang="en-US" dirty="0" smtClean="0"/>
              <a:t>	</a:t>
            </a:r>
            <a:r>
              <a:rPr lang="en-US" sz="2800" dirty="0" smtClean="0"/>
              <a:t>If an animal cell is placed in distilled water, it will swell and might eventually burst. </a:t>
            </a:r>
          </a:p>
          <a:p>
            <a:pPr>
              <a:buNone/>
            </a:pPr>
            <a:r>
              <a:rPr lang="en-US" sz="2800" dirty="0" smtClean="0"/>
              <a:t>	The swelling and possible bursting of the cell is a result of which biological process? </a:t>
            </a:r>
          </a:p>
          <a:p>
            <a:pPr marL="914400" lvl="1" indent="-514350">
              <a:buFont typeface="+mj-lt"/>
              <a:buAutoNum type="alphaUcPeriod"/>
            </a:pPr>
            <a:r>
              <a:rPr lang="en-US" dirty="0" smtClean="0"/>
              <a:t>Active transport</a:t>
            </a:r>
          </a:p>
          <a:p>
            <a:pPr marL="914400" lvl="1" indent="-514350">
              <a:buFont typeface="+mj-lt"/>
              <a:buAutoNum type="alphaUcPeriod"/>
            </a:pPr>
            <a:r>
              <a:rPr lang="en-US" dirty="0" smtClean="0"/>
              <a:t>Enzyme activity   </a:t>
            </a:r>
          </a:p>
          <a:p>
            <a:pPr marL="914400" lvl="1" indent="-514350">
              <a:buFont typeface="+mj-lt"/>
              <a:buAutoNum type="alphaUcPeriod"/>
            </a:pPr>
            <a:r>
              <a:rPr lang="en-US" dirty="0" smtClean="0"/>
              <a:t>Osmosis</a:t>
            </a:r>
          </a:p>
          <a:p>
            <a:pPr marL="914400" lvl="1" indent="-514350">
              <a:buFont typeface="+mj-lt"/>
              <a:buAutoNum type="alphaUcPeriod"/>
            </a:pPr>
            <a:r>
              <a:rPr lang="en-US" dirty="0" smtClean="0"/>
              <a:t>Respiration</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L.12.B.1 </a:t>
            </a:r>
            <a:r>
              <a:rPr lang="en-US" sz="1200" dirty="0" smtClean="0">
                <a:hlinkClick r:id="rId3"/>
              </a:rPr>
              <a:t>http://rpdp.net/sciencetips_v2/L12B1.htm</a:t>
            </a:r>
            <a:endParaRPr lang="en-US" sz="13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52911" cy="4525963"/>
          </a:xfrm>
        </p:spPr>
        <p:txBody>
          <a:bodyPr/>
          <a:lstStyle/>
          <a:p>
            <a:pPr>
              <a:buNone/>
            </a:pPr>
            <a:r>
              <a:rPr lang="en-US" dirty="0" smtClean="0"/>
              <a:t>	</a:t>
            </a:r>
            <a:r>
              <a:rPr lang="en-US" sz="2800" dirty="0" smtClean="0"/>
              <a:t>A cell found in the root of a plant would </a:t>
            </a:r>
            <a:r>
              <a:rPr lang="en-US" sz="2800" b="1" dirty="0" smtClean="0"/>
              <a:t>most likely </a:t>
            </a:r>
            <a:r>
              <a:rPr lang="en-US" sz="2800" dirty="0" smtClean="0"/>
              <a:t>lack what cell structure? </a:t>
            </a:r>
          </a:p>
          <a:p>
            <a:pPr marL="914400" lvl="1" indent="-514350">
              <a:buFont typeface="+mj-lt"/>
              <a:buAutoNum type="alphaUcPeriod"/>
            </a:pPr>
            <a:r>
              <a:rPr lang="en-US" dirty="0" smtClean="0"/>
              <a:t>Cell membrane</a:t>
            </a:r>
          </a:p>
          <a:p>
            <a:pPr marL="914400" lvl="1" indent="-514350">
              <a:buFont typeface="+mj-lt"/>
              <a:buAutoNum type="alphaUcPeriod"/>
            </a:pPr>
            <a:r>
              <a:rPr lang="en-US" dirty="0" smtClean="0"/>
              <a:t>Cell wall</a:t>
            </a:r>
          </a:p>
          <a:p>
            <a:pPr marL="914400" lvl="1" indent="-514350">
              <a:buFont typeface="+mj-lt"/>
              <a:buAutoNum type="alphaUcPeriod"/>
            </a:pPr>
            <a:r>
              <a:rPr lang="en-US" dirty="0" smtClean="0"/>
              <a:t>Chloroplasts</a:t>
            </a:r>
          </a:p>
          <a:p>
            <a:pPr marL="914400" lvl="1" indent="-514350">
              <a:buFont typeface="+mj-lt"/>
              <a:buAutoNum type="alphaUcPeriod"/>
            </a:pPr>
            <a:r>
              <a:rPr lang="en-US" dirty="0" smtClean="0"/>
              <a:t>Mitochondria</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L.12.B.1 </a:t>
            </a:r>
            <a:r>
              <a:rPr lang="en-US" sz="1200" dirty="0" smtClean="0">
                <a:hlinkClick r:id="rId3"/>
              </a:rPr>
              <a:t>http://rpdp.net/sciencetips_v2/L12B1.htm</a:t>
            </a:r>
            <a:endParaRPr lang="en-US" sz="13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07147" cy="4525963"/>
          </a:xfrm>
        </p:spPr>
        <p:txBody>
          <a:bodyPr/>
          <a:lstStyle/>
          <a:p>
            <a:pPr>
              <a:buNone/>
            </a:pPr>
            <a:r>
              <a:rPr lang="en-US" dirty="0" smtClean="0"/>
              <a:t>	</a:t>
            </a:r>
            <a:r>
              <a:rPr lang="en-US" sz="2800" dirty="0" smtClean="0"/>
              <a:t>Which of the following is present in a typical plant cell but </a:t>
            </a:r>
            <a:r>
              <a:rPr lang="en-US" sz="2800" b="1" dirty="0" smtClean="0"/>
              <a:t>not </a:t>
            </a:r>
            <a:r>
              <a:rPr lang="en-US" sz="2800" dirty="0" smtClean="0"/>
              <a:t>in an animal cell?</a:t>
            </a:r>
          </a:p>
          <a:p>
            <a:pPr marL="914400" lvl="1" indent="-514350">
              <a:buFont typeface="+mj-lt"/>
              <a:buAutoNum type="alphaUcPeriod"/>
            </a:pPr>
            <a:r>
              <a:rPr lang="en-US" dirty="0" smtClean="0"/>
              <a:t>Mitochondria</a:t>
            </a:r>
          </a:p>
          <a:p>
            <a:pPr marL="914400" lvl="1" indent="-514350">
              <a:buFont typeface="+mj-lt"/>
              <a:buAutoNum type="alphaUcPeriod"/>
            </a:pPr>
            <a:r>
              <a:rPr lang="en-US" dirty="0" smtClean="0"/>
              <a:t>Cell Wall</a:t>
            </a:r>
          </a:p>
          <a:p>
            <a:pPr marL="914400" lvl="1" indent="-514350">
              <a:buFont typeface="+mj-lt"/>
              <a:buAutoNum type="alphaUcPeriod"/>
            </a:pPr>
            <a:r>
              <a:rPr lang="en-US" dirty="0" smtClean="0"/>
              <a:t>Ribosome</a:t>
            </a:r>
          </a:p>
          <a:p>
            <a:pPr marL="914400" lvl="1" indent="-514350">
              <a:buFont typeface="+mj-lt"/>
              <a:buAutoNum type="alphaUcPeriod"/>
            </a:pPr>
            <a:r>
              <a:rPr lang="en-US" dirty="0" smtClean="0"/>
              <a:t>Cell Membrane</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L.12.B.1 </a:t>
            </a:r>
            <a:r>
              <a:rPr lang="en-US" sz="1200" dirty="0" smtClean="0">
                <a:hlinkClick r:id="rId3"/>
              </a:rPr>
              <a:t>http://rpdp.net/sciencetips_v2/L12B1.htm</a:t>
            </a:r>
            <a:endParaRPr lang="en-US" sz="13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3647366"/>
            <a:ext cx="7937654" cy="2489814"/>
          </a:xfrm>
        </p:spPr>
        <p:txBody>
          <a:bodyPr>
            <a:normAutofit/>
          </a:bodyPr>
          <a:lstStyle/>
          <a:p>
            <a:pPr>
              <a:buNone/>
            </a:pPr>
            <a:r>
              <a:rPr lang="en-US" dirty="0" smtClean="0"/>
              <a:t>	</a:t>
            </a:r>
            <a:r>
              <a:rPr lang="en-US" sz="2400" dirty="0" smtClean="0"/>
              <a:t>Which statement </a:t>
            </a:r>
            <a:r>
              <a:rPr lang="en-US" sz="2400" b="1" dirty="0" smtClean="0"/>
              <a:t>best</a:t>
            </a:r>
            <a:r>
              <a:rPr lang="en-US" sz="2400" dirty="0" smtClean="0"/>
              <a:t> identifies Cell X and Cell Y?</a:t>
            </a:r>
          </a:p>
          <a:p>
            <a:pPr marL="914400" lvl="1" indent="-514350">
              <a:buFont typeface="+mj-lt"/>
              <a:buAutoNum type="alphaUcPeriod"/>
            </a:pPr>
            <a:r>
              <a:rPr lang="en-US" dirty="0" smtClean="0"/>
              <a:t>Cell X is prokaryotic and Cell Y is eukaryotic. </a:t>
            </a:r>
          </a:p>
          <a:p>
            <a:pPr marL="914400" lvl="1" indent="-514350">
              <a:buFont typeface="+mj-lt"/>
              <a:buAutoNum type="alphaUcPeriod"/>
            </a:pPr>
            <a:r>
              <a:rPr lang="en-US" dirty="0" smtClean="0"/>
              <a:t>Cell X is a nerve cell and Cell Y is nerve tissue.</a:t>
            </a:r>
          </a:p>
          <a:p>
            <a:pPr marL="914400" lvl="1" indent="-514350">
              <a:buFont typeface="+mj-lt"/>
              <a:buAutoNum type="alphaUcPeriod"/>
            </a:pPr>
            <a:r>
              <a:rPr lang="en-US" dirty="0" smtClean="0"/>
              <a:t>Cell X is a red blood cell and Cell Y is a muscle cell.</a:t>
            </a:r>
          </a:p>
          <a:p>
            <a:pPr marL="914400" lvl="1" indent="-514350">
              <a:buFont typeface="+mj-lt"/>
              <a:buAutoNum type="alphaUcPeriod"/>
            </a:pPr>
            <a:r>
              <a:rPr lang="en-US" dirty="0" smtClean="0"/>
              <a:t>Cell X is a plant cell and Cell Y is an animal cell.</a:t>
            </a:r>
          </a:p>
          <a:p>
            <a:pPr>
              <a:buNone/>
            </a:pPr>
            <a:endParaRPr lang="en-US" dirty="0"/>
          </a:p>
        </p:txBody>
      </p:sp>
      <p:pic>
        <p:nvPicPr>
          <p:cNvPr id="6" name="Content Placeholder 5" descr="Twp different cells"/>
          <p:cNvPicPr>
            <a:picLocks noGrp="1"/>
          </p:cNvPicPr>
          <p:nvPr>
            <p:ph sz="half" idx="2"/>
          </p:nvPr>
        </p:nvPicPr>
        <p:blipFill>
          <a:blip r:embed="rId3" cstate="print"/>
          <a:srcRect/>
          <a:stretch>
            <a:fillRect/>
          </a:stretch>
        </p:blipFill>
        <p:spPr bwMode="auto">
          <a:xfrm>
            <a:off x="1344970" y="2091858"/>
            <a:ext cx="4637185" cy="1555507"/>
          </a:xfrm>
          <a:prstGeom prst="rect">
            <a:avLst/>
          </a:prstGeom>
          <a:noFill/>
          <a:ln w="9525">
            <a:noFill/>
            <a:miter lim="800000"/>
            <a:headEnd/>
            <a:tailEnd/>
          </a:ln>
        </p:spPr>
      </p:pic>
      <p:sp>
        <p:nvSpPr>
          <p:cNvPr id="5" name="TextBox 4"/>
          <p:cNvSpPr txBox="1"/>
          <p:nvPr/>
        </p:nvSpPr>
        <p:spPr>
          <a:xfrm>
            <a:off x="764002" y="1553377"/>
            <a:ext cx="6880034" cy="461665"/>
          </a:xfrm>
          <a:prstGeom prst="rect">
            <a:avLst/>
          </a:prstGeom>
          <a:noFill/>
        </p:spPr>
        <p:txBody>
          <a:bodyPr wrap="square" rtlCol="0">
            <a:spAutoFit/>
          </a:bodyPr>
          <a:lstStyle/>
          <a:p>
            <a:pPr lvl="0"/>
            <a:r>
              <a:rPr lang="en-US" sz="2400" dirty="0" smtClean="0"/>
              <a:t>The illustrations represent two different cells.</a:t>
            </a:r>
          </a:p>
        </p:txBody>
      </p:sp>
      <p:sp>
        <p:nvSpPr>
          <p:cNvPr id="7" name="TextBox 6"/>
          <p:cNvSpPr txBox="1"/>
          <p:nvPr/>
        </p:nvSpPr>
        <p:spPr>
          <a:xfrm>
            <a:off x="903379" y="5927857"/>
            <a:ext cx="2644056" cy="276999"/>
          </a:xfrm>
          <a:prstGeom prst="rect">
            <a:avLst/>
          </a:prstGeom>
          <a:noFill/>
        </p:spPr>
        <p:txBody>
          <a:bodyPr wrap="square" rtlCol="0">
            <a:spAutoFit/>
          </a:bodyPr>
          <a:lstStyle/>
          <a:p>
            <a:r>
              <a:rPr lang="en-US" sz="1200" dirty="0" smtClean="0"/>
              <a:t>From </a:t>
            </a:r>
            <a:r>
              <a:rPr lang="en-US" sz="1200" u="sng" dirty="0" smtClean="0">
                <a:hlinkClick r:id="rId4"/>
              </a:rPr>
              <a:t>http://www.doe.mass.edu/mcas/</a:t>
            </a:r>
            <a:endParaRPr lang="en-US" sz="1200" dirty="0"/>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L.12.B.1 </a:t>
            </a:r>
            <a:r>
              <a:rPr lang="en-US" sz="1200" dirty="0" smtClean="0">
                <a:hlinkClick r:id="rId5"/>
              </a:rPr>
              <a:t>http://rpdp.net/sciencetips_v2/L12B1.htm</a:t>
            </a:r>
            <a:endParaRPr lang="en-US" sz="13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8047" y="2379643"/>
            <a:ext cx="4920824" cy="3746520"/>
          </a:xfrm>
        </p:spPr>
        <p:txBody>
          <a:bodyPr>
            <a:normAutofit/>
          </a:bodyPr>
          <a:lstStyle/>
          <a:p>
            <a:pPr>
              <a:buNone/>
            </a:pPr>
            <a:r>
              <a:rPr lang="en-US" dirty="0" smtClean="0"/>
              <a:t>	</a:t>
            </a:r>
            <a:r>
              <a:rPr lang="en-US" sz="2400" dirty="0" smtClean="0"/>
              <a:t>Which of the following describes the primary function of this body system? </a:t>
            </a:r>
          </a:p>
          <a:p>
            <a:pPr marL="914400" lvl="1" indent="-457200">
              <a:buFont typeface="+mj-lt"/>
              <a:buAutoNum type="alphaUcPeriod"/>
            </a:pPr>
            <a:r>
              <a:rPr lang="en-US" dirty="0" smtClean="0"/>
              <a:t>Supports the skeletal system</a:t>
            </a:r>
          </a:p>
          <a:p>
            <a:pPr marL="914400" lvl="1" indent="-457200">
              <a:buFont typeface="+mj-lt"/>
              <a:buAutoNum type="alphaUcPeriod"/>
            </a:pPr>
            <a:r>
              <a:rPr lang="en-US" dirty="0" smtClean="0"/>
              <a:t>Absorbs nutrients from food</a:t>
            </a:r>
          </a:p>
          <a:p>
            <a:pPr marL="914400" lvl="1" indent="-457200">
              <a:buFont typeface="+mj-lt"/>
              <a:buAutoNum type="alphaUcPeriod"/>
            </a:pPr>
            <a:r>
              <a:rPr lang="en-US" dirty="0" smtClean="0"/>
              <a:t>Responds to stimuli in the environment</a:t>
            </a:r>
          </a:p>
          <a:p>
            <a:pPr marL="914400" lvl="1" indent="-457200">
              <a:buFont typeface="+mj-lt"/>
              <a:buAutoNum type="alphaUcPeriod"/>
            </a:pPr>
            <a:r>
              <a:rPr lang="en-US" dirty="0" smtClean="0"/>
              <a:t>Exchanges gases with the environment</a:t>
            </a:r>
          </a:p>
          <a:p>
            <a:endParaRPr lang="en-US" dirty="0"/>
          </a:p>
        </p:txBody>
      </p:sp>
      <p:pic>
        <p:nvPicPr>
          <p:cNvPr id="6" name="Content Placeholder 5" descr="major system of the human body"/>
          <p:cNvPicPr>
            <a:picLocks noGrp="1"/>
          </p:cNvPicPr>
          <p:nvPr>
            <p:ph sz="half" idx="2"/>
          </p:nvPr>
        </p:nvPicPr>
        <p:blipFill>
          <a:blip r:embed="rId3" cstate="print"/>
          <a:srcRect/>
          <a:stretch>
            <a:fillRect/>
          </a:stretch>
        </p:blipFill>
        <p:spPr bwMode="auto">
          <a:xfrm>
            <a:off x="5598361" y="2439459"/>
            <a:ext cx="2576156" cy="3548214"/>
          </a:xfrm>
          <a:prstGeom prst="rect">
            <a:avLst/>
          </a:prstGeom>
          <a:noFill/>
          <a:ln w="9525">
            <a:noFill/>
            <a:miter lim="800000"/>
            <a:headEnd/>
            <a:tailEnd/>
          </a:ln>
        </p:spPr>
      </p:pic>
      <p:sp>
        <p:nvSpPr>
          <p:cNvPr id="5" name="TextBox 4"/>
          <p:cNvSpPr txBox="1"/>
          <p:nvPr/>
        </p:nvSpPr>
        <p:spPr>
          <a:xfrm>
            <a:off x="5598361" y="5987663"/>
            <a:ext cx="2644056" cy="276999"/>
          </a:xfrm>
          <a:prstGeom prst="rect">
            <a:avLst/>
          </a:prstGeom>
          <a:noFill/>
        </p:spPr>
        <p:txBody>
          <a:bodyPr wrap="square" rtlCol="0">
            <a:spAutoFit/>
          </a:bodyPr>
          <a:lstStyle/>
          <a:p>
            <a:r>
              <a:rPr lang="en-US" sz="1200" dirty="0" smtClean="0"/>
              <a:t>From </a:t>
            </a:r>
            <a:r>
              <a:rPr lang="en-US" sz="1200" u="sng" dirty="0" smtClean="0">
                <a:hlinkClick r:id="rId4"/>
              </a:rPr>
              <a:t>http://www.doe.mass.edu/mcas/</a:t>
            </a:r>
            <a:endParaRPr lang="en-US" sz="1200" dirty="0"/>
          </a:p>
        </p:txBody>
      </p:sp>
      <p:sp>
        <p:nvSpPr>
          <p:cNvPr id="7" name="TextBox 6"/>
          <p:cNvSpPr txBox="1"/>
          <p:nvPr/>
        </p:nvSpPr>
        <p:spPr>
          <a:xfrm>
            <a:off x="732768" y="1608462"/>
            <a:ext cx="7353759" cy="830997"/>
          </a:xfrm>
          <a:prstGeom prst="rect">
            <a:avLst/>
          </a:prstGeom>
          <a:noFill/>
        </p:spPr>
        <p:txBody>
          <a:bodyPr wrap="square" rtlCol="0">
            <a:spAutoFit/>
          </a:bodyPr>
          <a:lstStyle/>
          <a:p>
            <a:pPr lvl="0"/>
            <a:r>
              <a:rPr lang="en-US" sz="2400" dirty="0" smtClean="0"/>
              <a:t>Use the diagram of the human body to answer the following question. </a:t>
            </a:r>
            <a:endParaRPr lang="en-US" sz="3600" dirty="0" smtClean="0"/>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L.12.B.2 </a:t>
            </a:r>
            <a:r>
              <a:rPr lang="en-US" sz="1200" dirty="0" smtClean="0">
                <a:hlinkClick r:id="rId5"/>
              </a:rPr>
              <a:t>http://www.rpdp.net/sciencetips_v2/L12B2.htm</a:t>
            </a:r>
            <a:endParaRPr lang="en-US" sz="1300"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826" y="1600200"/>
            <a:ext cx="7805451" cy="4525963"/>
          </a:xfrm>
        </p:spPr>
        <p:txBody>
          <a:bodyPr>
            <a:normAutofit/>
          </a:bodyPr>
          <a:lstStyle/>
          <a:p>
            <a:pPr>
              <a:buNone/>
            </a:pPr>
            <a:r>
              <a:rPr lang="en-US" dirty="0" smtClean="0"/>
              <a:t>	</a:t>
            </a:r>
            <a:r>
              <a:rPr lang="en-US" sz="2800" dirty="0" smtClean="0"/>
              <a:t>An individual is born with a hole in the septum of his heart between the two atria. Which statement </a:t>
            </a:r>
            <a:r>
              <a:rPr lang="en-US" sz="2800" b="1" dirty="0" smtClean="0"/>
              <a:t>best</a:t>
            </a:r>
            <a:r>
              <a:rPr lang="en-US" sz="2800" dirty="0" smtClean="0"/>
              <a:t> explains why this condition may be harmful? </a:t>
            </a:r>
          </a:p>
          <a:p>
            <a:pPr marL="971550" lvl="1" indent="-514350">
              <a:buFont typeface="+mj-lt"/>
              <a:buAutoNum type="alphaUcPeriod"/>
            </a:pPr>
            <a:r>
              <a:rPr lang="en-US" dirty="0" smtClean="0"/>
              <a:t>The person will have high blood pressure. </a:t>
            </a:r>
          </a:p>
          <a:p>
            <a:pPr marL="971550" lvl="1" indent="-514350">
              <a:buFont typeface="+mj-lt"/>
              <a:buAutoNum type="alphaUcPeriod"/>
            </a:pPr>
            <a:r>
              <a:rPr lang="en-US" dirty="0" smtClean="0"/>
              <a:t>The person will have low blood pressure. </a:t>
            </a:r>
          </a:p>
          <a:p>
            <a:pPr marL="971550" lvl="1" indent="-514350">
              <a:buFont typeface="+mj-lt"/>
              <a:buAutoNum type="alphaUcPeriod"/>
            </a:pPr>
            <a:r>
              <a:rPr lang="en-US" dirty="0" smtClean="0"/>
              <a:t>The cells of the body may not get enough oxygen. </a:t>
            </a:r>
          </a:p>
          <a:p>
            <a:pPr marL="971550" lvl="1" indent="-514350">
              <a:buFont typeface="+mj-lt"/>
              <a:buAutoNum type="alphaUcPeriod"/>
            </a:pPr>
            <a:r>
              <a:rPr lang="en-US" dirty="0" smtClean="0"/>
              <a:t>The blood will not flow to the lungs for gas exchange. </a:t>
            </a:r>
          </a:p>
          <a:p>
            <a:pPr>
              <a:buNone/>
            </a:pPr>
            <a:endParaRPr lang="en-US" sz="4000"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L.12.B.2 </a:t>
            </a:r>
            <a:r>
              <a:rPr lang="en-US" sz="1200" dirty="0" smtClean="0">
                <a:hlinkClick r:id="rId3"/>
              </a:rPr>
              <a:t>http://www.rpdp.net/sciencetips_v2/L12B2.htm</a:t>
            </a:r>
            <a:endParaRPr lang="en-US" sz="13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596130" cy="4525963"/>
          </a:xfrm>
        </p:spPr>
        <p:txBody>
          <a:bodyPr>
            <a:normAutofit/>
          </a:bodyPr>
          <a:lstStyle/>
          <a:p>
            <a:pPr lvl="0">
              <a:buNone/>
            </a:pPr>
            <a:r>
              <a:rPr lang="en-US" dirty="0" smtClean="0"/>
              <a:t>	</a:t>
            </a:r>
            <a:r>
              <a:rPr lang="en-US" sz="2600" dirty="0" smtClean="0"/>
              <a:t>Which of the following is the correct ranking of organizational hierarchy of organisms from simplest to most complex?</a:t>
            </a:r>
          </a:p>
          <a:p>
            <a:pPr marL="971550" lvl="1" indent="-514350">
              <a:buFont typeface="+mj-lt"/>
              <a:buAutoNum type="alphaUcPeriod"/>
            </a:pPr>
            <a:r>
              <a:rPr lang="en-US" sz="2600" dirty="0" smtClean="0"/>
              <a:t>cells, organs, tissues, organ systems, organisms</a:t>
            </a:r>
          </a:p>
          <a:p>
            <a:pPr marL="971550" lvl="1" indent="-514350">
              <a:buFont typeface="+mj-lt"/>
              <a:buAutoNum type="alphaUcPeriod"/>
            </a:pPr>
            <a:r>
              <a:rPr lang="en-US" sz="2600" dirty="0" smtClean="0"/>
              <a:t>cells, tissues, organs, organ systems, organisms</a:t>
            </a:r>
          </a:p>
          <a:p>
            <a:pPr marL="971550" lvl="1" indent="-514350">
              <a:buFont typeface="+mj-lt"/>
              <a:buAutoNum type="alphaUcPeriod"/>
            </a:pPr>
            <a:r>
              <a:rPr lang="en-US" sz="2600" dirty="0" smtClean="0"/>
              <a:t>tissues, cells, organs, organ systems, organisms</a:t>
            </a:r>
          </a:p>
          <a:p>
            <a:pPr marL="971550" lvl="1" indent="-514350">
              <a:buFont typeface="+mj-lt"/>
              <a:buAutoNum type="alphaUcPeriod"/>
            </a:pPr>
            <a:r>
              <a:rPr lang="en-US" sz="2600" dirty="0" smtClean="0"/>
              <a:t>tissues, organs, cells, organ systems, organisms</a:t>
            </a:r>
          </a:p>
          <a:p>
            <a:pPr>
              <a:buNone/>
            </a:pP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L.12.B.2 </a:t>
            </a:r>
            <a:r>
              <a:rPr lang="en-US" sz="1200" dirty="0" smtClean="0">
                <a:hlinkClick r:id="rId3"/>
              </a:rPr>
              <a:t>http://www.rpdp.net/sciencetips_v2/L12B2.htm</a:t>
            </a:r>
            <a:endParaRPr lang="en-US" sz="13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838501" cy="4525963"/>
          </a:xfrm>
        </p:spPr>
        <p:txBody>
          <a:bodyPr/>
          <a:lstStyle/>
          <a:p>
            <a:pPr>
              <a:buNone/>
            </a:pPr>
            <a:r>
              <a:rPr lang="en-US" dirty="0" smtClean="0"/>
              <a:t>	</a:t>
            </a:r>
            <a:r>
              <a:rPr lang="en-US" sz="2800" dirty="0" smtClean="0"/>
              <a:t>If a parasite invades and irritates the small intestine of an animal, what effect will it </a:t>
            </a:r>
            <a:r>
              <a:rPr lang="en-US" sz="2800" b="1" dirty="0" smtClean="0"/>
              <a:t>most likely </a:t>
            </a:r>
            <a:r>
              <a:rPr lang="en-US" sz="2800" dirty="0" smtClean="0"/>
              <a:t>have on the body? </a:t>
            </a:r>
          </a:p>
          <a:p>
            <a:pPr marL="914400" lvl="1" indent="-514350">
              <a:buFont typeface="+mj-lt"/>
              <a:buAutoNum type="alphaUcPeriod"/>
            </a:pPr>
            <a:r>
              <a:rPr lang="en-US" dirty="0" smtClean="0"/>
              <a:t>Increases water retention.</a:t>
            </a:r>
          </a:p>
          <a:p>
            <a:pPr marL="914400" lvl="1" indent="-514350">
              <a:buFont typeface="+mj-lt"/>
              <a:buAutoNum type="alphaUcPeriod"/>
            </a:pPr>
            <a:r>
              <a:rPr lang="en-US" dirty="0" smtClean="0"/>
              <a:t>Disrupts balance and causes blindness.</a:t>
            </a:r>
          </a:p>
          <a:p>
            <a:pPr marL="914400" lvl="1" indent="-514350">
              <a:buFont typeface="+mj-lt"/>
              <a:buAutoNum type="alphaUcPeriod"/>
            </a:pPr>
            <a:r>
              <a:rPr lang="en-US" dirty="0" smtClean="0"/>
              <a:t>Decreases white blood cell count.</a:t>
            </a:r>
          </a:p>
          <a:p>
            <a:pPr marL="914400" lvl="1" indent="-514350">
              <a:buFont typeface="+mj-lt"/>
              <a:buAutoNum type="alphaUcPeriod"/>
            </a:pPr>
            <a:r>
              <a:rPr lang="en-US" dirty="0" smtClean="0"/>
              <a:t>Interferes with nutrient absorption. </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L.12.B.3 </a:t>
            </a:r>
            <a:r>
              <a:rPr lang="en-US" sz="1200" dirty="0" smtClean="0">
                <a:hlinkClick r:id="rId3"/>
              </a:rPr>
              <a:t>http://www.rpdp.net/sciencetips_v2/L12B3.htm</a:t>
            </a:r>
            <a:endParaRPr lang="en-US" sz="13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69913" y="2511846"/>
            <a:ext cx="4038600" cy="3614317"/>
          </a:xfrm>
        </p:spPr>
        <p:txBody>
          <a:bodyPr>
            <a:normAutofit fontScale="85000" lnSpcReduction="20000"/>
          </a:bodyPr>
          <a:lstStyle/>
          <a:p>
            <a:pPr>
              <a:buNone/>
            </a:pPr>
            <a:r>
              <a:rPr lang="en-US" dirty="0" smtClean="0"/>
              <a:t>	</a:t>
            </a:r>
            <a:r>
              <a:rPr lang="en-US" sz="2400" dirty="0" smtClean="0"/>
              <a:t>What is the </a:t>
            </a:r>
            <a:r>
              <a:rPr lang="en-US" sz="2400" b="1" dirty="0" smtClean="0"/>
              <a:t>best</a:t>
            </a:r>
            <a:r>
              <a:rPr lang="en-US" sz="2400" dirty="0" smtClean="0"/>
              <a:t> reason why Response II is greater than Response I?</a:t>
            </a:r>
          </a:p>
          <a:p>
            <a:pPr marL="914400" lvl="1" indent="-514350">
              <a:buFont typeface="+mj-lt"/>
              <a:buAutoNum type="alphaUcPeriod"/>
            </a:pPr>
            <a:r>
              <a:rPr lang="en-US" dirty="0" smtClean="0"/>
              <a:t>More bacteria entered at point 2 than at point 1.</a:t>
            </a:r>
          </a:p>
          <a:p>
            <a:pPr marL="914400" lvl="1" indent="-514350">
              <a:buFont typeface="+mj-lt"/>
              <a:buAutoNum type="alphaUcPeriod"/>
            </a:pPr>
            <a:r>
              <a:rPr lang="en-US" dirty="0" smtClean="0"/>
              <a:t>Memory cells were produced during Response I.</a:t>
            </a:r>
          </a:p>
          <a:p>
            <a:pPr marL="914400" lvl="1" indent="-514350">
              <a:buFont typeface="+mj-lt"/>
              <a:buAutoNum type="alphaUcPeriod"/>
            </a:pPr>
            <a:r>
              <a:rPr lang="en-US" dirty="0" smtClean="0"/>
              <a:t>Antibodies from Response I still remained in the blood.</a:t>
            </a:r>
          </a:p>
          <a:p>
            <a:pPr marL="914400" lvl="1" indent="-514350">
              <a:buFont typeface="+mj-lt"/>
              <a:buAutoNum type="alphaUcPeriod"/>
            </a:pPr>
            <a:r>
              <a:rPr lang="en-US" dirty="0" smtClean="0"/>
              <a:t>Macrophages increased their production of antibodies.</a:t>
            </a:r>
          </a:p>
          <a:p>
            <a:pPr>
              <a:buNone/>
            </a:pPr>
            <a:endParaRPr lang="en-US" dirty="0" smtClean="0"/>
          </a:p>
          <a:p>
            <a:pPr>
              <a:buNone/>
            </a:pPr>
            <a:endParaRPr lang="en-US" dirty="0"/>
          </a:p>
        </p:txBody>
      </p:sp>
      <p:pic>
        <p:nvPicPr>
          <p:cNvPr id="7" name="Content Placeholder 6" descr="immune.png"/>
          <p:cNvPicPr>
            <a:picLocks noGrp="1" noChangeAspect="1"/>
          </p:cNvPicPr>
          <p:nvPr>
            <p:ph sz="half" idx="2"/>
          </p:nvPr>
        </p:nvPicPr>
        <p:blipFill>
          <a:blip r:embed="rId3"/>
          <a:stretch>
            <a:fillRect/>
          </a:stretch>
        </p:blipFill>
        <p:spPr>
          <a:xfrm>
            <a:off x="4337098" y="3002254"/>
            <a:ext cx="4668788" cy="2484147"/>
          </a:xfrm>
        </p:spPr>
      </p:pic>
      <p:sp>
        <p:nvSpPr>
          <p:cNvPr id="6" name="TextBox 5"/>
          <p:cNvSpPr txBox="1"/>
          <p:nvPr/>
        </p:nvSpPr>
        <p:spPr>
          <a:xfrm>
            <a:off x="627961" y="1630496"/>
            <a:ext cx="7271133" cy="707886"/>
          </a:xfrm>
          <a:prstGeom prst="rect">
            <a:avLst/>
          </a:prstGeom>
          <a:noFill/>
        </p:spPr>
        <p:txBody>
          <a:bodyPr wrap="square" rtlCol="0">
            <a:spAutoFit/>
          </a:bodyPr>
          <a:lstStyle/>
          <a:p>
            <a:r>
              <a:rPr lang="en-US" sz="2000" dirty="0" smtClean="0"/>
              <a:t>Use the graph below to answer the following question.  The graph shows the number of antibodies in the blood over a period of time.</a:t>
            </a:r>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L.12.B.3 </a:t>
            </a:r>
            <a:r>
              <a:rPr lang="en-US" sz="1200" dirty="0" smtClean="0">
                <a:hlinkClick r:id="rId4"/>
              </a:rPr>
              <a:t>http://www.rpdp.net/sciencetips_v2/L12B3.htm</a:t>
            </a:r>
            <a:endParaRPr lang="en-US" sz="1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35959" y="2041466"/>
            <a:ext cx="8014447" cy="4621828"/>
          </a:xfrm>
        </p:spPr>
        <p:txBody>
          <a:bodyPr>
            <a:normAutofit/>
          </a:bodyPr>
          <a:lstStyle/>
          <a:p>
            <a:pPr>
              <a:buNone/>
            </a:pPr>
            <a:r>
              <a:rPr lang="en-US" dirty="0" smtClean="0"/>
              <a:t>	</a:t>
            </a:r>
            <a:r>
              <a:rPr lang="en-US" sz="2800" dirty="0" smtClean="0"/>
              <a:t>When instructed by your teacher, the proper way to smell a chemical is to</a:t>
            </a:r>
          </a:p>
          <a:p>
            <a:pPr marL="914400" lvl="1" indent="-514350">
              <a:buFont typeface="+mj-lt"/>
              <a:buAutoNum type="alphaUcPeriod"/>
            </a:pPr>
            <a:r>
              <a:rPr lang="en-US" dirty="0" smtClean="0"/>
              <a:t>put the container next to your nose and inhale.</a:t>
            </a:r>
          </a:p>
          <a:p>
            <a:pPr marL="914400" lvl="1" indent="-514350">
              <a:buFont typeface="+mj-lt"/>
              <a:buAutoNum type="alphaUcPeriod"/>
            </a:pPr>
            <a:r>
              <a:rPr lang="en-US" dirty="0" smtClean="0"/>
              <a:t>waft the smell away from your nose.</a:t>
            </a:r>
          </a:p>
          <a:p>
            <a:pPr marL="914400" lvl="1" indent="-514350">
              <a:buFont typeface="+mj-lt"/>
              <a:buAutoNum type="alphaUcPeriod"/>
            </a:pPr>
            <a:r>
              <a:rPr lang="en-US" dirty="0" smtClean="0"/>
              <a:t>waft the smell towards your face.</a:t>
            </a:r>
          </a:p>
          <a:p>
            <a:pPr marL="914400" lvl="1" indent="-514350">
              <a:buFont typeface="+mj-lt"/>
              <a:buAutoNum type="alphaUcPeriod"/>
            </a:pPr>
            <a:r>
              <a:rPr lang="en-US" dirty="0" smtClean="0"/>
              <a:t>have your lab partner smell the chemical.</a:t>
            </a:r>
          </a:p>
          <a:p>
            <a:pPr>
              <a:buNone/>
            </a:pPr>
            <a:endParaRPr lang="en-US" dirty="0" smtClean="0"/>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N.12.A.4 </a:t>
            </a:r>
            <a:r>
              <a:rPr lang="en-US" sz="1200" dirty="0" smtClean="0">
                <a:hlinkClick r:id="rId3"/>
              </a:rPr>
              <a:t>http://www.rpdp.net/sciencetips_v2/N12A4.htm</a:t>
            </a:r>
            <a:endParaRPr lang="en-US" sz="13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50366" cy="4525963"/>
          </a:xfrm>
        </p:spPr>
        <p:txBody>
          <a:bodyPr>
            <a:normAutofit fontScale="85000" lnSpcReduction="10000"/>
          </a:bodyPr>
          <a:lstStyle/>
          <a:p>
            <a:pPr lvl="0">
              <a:buNone/>
            </a:pPr>
            <a:r>
              <a:rPr lang="en-US" dirty="0" smtClean="0"/>
              <a:t>	</a:t>
            </a:r>
            <a:r>
              <a:rPr lang="en-US" sz="3100" dirty="0" smtClean="0"/>
              <a:t>Research has led scientists to conclude that fevers help the human body fight infection by elevating body temperatures and causing parts of the immune system to work better. </a:t>
            </a:r>
          </a:p>
          <a:p>
            <a:pPr lvl="0">
              <a:buNone/>
            </a:pPr>
            <a:r>
              <a:rPr lang="en-US" sz="3100" dirty="0" smtClean="0"/>
              <a:t>	Which statement does this conclusion </a:t>
            </a:r>
            <a:r>
              <a:rPr lang="en-US" sz="3100" b="1" dirty="0" smtClean="0"/>
              <a:t>best</a:t>
            </a:r>
            <a:r>
              <a:rPr lang="en-US" sz="3100" dirty="0" smtClean="0"/>
              <a:t> support?</a:t>
            </a:r>
          </a:p>
          <a:p>
            <a:pPr marL="971550" lvl="1" indent="-514350">
              <a:buFont typeface="+mj-lt"/>
              <a:buAutoNum type="alphaUcPeriod"/>
            </a:pPr>
            <a:r>
              <a:rPr lang="en-US" sz="3100" dirty="0" smtClean="0"/>
              <a:t>Fevers disrupt homeostasis.</a:t>
            </a:r>
          </a:p>
          <a:p>
            <a:pPr marL="971550" lvl="1" indent="-514350">
              <a:buFont typeface="+mj-lt"/>
              <a:buAutoNum type="alphaUcPeriod"/>
            </a:pPr>
            <a:r>
              <a:rPr lang="en-US" sz="3100" dirty="0" smtClean="0"/>
              <a:t>Fevers should immediately be treated with medication.</a:t>
            </a:r>
          </a:p>
          <a:p>
            <a:pPr marL="971550" lvl="1" indent="-514350">
              <a:buFont typeface="+mj-lt"/>
              <a:buAutoNum type="alphaUcPeriod"/>
            </a:pPr>
            <a:r>
              <a:rPr lang="en-US" sz="3100" dirty="0" smtClean="0"/>
              <a:t>Fevers are a necessary part of maintaining homeostasis.</a:t>
            </a:r>
          </a:p>
          <a:p>
            <a:pPr marL="971550" lvl="1" indent="-514350">
              <a:buFont typeface="+mj-lt"/>
              <a:buAutoNum type="alphaUcPeriod"/>
            </a:pPr>
            <a:r>
              <a:rPr lang="en-US" sz="3100" dirty="0" smtClean="0"/>
              <a:t>Fevers are rarely caused by bacterial infections.  </a:t>
            </a:r>
            <a:endParaRPr lang="en-US" sz="3100"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L.12.B.3 </a:t>
            </a:r>
            <a:r>
              <a:rPr lang="en-US" sz="1200" dirty="0" smtClean="0">
                <a:hlinkClick r:id="rId3"/>
              </a:rPr>
              <a:t>http://www.rpdp.net/sciencetips_v2/L12B3.htm</a:t>
            </a:r>
            <a:endParaRPr lang="en-US" sz="13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2368627"/>
            <a:ext cx="4125817" cy="3757536"/>
          </a:xfrm>
        </p:spPr>
        <p:txBody>
          <a:bodyPr>
            <a:normAutofit/>
          </a:bodyPr>
          <a:lstStyle/>
          <a:p>
            <a:pPr>
              <a:buNone/>
            </a:pPr>
            <a:r>
              <a:rPr lang="en-US" dirty="0" smtClean="0"/>
              <a:t>	</a:t>
            </a:r>
            <a:r>
              <a:rPr lang="en-US" sz="2400" dirty="0" smtClean="0"/>
              <a:t>Which of the following organisms have the </a:t>
            </a:r>
            <a:r>
              <a:rPr lang="en-US" sz="2400" b="1" dirty="0" smtClean="0"/>
              <a:t>greatest</a:t>
            </a:r>
            <a:r>
              <a:rPr lang="en-US" sz="2400" dirty="0" smtClean="0"/>
              <a:t> amount of stored energy</a:t>
            </a:r>
            <a:br>
              <a:rPr lang="en-US" sz="2400" dirty="0" smtClean="0"/>
            </a:br>
            <a:r>
              <a:rPr lang="en-US" sz="2400" dirty="0" smtClean="0"/>
              <a:t>in the food web?</a:t>
            </a:r>
          </a:p>
          <a:p>
            <a:pPr marL="857250" lvl="1" indent="-457200">
              <a:buFont typeface="+mj-lt"/>
              <a:buAutoNum type="alphaUcPeriod"/>
            </a:pPr>
            <a:r>
              <a:rPr lang="en-US" dirty="0" smtClean="0"/>
              <a:t>Hawk and Coyote </a:t>
            </a:r>
          </a:p>
          <a:p>
            <a:pPr marL="857250" lvl="1" indent="-457200">
              <a:buFont typeface="+mj-lt"/>
              <a:buAutoNum type="alphaUcPeriod"/>
            </a:pPr>
            <a:r>
              <a:rPr lang="en-US" dirty="0" smtClean="0"/>
              <a:t>Grass and Cactus </a:t>
            </a:r>
          </a:p>
          <a:p>
            <a:pPr marL="857250" lvl="1" indent="-457200">
              <a:buFont typeface="+mj-lt"/>
              <a:buAutoNum type="alphaUcPeriod"/>
            </a:pPr>
            <a:r>
              <a:rPr lang="en-US" dirty="0" smtClean="0"/>
              <a:t>Roadrunner and Rabbit </a:t>
            </a:r>
          </a:p>
          <a:p>
            <a:pPr marL="857250" lvl="1" indent="-457200">
              <a:buFont typeface="+mj-lt"/>
              <a:buAutoNum type="alphaUcPeriod"/>
            </a:pPr>
            <a:r>
              <a:rPr lang="en-US" dirty="0" smtClean="0"/>
              <a:t>Grasshopper and Scorpion </a:t>
            </a:r>
          </a:p>
          <a:p>
            <a:pPr>
              <a:buNone/>
            </a:pPr>
            <a:endParaRPr lang="en-US" dirty="0" smtClean="0"/>
          </a:p>
          <a:p>
            <a:endParaRPr lang="en-US" dirty="0"/>
          </a:p>
        </p:txBody>
      </p:sp>
      <p:sp>
        <p:nvSpPr>
          <p:cNvPr id="6" name="TextBox 5"/>
          <p:cNvSpPr txBox="1"/>
          <p:nvPr/>
        </p:nvSpPr>
        <p:spPr>
          <a:xfrm>
            <a:off x="347940" y="1641513"/>
            <a:ext cx="7650165" cy="461665"/>
          </a:xfrm>
          <a:prstGeom prst="rect">
            <a:avLst/>
          </a:prstGeom>
          <a:noFill/>
        </p:spPr>
        <p:txBody>
          <a:bodyPr wrap="square" rtlCol="0">
            <a:spAutoFit/>
          </a:bodyPr>
          <a:lstStyle/>
          <a:p>
            <a:r>
              <a:rPr lang="en-US" sz="2400" dirty="0" smtClean="0"/>
              <a:t>Use the desert food web to answer the following question. </a:t>
            </a:r>
            <a:endParaRPr lang="en-US" sz="2400" dirty="0"/>
          </a:p>
        </p:txBody>
      </p:sp>
      <p:pic>
        <p:nvPicPr>
          <p:cNvPr id="9" name="Content Placeholder 8" descr="L12C1_Q1.gif"/>
          <p:cNvPicPr>
            <a:picLocks noGrp="1" noChangeAspect="1"/>
          </p:cNvPicPr>
          <p:nvPr>
            <p:ph sz="half" idx="2"/>
          </p:nvPr>
        </p:nvPicPr>
        <p:blipFill>
          <a:blip r:embed="rId3"/>
          <a:stretch>
            <a:fillRect/>
          </a:stretch>
        </p:blipFill>
        <p:spPr>
          <a:xfrm>
            <a:off x="4125816" y="2662176"/>
            <a:ext cx="4560983" cy="2546431"/>
          </a:xfrm>
        </p:spPr>
      </p:pic>
      <p:sp>
        <p:nvSpPr>
          <p:cNvPr id="7" name="Title 1"/>
          <p:cNvSpPr>
            <a:spLocks noGrp="1"/>
          </p:cNvSpPr>
          <p:nvPr>
            <p:ph type="title"/>
          </p:nvPr>
        </p:nvSpPr>
        <p:spPr/>
        <p:txBody>
          <a:bodyPr>
            <a:normAutofit/>
          </a:bodyPr>
          <a:lstStyle/>
          <a:p>
            <a:r>
              <a:rPr lang="en-US" dirty="0" smtClean="0"/>
              <a:t>Life Science</a:t>
            </a:r>
            <a:br>
              <a:rPr lang="en-US" dirty="0" smtClean="0"/>
            </a:br>
            <a:r>
              <a:rPr lang="en-US" sz="1200" dirty="0" smtClean="0"/>
              <a:t>L.12.C.1 </a:t>
            </a:r>
            <a:r>
              <a:rPr lang="en-US" sz="1200" dirty="0" smtClean="0">
                <a:hlinkClick r:id="rId4"/>
              </a:rPr>
              <a:t>http://rpdp.net/sciencetips_v2/L12C1.htm</a:t>
            </a:r>
            <a:endParaRPr lang="en-US" sz="13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3600"/>
            <a:ext cx="4485190" cy="3992563"/>
          </a:xfrm>
        </p:spPr>
        <p:txBody>
          <a:bodyPr>
            <a:normAutofit fontScale="85000" lnSpcReduction="20000"/>
          </a:bodyPr>
          <a:lstStyle/>
          <a:p>
            <a:pPr>
              <a:buNone/>
            </a:pPr>
            <a:r>
              <a:rPr lang="en-US" dirty="0" smtClean="0"/>
              <a:t>	</a:t>
            </a:r>
            <a:r>
              <a:rPr lang="en-US" sz="2600" dirty="0" smtClean="0"/>
              <a:t>In a marine ecosystem, disease killed most of the sea otters. This allowed the sea urchins and clams to increase in number. As a result, the sea gull population increased and the seaweed population  decreased. </a:t>
            </a:r>
          </a:p>
          <a:p>
            <a:pPr>
              <a:buNone/>
            </a:pPr>
            <a:r>
              <a:rPr lang="en-US" sz="2600" dirty="0" smtClean="0"/>
              <a:t>	Identify a secondary consumer in this marine ecosystem. </a:t>
            </a:r>
          </a:p>
          <a:p>
            <a:pPr marL="914400" lvl="1" indent="-457200">
              <a:buFont typeface="+mj-lt"/>
              <a:buAutoNum type="alphaUcPeriod"/>
            </a:pPr>
            <a:r>
              <a:rPr lang="en-US" sz="2600" dirty="0" smtClean="0"/>
              <a:t>Seaweed </a:t>
            </a:r>
          </a:p>
          <a:p>
            <a:pPr marL="914400" lvl="1" indent="-457200">
              <a:buFont typeface="+mj-lt"/>
              <a:buAutoNum type="alphaUcPeriod"/>
            </a:pPr>
            <a:r>
              <a:rPr lang="en-US" sz="2600" dirty="0" smtClean="0"/>
              <a:t>Clam </a:t>
            </a:r>
          </a:p>
          <a:p>
            <a:pPr marL="914400" lvl="1" indent="-457200">
              <a:buFont typeface="+mj-lt"/>
              <a:buAutoNum type="alphaUcPeriod"/>
            </a:pPr>
            <a:r>
              <a:rPr lang="en-US" sz="2600" dirty="0" smtClean="0"/>
              <a:t>Sea urchin </a:t>
            </a:r>
          </a:p>
          <a:p>
            <a:pPr marL="914400" lvl="1" indent="-457200">
              <a:buFont typeface="+mj-lt"/>
              <a:buAutoNum type="alphaUcPeriod"/>
            </a:pPr>
            <a:r>
              <a:rPr lang="en-US" sz="2600" dirty="0" smtClean="0"/>
              <a:t>Sea gull </a:t>
            </a:r>
          </a:p>
          <a:p>
            <a:endParaRPr lang="en-US" dirty="0"/>
          </a:p>
        </p:txBody>
      </p:sp>
      <p:sp>
        <p:nvSpPr>
          <p:cNvPr id="12" name="TextBox 11"/>
          <p:cNvSpPr txBox="1"/>
          <p:nvPr/>
        </p:nvSpPr>
        <p:spPr>
          <a:xfrm>
            <a:off x="5181600" y="2133600"/>
            <a:ext cx="1524000" cy="369332"/>
          </a:xfrm>
          <a:prstGeom prst="rect">
            <a:avLst/>
          </a:prstGeom>
          <a:noFill/>
        </p:spPr>
        <p:txBody>
          <a:bodyPr wrap="square" rtlCol="0">
            <a:spAutoFit/>
          </a:bodyPr>
          <a:lstStyle/>
          <a:p>
            <a:pPr algn="ctr"/>
            <a:r>
              <a:rPr lang="en-US" dirty="0" smtClean="0"/>
              <a:t>Sea Gulls</a:t>
            </a:r>
            <a:endParaRPr lang="en-US" dirty="0"/>
          </a:p>
        </p:txBody>
      </p:sp>
      <p:sp>
        <p:nvSpPr>
          <p:cNvPr id="13" name="TextBox 12"/>
          <p:cNvSpPr txBox="1"/>
          <p:nvPr/>
        </p:nvSpPr>
        <p:spPr>
          <a:xfrm>
            <a:off x="5181600" y="3657600"/>
            <a:ext cx="1524000" cy="369332"/>
          </a:xfrm>
          <a:prstGeom prst="rect">
            <a:avLst/>
          </a:prstGeom>
          <a:noFill/>
        </p:spPr>
        <p:txBody>
          <a:bodyPr wrap="square" rtlCol="0">
            <a:spAutoFit/>
          </a:bodyPr>
          <a:lstStyle/>
          <a:p>
            <a:pPr algn="ctr"/>
            <a:r>
              <a:rPr lang="en-US" dirty="0" smtClean="0"/>
              <a:t>Sea Urchins</a:t>
            </a:r>
            <a:endParaRPr lang="en-US" dirty="0"/>
          </a:p>
        </p:txBody>
      </p:sp>
      <p:sp>
        <p:nvSpPr>
          <p:cNvPr id="14" name="TextBox 13"/>
          <p:cNvSpPr txBox="1"/>
          <p:nvPr/>
        </p:nvSpPr>
        <p:spPr>
          <a:xfrm>
            <a:off x="7010400" y="3657600"/>
            <a:ext cx="1524000" cy="369332"/>
          </a:xfrm>
          <a:prstGeom prst="rect">
            <a:avLst/>
          </a:prstGeom>
          <a:noFill/>
        </p:spPr>
        <p:txBody>
          <a:bodyPr wrap="square" rtlCol="0">
            <a:spAutoFit/>
          </a:bodyPr>
          <a:lstStyle/>
          <a:p>
            <a:pPr algn="ctr"/>
            <a:r>
              <a:rPr lang="en-US" dirty="0" smtClean="0"/>
              <a:t>Clams</a:t>
            </a:r>
            <a:endParaRPr lang="en-US" dirty="0"/>
          </a:p>
        </p:txBody>
      </p:sp>
      <p:sp>
        <p:nvSpPr>
          <p:cNvPr id="15" name="TextBox 14"/>
          <p:cNvSpPr txBox="1"/>
          <p:nvPr/>
        </p:nvSpPr>
        <p:spPr>
          <a:xfrm>
            <a:off x="6248400" y="5029200"/>
            <a:ext cx="1524000" cy="369332"/>
          </a:xfrm>
          <a:prstGeom prst="rect">
            <a:avLst/>
          </a:prstGeom>
          <a:noFill/>
        </p:spPr>
        <p:txBody>
          <a:bodyPr wrap="square" rtlCol="0">
            <a:spAutoFit/>
          </a:bodyPr>
          <a:lstStyle/>
          <a:p>
            <a:pPr algn="ctr"/>
            <a:r>
              <a:rPr lang="en-US" dirty="0" smtClean="0"/>
              <a:t>Seaweed</a:t>
            </a:r>
            <a:endParaRPr lang="en-US" dirty="0"/>
          </a:p>
        </p:txBody>
      </p:sp>
      <p:sp>
        <p:nvSpPr>
          <p:cNvPr id="16" name="TextBox 15"/>
          <p:cNvSpPr txBox="1"/>
          <p:nvPr/>
        </p:nvSpPr>
        <p:spPr>
          <a:xfrm>
            <a:off x="7010400" y="2133600"/>
            <a:ext cx="1524000" cy="369332"/>
          </a:xfrm>
          <a:prstGeom prst="rect">
            <a:avLst/>
          </a:prstGeom>
          <a:noFill/>
        </p:spPr>
        <p:txBody>
          <a:bodyPr wrap="square" rtlCol="0">
            <a:spAutoFit/>
          </a:bodyPr>
          <a:lstStyle/>
          <a:p>
            <a:pPr algn="ctr"/>
            <a:r>
              <a:rPr lang="en-US" dirty="0" smtClean="0"/>
              <a:t>Sea Otters</a:t>
            </a:r>
            <a:endParaRPr lang="en-US" dirty="0"/>
          </a:p>
        </p:txBody>
      </p:sp>
      <p:sp>
        <p:nvSpPr>
          <p:cNvPr id="18" name="&quot;No&quot; Symbol 17"/>
          <p:cNvSpPr/>
          <p:nvPr/>
        </p:nvSpPr>
        <p:spPr>
          <a:xfrm>
            <a:off x="7239000" y="1828800"/>
            <a:ext cx="914400" cy="914400"/>
          </a:xfrm>
          <a:prstGeom prst="noSmoking">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tx1"/>
              </a:solidFill>
            </a:endParaRPr>
          </a:p>
        </p:txBody>
      </p:sp>
      <p:cxnSp>
        <p:nvCxnSpPr>
          <p:cNvPr id="19" name="Straight Arrow Connector 18"/>
          <p:cNvCxnSpPr/>
          <p:nvPr/>
        </p:nvCxnSpPr>
        <p:spPr>
          <a:xfrm rot="5400000" flipH="1" flipV="1">
            <a:off x="6096000" y="2362200"/>
            <a:ext cx="11430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5400000" flipH="1" flipV="1">
            <a:off x="7195066" y="3080266"/>
            <a:ext cx="115466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rot="16200000" flipV="1">
            <a:off x="6096000" y="4114800"/>
            <a:ext cx="91440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rot="5400000" flipH="1" flipV="1">
            <a:off x="6890266" y="4147066"/>
            <a:ext cx="1002268"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5400000" flipH="1" flipV="1">
            <a:off x="5366266" y="3080266"/>
            <a:ext cx="115466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16200000" flipV="1">
            <a:off x="6515100" y="2400300"/>
            <a:ext cx="1143000" cy="1371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799590" y="1641513"/>
            <a:ext cx="7089354" cy="400110"/>
          </a:xfrm>
          <a:prstGeom prst="rect">
            <a:avLst/>
          </a:prstGeom>
          <a:noFill/>
        </p:spPr>
        <p:txBody>
          <a:bodyPr wrap="square" rtlCol="0">
            <a:spAutoFit/>
          </a:bodyPr>
          <a:lstStyle/>
          <a:p>
            <a:r>
              <a:rPr lang="en-US" sz="2000" dirty="0" smtClean="0"/>
              <a:t>Use the description below to answer the following question.</a:t>
            </a:r>
            <a:endParaRPr lang="en-US" sz="2000" dirty="0"/>
          </a:p>
        </p:txBody>
      </p:sp>
      <p:sp>
        <p:nvSpPr>
          <p:cNvPr id="26" name="Title 1"/>
          <p:cNvSpPr>
            <a:spLocks noGrp="1"/>
          </p:cNvSpPr>
          <p:nvPr>
            <p:ph type="title"/>
          </p:nvPr>
        </p:nvSpPr>
        <p:spPr/>
        <p:txBody>
          <a:bodyPr>
            <a:normAutofit/>
          </a:bodyPr>
          <a:lstStyle/>
          <a:p>
            <a:r>
              <a:rPr lang="en-US" dirty="0" smtClean="0"/>
              <a:t>Life Science</a:t>
            </a:r>
            <a:br>
              <a:rPr lang="en-US" dirty="0" smtClean="0"/>
            </a:br>
            <a:r>
              <a:rPr lang="en-US" sz="1200" dirty="0" smtClean="0"/>
              <a:t>L.12.C.1 </a:t>
            </a:r>
            <a:r>
              <a:rPr lang="en-US" sz="1200" dirty="0" smtClean="0">
                <a:hlinkClick r:id="rId3"/>
              </a:rPr>
              <a:t>http://rpdp.net/sciencetips_v2/L12C1.htm</a:t>
            </a:r>
            <a:endParaRPr lang="en-US"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heckerboard(across)">
                                      <p:cBhvr>
                                        <p:cTn id="42" dur="500"/>
                                        <p:tgtEl>
                                          <p:spTgt spid="23"/>
                                        </p:tgtEl>
                                      </p:cBhvr>
                                    </p:animEffect>
                                  </p:childTnLst>
                                </p:cTn>
                              </p:par>
                              <p:par>
                                <p:cTn id="43" presetID="5" presetClass="entr" presetSubtype="1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heckerboard(across)">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heckerboard(across)">
                                      <p:cBhvr>
                                        <p:cTn id="50" dur="500"/>
                                        <p:tgtEl>
                                          <p:spTgt spid="21"/>
                                        </p:tgtEl>
                                      </p:cBhvr>
                                    </p:animEffect>
                                  </p:childTnLst>
                                </p:cTn>
                              </p:par>
                              <p:par>
                                <p:cTn id="51" presetID="5" presetClass="entr" presetSubtype="1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heckerboard(across)">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28390" cy="4525963"/>
          </a:xfrm>
        </p:spPr>
        <p:txBody>
          <a:bodyPr/>
          <a:lstStyle/>
          <a:p>
            <a:pPr lvl="0">
              <a:buNone/>
            </a:pPr>
            <a:r>
              <a:rPr lang="en-US" dirty="0" smtClean="0"/>
              <a:t>	</a:t>
            </a:r>
            <a:r>
              <a:rPr lang="en-US" sz="2800" dirty="0" smtClean="0"/>
              <a:t>What abiotic factor is the initial energy source in most food webs?</a:t>
            </a:r>
          </a:p>
          <a:p>
            <a:pPr marL="914400" lvl="1" indent="-514350">
              <a:buFont typeface="+mj-lt"/>
              <a:buAutoNum type="alphaUcPeriod"/>
            </a:pPr>
            <a:r>
              <a:rPr lang="en-US" dirty="0" smtClean="0"/>
              <a:t>Producers</a:t>
            </a:r>
          </a:p>
          <a:p>
            <a:pPr marL="914400" lvl="1" indent="-514350">
              <a:buFont typeface="+mj-lt"/>
              <a:buAutoNum type="alphaUcPeriod"/>
            </a:pPr>
            <a:r>
              <a:rPr lang="en-US" dirty="0" smtClean="0"/>
              <a:t>Rain</a:t>
            </a:r>
          </a:p>
          <a:p>
            <a:pPr marL="914400" lvl="1" indent="-514350">
              <a:buFont typeface="+mj-lt"/>
              <a:buAutoNum type="alphaUcPeriod"/>
            </a:pPr>
            <a:r>
              <a:rPr lang="en-US" dirty="0" smtClean="0"/>
              <a:t>Bacteria</a:t>
            </a:r>
          </a:p>
          <a:p>
            <a:pPr marL="914400" lvl="1" indent="-514350">
              <a:buFont typeface="+mj-lt"/>
              <a:buAutoNum type="alphaUcPeriod"/>
            </a:pPr>
            <a:r>
              <a:rPr lang="en-US" dirty="0" smtClean="0"/>
              <a:t>Sun</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L.12.C.1 </a:t>
            </a:r>
            <a:r>
              <a:rPr lang="en-US" sz="1200" dirty="0" smtClean="0">
                <a:hlinkClick r:id="rId3"/>
              </a:rPr>
              <a:t>http://rpdp.net/sciencetips_v2/L12C1.htm</a:t>
            </a:r>
            <a:endParaRPr lang="en-US" sz="13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7378861" cy="4525963"/>
          </a:xfrm>
        </p:spPr>
        <p:txBody>
          <a:bodyPr/>
          <a:lstStyle/>
          <a:p>
            <a:pPr lvl="0">
              <a:buNone/>
            </a:pPr>
            <a:r>
              <a:rPr lang="en-US" dirty="0" smtClean="0"/>
              <a:t>	</a:t>
            </a:r>
            <a:r>
              <a:rPr lang="en-US" sz="2800" dirty="0" smtClean="0"/>
              <a:t>What paired factors below are the </a:t>
            </a:r>
            <a:r>
              <a:rPr lang="en-US" sz="2800" b="1" dirty="0" smtClean="0"/>
              <a:t>most</a:t>
            </a:r>
            <a:r>
              <a:rPr lang="en-US" sz="2800" dirty="0" smtClean="0"/>
              <a:t> important in determining the type of vegetation that is present in a natural ecosystem?</a:t>
            </a:r>
          </a:p>
          <a:p>
            <a:pPr marL="971550" lvl="1" indent="-514350">
              <a:buFont typeface="+mj-lt"/>
              <a:buAutoNum type="alphaUcPeriod"/>
            </a:pPr>
            <a:r>
              <a:rPr lang="en-US" dirty="0" smtClean="0"/>
              <a:t>Soil and water</a:t>
            </a:r>
          </a:p>
          <a:p>
            <a:pPr marL="971550" lvl="1" indent="-514350">
              <a:buFont typeface="+mj-lt"/>
              <a:buAutoNum type="alphaUcPeriod"/>
            </a:pPr>
            <a:r>
              <a:rPr lang="en-US" dirty="0" smtClean="0"/>
              <a:t>Landforms and soil</a:t>
            </a:r>
          </a:p>
          <a:p>
            <a:pPr marL="971550" lvl="1" indent="-514350">
              <a:buFont typeface="+mj-lt"/>
              <a:buAutoNum type="alphaUcPeriod"/>
            </a:pPr>
            <a:r>
              <a:rPr lang="en-US" dirty="0" smtClean="0"/>
              <a:t>Water and temperature</a:t>
            </a:r>
          </a:p>
          <a:p>
            <a:pPr marL="971550" lvl="1" indent="-514350">
              <a:buFont typeface="+mj-lt"/>
              <a:buAutoNum type="alphaUcPeriod"/>
            </a:pPr>
            <a:r>
              <a:rPr lang="en-US" dirty="0" smtClean="0"/>
              <a:t>Temperature and soil</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L.12.C.1 </a:t>
            </a:r>
            <a:r>
              <a:rPr lang="en-US" sz="1200" dirty="0" smtClean="0">
                <a:hlinkClick r:id="rId3"/>
              </a:rPr>
              <a:t>http://rpdp.net/sciencetips_v2/L12C1.htm</a:t>
            </a:r>
            <a:endParaRPr lang="en-US" sz="13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10354" cy="4525963"/>
          </a:xfrm>
        </p:spPr>
        <p:txBody>
          <a:bodyPr>
            <a:normAutofit/>
          </a:bodyPr>
          <a:lstStyle/>
          <a:p>
            <a:pPr>
              <a:buNone/>
            </a:pPr>
            <a:r>
              <a:rPr lang="en-US" dirty="0" smtClean="0"/>
              <a:t>	</a:t>
            </a:r>
            <a:r>
              <a:rPr lang="en-US" sz="2800" dirty="0" smtClean="0"/>
              <a:t>What human activity will </a:t>
            </a:r>
            <a:r>
              <a:rPr lang="en-US" sz="2800" b="1" dirty="0" smtClean="0"/>
              <a:t>most likely </a:t>
            </a:r>
            <a:r>
              <a:rPr lang="en-US" sz="2800" dirty="0" smtClean="0"/>
              <a:t>reduce biodiversity in an area? </a:t>
            </a:r>
          </a:p>
          <a:p>
            <a:pPr marL="914400" lvl="1" indent="-514350">
              <a:buFont typeface="+mj-lt"/>
              <a:buAutoNum type="alphaUcPeriod"/>
            </a:pPr>
            <a:r>
              <a:rPr lang="en-US" dirty="0" smtClean="0"/>
              <a:t>Prohibiting hunting in wildlife preserves  </a:t>
            </a:r>
          </a:p>
          <a:p>
            <a:pPr marL="914400" lvl="1" indent="-514350">
              <a:buFont typeface="+mj-lt"/>
              <a:buAutoNum type="alphaUcPeriod"/>
            </a:pPr>
            <a:r>
              <a:rPr lang="en-US" dirty="0" smtClean="0"/>
              <a:t>Taking tissue samples from members of endangered species </a:t>
            </a:r>
          </a:p>
          <a:p>
            <a:pPr marL="914400" lvl="1" indent="-514350">
              <a:buFont typeface="+mj-lt"/>
              <a:buAutoNum type="alphaUcPeriod"/>
            </a:pPr>
            <a:r>
              <a:rPr lang="en-US" dirty="0" smtClean="0"/>
              <a:t>Planting only native grass species to prevent erosion beside highways</a:t>
            </a:r>
          </a:p>
          <a:p>
            <a:pPr marL="914400" lvl="1" indent="-514350">
              <a:buFont typeface="+mj-lt"/>
              <a:buAutoNum type="alphaUcPeriod"/>
            </a:pPr>
            <a:r>
              <a:rPr lang="en-US" dirty="0" smtClean="0"/>
              <a:t>Planting only red pine trees to replace native hardwood forests cut for lumber</a:t>
            </a:r>
          </a:p>
          <a:p>
            <a:endParaRPr lang="en-US" dirty="0"/>
          </a:p>
        </p:txBody>
      </p:sp>
      <p:sp>
        <p:nvSpPr>
          <p:cNvPr id="5" name="TextBox 4"/>
          <p:cNvSpPr txBox="1"/>
          <p:nvPr/>
        </p:nvSpPr>
        <p:spPr>
          <a:xfrm>
            <a:off x="903379" y="5927857"/>
            <a:ext cx="2644056" cy="276999"/>
          </a:xfrm>
          <a:prstGeom prst="rect">
            <a:avLst/>
          </a:prstGeom>
          <a:noFill/>
        </p:spPr>
        <p:txBody>
          <a:bodyPr wrap="square" rtlCol="0">
            <a:spAutoFit/>
          </a:bodyPr>
          <a:lstStyle/>
          <a:p>
            <a:r>
              <a:rPr lang="en-US" sz="1200" dirty="0" smtClean="0"/>
              <a:t>From </a:t>
            </a:r>
            <a:r>
              <a:rPr lang="en-US" sz="1200" u="sng" dirty="0" smtClean="0">
                <a:hlinkClick r:id="rId3"/>
              </a:rPr>
              <a:t>http://www.doe.mass.edu/mcas/</a:t>
            </a:r>
            <a:endParaRPr lang="en-US" sz="1200" dirty="0"/>
          </a:p>
        </p:txBody>
      </p:sp>
      <p:sp>
        <p:nvSpPr>
          <p:cNvPr id="6" name="Title 1"/>
          <p:cNvSpPr>
            <a:spLocks noGrp="1"/>
          </p:cNvSpPr>
          <p:nvPr>
            <p:ph type="title"/>
          </p:nvPr>
        </p:nvSpPr>
        <p:spPr/>
        <p:txBody>
          <a:bodyPr>
            <a:normAutofit/>
          </a:bodyPr>
          <a:lstStyle/>
          <a:p>
            <a:r>
              <a:rPr lang="en-US" dirty="0" smtClean="0"/>
              <a:t>Life Science</a:t>
            </a:r>
            <a:br>
              <a:rPr lang="en-US" dirty="0" smtClean="0"/>
            </a:br>
            <a:r>
              <a:rPr lang="en-US" sz="1200" dirty="0" smtClean="0"/>
              <a:t>L.12.C.2 </a:t>
            </a:r>
            <a:r>
              <a:rPr lang="en-US" sz="1200" dirty="0" smtClean="0">
                <a:hlinkClick r:id="rId4"/>
              </a:rPr>
              <a:t>http://rpdp.net/sciencetips_v2/L12C2.htm</a:t>
            </a:r>
            <a:endParaRPr lang="en-US" sz="13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166" y="1415000"/>
            <a:ext cx="4853547" cy="5257800"/>
          </a:xfrm>
        </p:spPr>
        <p:txBody>
          <a:bodyPr>
            <a:normAutofit fontScale="85000" lnSpcReduction="20000"/>
          </a:bodyPr>
          <a:lstStyle/>
          <a:p>
            <a:pPr lvl="0">
              <a:buNone/>
            </a:pPr>
            <a:r>
              <a:rPr lang="en-US" dirty="0" smtClean="0"/>
              <a:t>	</a:t>
            </a:r>
            <a:r>
              <a:rPr lang="en-US" sz="2400" dirty="0" smtClean="0"/>
              <a:t>If the owl is removed from the food web, what will </a:t>
            </a:r>
            <a:r>
              <a:rPr lang="en-US" sz="2400" b="1" dirty="0" smtClean="0"/>
              <a:t>most likely</a:t>
            </a:r>
            <a:r>
              <a:rPr lang="en-US" sz="2400" dirty="0" smtClean="0"/>
              <a:t> be the result and why? </a:t>
            </a:r>
          </a:p>
          <a:p>
            <a:pPr marL="914400" lvl="1" indent="-457200">
              <a:buFont typeface="+mj-lt"/>
              <a:buAutoNum type="alphaUcPeriod"/>
            </a:pPr>
            <a:r>
              <a:rPr lang="en-US" dirty="0" smtClean="0"/>
              <a:t>The hawk population will increase because there will be less competition within their niche in this environment.</a:t>
            </a:r>
          </a:p>
          <a:p>
            <a:pPr marL="914400" lvl="1" indent="-457200">
              <a:buFont typeface="+mj-lt"/>
              <a:buAutoNum type="alphaUcPeriod"/>
            </a:pPr>
            <a:r>
              <a:rPr lang="en-US" dirty="0" smtClean="0"/>
              <a:t>The sparrow and rabbit populations will increase sharply because they will have no predators in this environment. </a:t>
            </a:r>
          </a:p>
          <a:p>
            <a:pPr marL="914400" lvl="1" indent="-457200">
              <a:buFont typeface="+mj-lt"/>
              <a:buAutoNum type="alphaUcPeriod"/>
            </a:pPr>
            <a:r>
              <a:rPr lang="en-US" dirty="0" smtClean="0"/>
              <a:t>The raspberry bush population will increase because there will be less rabbits due to the increased predation by the fox and the hawk. </a:t>
            </a:r>
          </a:p>
          <a:p>
            <a:pPr marL="914400" lvl="1" indent="-457200">
              <a:buFont typeface="+mj-lt"/>
              <a:buAutoNum type="alphaUcPeriod"/>
            </a:pPr>
            <a:r>
              <a:rPr lang="en-US" dirty="0" smtClean="0"/>
              <a:t>The mountain lions will leave the area because there will be less prey available in the ecosystem.</a:t>
            </a:r>
          </a:p>
          <a:p>
            <a:endParaRPr lang="en-US" dirty="0"/>
          </a:p>
        </p:txBody>
      </p:sp>
      <p:pic>
        <p:nvPicPr>
          <p:cNvPr id="7" name="Content Placeholder 6" descr="Food Web"/>
          <p:cNvPicPr>
            <a:picLocks noGrp="1"/>
          </p:cNvPicPr>
          <p:nvPr>
            <p:ph sz="half" idx="2"/>
          </p:nvPr>
        </p:nvPicPr>
        <p:blipFill>
          <a:blip r:embed="rId3" cstate="print"/>
          <a:srcRect/>
          <a:stretch>
            <a:fillRect/>
          </a:stretch>
        </p:blipFill>
        <p:spPr bwMode="auto">
          <a:xfrm>
            <a:off x="4872713" y="2103429"/>
            <a:ext cx="3330356" cy="3745735"/>
          </a:xfrm>
          <a:prstGeom prst="rect">
            <a:avLst/>
          </a:prstGeom>
          <a:noFill/>
          <a:ln w="9525">
            <a:noFill/>
            <a:miter lim="800000"/>
            <a:headEnd/>
            <a:tailEnd/>
          </a:ln>
        </p:spPr>
      </p:pic>
      <p:sp>
        <p:nvSpPr>
          <p:cNvPr id="6" name="TextBox 5"/>
          <p:cNvSpPr txBox="1"/>
          <p:nvPr/>
        </p:nvSpPr>
        <p:spPr>
          <a:xfrm>
            <a:off x="5046338" y="5849164"/>
            <a:ext cx="3161844" cy="276999"/>
          </a:xfrm>
          <a:prstGeom prst="rect">
            <a:avLst/>
          </a:prstGeom>
          <a:noFill/>
        </p:spPr>
        <p:txBody>
          <a:bodyPr wrap="square" rtlCol="0">
            <a:spAutoFit/>
          </a:bodyPr>
          <a:lstStyle/>
          <a:p>
            <a:r>
              <a:rPr lang="en-US" sz="1200" dirty="0" smtClean="0"/>
              <a:t>Image from </a:t>
            </a:r>
            <a:r>
              <a:rPr lang="en-US" sz="1200" u="sng" dirty="0" smtClean="0">
                <a:hlinkClick r:id="rId4"/>
              </a:rPr>
              <a:t>http://www.doe.mass.edu/mcas/</a:t>
            </a:r>
            <a:endParaRPr lang="en-US" sz="1200" dirty="0"/>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L.12.C.2 </a:t>
            </a:r>
            <a:r>
              <a:rPr lang="en-US" sz="1200" dirty="0" smtClean="0">
                <a:hlinkClick r:id="rId5"/>
              </a:rPr>
              <a:t>http://rpdp.net/sciencetips_v2/L12C2.htm</a:t>
            </a:r>
            <a:endParaRPr lang="en-US" sz="13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770" y="1806764"/>
            <a:ext cx="4467340" cy="4611762"/>
          </a:xfrm>
        </p:spPr>
        <p:txBody>
          <a:bodyPr>
            <a:normAutofit fontScale="92500"/>
          </a:bodyPr>
          <a:lstStyle/>
          <a:p>
            <a:pPr>
              <a:buNone/>
            </a:pPr>
            <a:r>
              <a:rPr lang="en-US" dirty="0" smtClean="0"/>
              <a:t>	</a:t>
            </a:r>
            <a:r>
              <a:rPr lang="en-US" sz="2200" dirty="0" smtClean="0"/>
              <a:t>A drought has caused the producer populations to significantly decrease.  Which statement </a:t>
            </a:r>
            <a:r>
              <a:rPr lang="en-US" sz="2200" b="1" dirty="0" smtClean="0"/>
              <a:t>best</a:t>
            </a:r>
            <a:r>
              <a:rPr lang="en-US" sz="2200" dirty="0" smtClean="0"/>
              <a:t> describes an immediate effect caused by the decrease of producers?</a:t>
            </a:r>
          </a:p>
          <a:p>
            <a:pPr marL="914400" lvl="1" indent="-514350">
              <a:buFont typeface="+mj-lt"/>
              <a:buAutoNum type="alphaUcPeriod"/>
            </a:pPr>
            <a:r>
              <a:rPr lang="en-US" sz="2200" dirty="0" smtClean="0"/>
              <a:t>The grouse population would increase.</a:t>
            </a:r>
          </a:p>
          <a:p>
            <a:pPr marL="914400" lvl="1" indent="-514350">
              <a:buFont typeface="+mj-lt"/>
              <a:buAutoNum type="alphaUcPeriod"/>
            </a:pPr>
            <a:r>
              <a:rPr lang="en-US" sz="2200" dirty="0" smtClean="0"/>
              <a:t>The grasshopper population would decrease.</a:t>
            </a:r>
          </a:p>
          <a:p>
            <a:pPr marL="914400" lvl="1" indent="-514350">
              <a:buFont typeface="+mj-lt"/>
              <a:buAutoNum type="alphaUcPeriod"/>
            </a:pPr>
            <a:r>
              <a:rPr lang="en-US" sz="2200" dirty="0" smtClean="0"/>
              <a:t>The seed populations would increase.</a:t>
            </a:r>
          </a:p>
          <a:p>
            <a:pPr marL="914400" lvl="1" indent="-514350">
              <a:buFont typeface="+mj-lt"/>
              <a:buAutoNum type="alphaUcPeriod"/>
            </a:pPr>
            <a:r>
              <a:rPr lang="en-US" sz="2200" dirty="0" smtClean="0"/>
              <a:t>The grizzly bear populations would decrease.</a:t>
            </a:r>
          </a:p>
          <a:p>
            <a:endParaRPr lang="en-US" dirty="0"/>
          </a:p>
        </p:txBody>
      </p:sp>
      <p:pic>
        <p:nvPicPr>
          <p:cNvPr id="4" name="Picture 3"/>
          <p:cNvPicPr/>
          <p:nvPr/>
        </p:nvPicPr>
        <p:blipFill>
          <a:blip r:embed="rId3" cstate="print"/>
          <a:srcRect/>
          <a:stretch>
            <a:fillRect/>
          </a:stretch>
        </p:blipFill>
        <p:spPr bwMode="auto">
          <a:xfrm>
            <a:off x="4924540" y="3007605"/>
            <a:ext cx="4043190" cy="2236424"/>
          </a:xfrm>
          <a:prstGeom prst="rect">
            <a:avLst/>
          </a:prstGeom>
          <a:noFill/>
          <a:ln w="9525">
            <a:noFill/>
            <a:miter lim="800000"/>
            <a:headEnd/>
            <a:tailEnd/>
          </a:ln>
        </p:spPr>
      </p:pic>
      <p:sp>
        <p:nvSpPr>
          <p:cNvPr id="5" name="TextBox 4"/>
          <p:cNvSpPr txBox="1"/>
          <p:nvPr/>
        </p:nvSpPr>
        <p:spPr>
          <a:xfrm>
            <a:off x="545336" y="1483740"/>
            <a:ext cx="6720289" cy="400110"/>
          </a:xfrm>
          <a:prstGeom prst="rect">
            <a:avLst/>
          </a:prstGeom>
          <a:noFill/>
        </p:spPr>
        <p:txBody>
          <a:bodyPr wrap="square" rtlCol="0">
            <a:spAutoFit/>
          </a:bodyPr>
          <a:lstStyle/>
          <a:p>
            <a:pPr lvl="0"/>
            <a:r>
              <a:rPr lang="en-US" sz="2000" dirty="0" smtClean="0"/>
              <a:t>Carefully examine the food web in the figure below.</a:t>
            </a:r>
            <a:endParaRPr lang="en-US" sz="1600" dirty="0" smtClean="0"/>
          </a:p>
        </p:txBody>
      </p:sp>
      <p:sp>
        <p:nvSpPr>
          <p:cNvPr id="6" name="Title 1"/>
          <p:cNvSpPr>
            <a:spLocks noGrp="1"/>
          </p:cNvSpPr>
          <p:nvPr>
            <p:ph type="title"/>
          </p:nvPr>
        </p:nvSpPr>
        <p:spPr/>
        <p:txBody>
          <a:bodyPr>
            <a:normAutofit/>
          </a:bodyPr>
          <a:lstStyle/>
          <a:p>
            <a:r>
              <a:rPr lang="en-US" dirty="0" smtClean="0"/>
              <a:t>Life Science</a:t>
            </a:r>
            <a:br>
              <a:rPr lang="en-US" dirty="0" smtClean="0"/>
            </a:br>
            <a:r>
              <a:rPr lang="en-US" sz="1200" dirty="0" smtClean="0"/>
              <a:t>L.12.C.2 </a:t>
            </a:r>
            <a:r>
              <a:rPr lang="en-US" sz="1200" dirty="0" smtClean="0">
                <a:hlinkClick r:id="rId4"/>
              </a:rPr>
              <a:t>http://rpdp.net/sciencetips_v2/L12C2.htm</a:t>
            </a:r>
            <a:endParaRPr lang="en-US" sz="13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85961" cy="4525963"/>
          </a:xfrm>
        </p:spPr>
        <p:txBody>
          <a:bodyPr>
            <a:normAutofit lnSpcReduction="10000"/>
          </a:bodyPr>
          <a:lstStyle/>
          <a:p>
            <a:pPr lvl="0">
              <a:buNone/>
            </a:pPr>
            <a:r>
              <a:rPr lang="en-US" sz="2600" dirty="0" smtClean="0"/>
              <a:t>	There is a limit to how large any given population can grow. Which statement </a:t>
            </a:r>
            <a:r>
              <a:rPr lang="en-US" sz="2600" b="1" dirty="0" smtClean="0"/>
              <a:t>best</a:t>
            </a:r>
            <a:r>
              <a:rPr lang="en-US" sz="2600" dirty="0" smtClean="0"/>
              <a:t> explains why a population must eventually stop growing?</a:t>
            </a:r>
          </a:p>
          <a:p>
            <a:pPr marL="971550" lvl="1" indent="-514350">
              <a:buFont typeface="+mj-lt"/>
              <a:buAutoNum type="alphaUcPeriod"/>
            </a:pPr>
            <a:r>
              <a:rPr lang="en-US" sz="2600" dirty="0" smtClean="0"/>
              <a:t>A low female-to-male ratio develops as the population grows. </a:t>
            </a:r>
          </a:p>
          <a:p>
            <a:pPr marL="971550" lvl="1" indent="-514350">
              <a:buFont typeface="+mj-lt"/>
              <a:buAutoNum type="alphaUcPeriod"/>
            </a:pPr>
            <a:r>
              <a:rPr lang="en-US" sz="2600" dirty="0" smtClean="0"/>
              <a:t>Older individuals outnumber the younger members of the population. </a:t>
            </a:r>
          </a:p>
          <a:p>
            <a:pPr marL="971550" lvl="1" indent="-514350">
              <a:buFont typeface="+mj-lt"/>
              <a:buAutoNum type="alphaUcPeriod"/>
            </a:pPr>
            <a:r>
              <a:rPr lang="en-US" sz="2600" dirty="0" smtClean="0"/>
              <a:t>Natural selection causes the gene pool to shift as the population increases.</a:t>
            </a:r>
          </a:p>
          <a:p>
            <a:pPr marL="971550" lvl="1" indent="-514350">
              <a:buFont typeface="+mj-lt"/>
              <a:buAutoNum type="alphaUcPeriod"/>
            </a:pPr>
            <a:r>
              <a:rPr lang="en-US" sz="2600" dirty="0" smtClean="0"/>
              <a:t>The available resources necessary for life are used up by the population as it grows.  </a:t>
            </a:r>
          </a:p>
          <a:p>
            <a:endParaRPr lang="en-US" dirty="0"/>
          </a:p>
        </p:txBody>
      </p:sp>
      <p:sp>
        <p:nvSpPr>
          <p:cNvPr id="4" name="TextBox 3"/>
          <p:cNvSpPr txBox="1"/>
          <p:nvPr/>
        </p:nvSpPr>
        <p:spPr>
          <a:xfrm>
            <a:off x="903379" y="5927857"/>
            <a:ext cx="2644056" cy="276999"/>
          </a:xfrm>
          <a:prstGeom prst="rect">
            <a:avLst/>
          </a:prstGeom>
          <a:noFill/>
        </p:spPr>
        <p:txBody>
          <a:bodyPr wrap="square" rtlCol="0">
            <a:spAutoFit/>
          </a:bodyPr>
          <a:lstStyle/>
          <a:p>
            <a:r>
              <a:rPr lang="en-US" sz="1200" dirty="0" smtClean="0"/>
              <a:t>From </a:t>
            </a:r>
            <a:r>
              <a:rPr lang="en-US" sz="1200" u="sng" dirty="0" smtClean="0">
                <a:hlinkClick r:id="rId3"/>
              </a:rPr>
              <a:t>http://www.doe.mass.edu/mcas/</a:t>
            </a:r>
            <a:endParaRPr lang="en-US" sz="1200" dirty="0"/>
          </a:p>
        </p:txBody>
      </p:sp>
      <p:sp>
        <p:nvSpPr>
          <p:cNvPr id="5" name="Title 1"/>
          <p:cNvSpPr>
            <a:spLocks noGrp="1"/>
          </p:cNvSpPr>
          <p:nvPr>
            <p:ph type="title"/>
          </p:nvPr>
        </p:nvSpPr>
        <p:spPr/>
        <p:txBody>
          <a:bodyPr>
            <a:normAutofit/>
          </a:bodyPr>
          <a:lstStyle/>
          <a:p>
            <a:r>
              <a:rPr lang="en-US" dirty="0" smtClean="0"/>
              <a:t>Life Science</a:t>
            </a:r>
            <a:br>
              <a:rPr lang="en-US" dirty="0" smtClean="0"/>
            </a:br>
            <a:r>
              <a:rPr lang="en-US" sz="1200" dirty="0" smtClean="0"/>
              <a:t>L.12.C.3 </a:t>
            </a:r>
            <a:r>
              <a:rPr lang="en-US" sz="1200" dirty="0" smtClean="0">
                <a:hlinkClick r:id="rId4"/>
              </a:rPr>
              <a:t>http://rpdp.net/sciencetips_v2/L12C3.htm</a:t>
            </a:r>
            <a:endParaRPr lang="en-US" sz="13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20708" cy="4525963"/>
          </a:xfrm>
        </p:spPr>
        <p:txBody>
          <a:bodyPr>
            <a:normAutofit fontScale="70000" lnSpcReduction="20000"/>
          </a:bodyPr>
          <a:lstStyle/>
          <a:p>
            <a:pPr>
              <a:buNone/>
            </a:pPr>
            <a:r>
              <a:rPr lang="en-US" dirty="0" smtClean="0"/>
              <a:t>	</a:t>
            </a:r>
            <a:r>
              <a:rPr lang="en-US" sz="3100" dirty="0" smtClean="0"/>
              <a:t>When Rapa Nui (Easter Island) was colonized by a small number of humans it was covered with trees and abundant food types. Within a thousand years the Rapa Nui population disappeared and the island was grassy. </a:t>
            </a:r>
          </a:p>
          <a:p>
            <a:pPr>
              <a:buNone/>
            </a:pPr>
            <a:r>
              <a:rPr lang="en-US" sz="3100" dirty="0" smtClean="0"/>
              <a:t>	Which of the following is the </a:t>
            </a:r>
            <a:r>
              <a:rPr lang="en-US" sz="3100" b="1" dirty="0" smtClean="0"/>
              <a:t>most </a:t>
            </a:r>
            <a:r>
              <a:rPr lang="en-US" sz="3100" dirty="0" smtClean="0"/>
              <a:t>plausible cause of the population crash?  As the population increased,</a:t>
            </a:r>
          </a:p>
          <a:p>
            <a:pPr marL="914400" lvl="1" indent="-514350">
              <a:buFont typeface="+mj-lt"/>
              <a:buAutoNum type="alphaUcPeriod"/>
            </a:pPr>
            <a:r>
              <a:rPr lang="en-US" sz="3100" dirty="0" smtClean="0"/>
              <a:t>the different groups warred with each other reducing the overall population.</a:t>
            </a:r>
          </a:p>
          <a:p>
            <a:pPr marL="914400" lvl="1" indent="-514350">
              <a:buFont typeface="+mj-lt"/>
              <a:buAutoNum type="alphaUcPeriod"/>
            </a:pPr>
            <a:r>
              <a:rPr lang="en-US" sz="3100" dirty="0" smtClean="0"/>
              <a:t>the people cut down the trees for shelter and overused the food available faster than the resources were replenished.</a:t>
            </a:r>
          </a:p>
          <a:p>
            <a:pPr marL="914400" lvl="1" indent="-514350">
              <a:buFont typeface="+mj-lt"/>
              <a:buAutoNum type="alphaUcPeriod"/>
            </a:pPr>
            <a:r>
              <a:rPr lang="en-US" sz="3100" dirty="0" smtClean="0"/>
              <a:t>the people used the island as a resting place before moving onto other islands.</a:t>
            </a:r>
          </a:p>
          <a:p>
            <a:pPr marL="914400" lvl="1" indent="-514350">
              <a:buFont typeface="+mj-lt"/>
              <a:buAutoNum type="alphaUcPeriod"/>
            </a:pPr>
            <a:r>
              <a:rPr lang="en-US" sz="3100" dirty="0" smtClean="0"/>
              <a:t>new immigrants brought a disease with them that caused a fatal epidemic.</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L.12.C.3 </a:t>
            </a:r>
            <a:r>
              <a:rPr lang="en-US" sz="1200" dirty="0" smtClean="0">
                <a:hlinkClick r:id="rId3"/>
              </a:rPr>
              <a:t>http://rpdp.net/sciencetips_v2/L12C3.htm</a:t>
            </a:r>
            <a:endParaRPr lang="en-US" sz="1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024" y="1639019"/>
            <a:ext cx="8108576" cy="4669184"/>
          </a:xfrm>
        </p:spPr>
        <p:txBody>
          <a:bodyPr>
            <a:normAutofit fontScale="55000" lnSpcReduction="20000"/>
          </a:bodyPr>
          <a:lstStyle/>
          <a:p>
            <a:pPr>
              <a:buNone/>
            </a:pPr>
            <a:r>
              <a:rPr lang="en-US" dirty="0" smtClean="0"/>
              <a:t>	</a:t>
            </a:r>
            <a:r>
              <a:rPr lang="en-US" sz="3600" dirty="0" smtClean="0"/>
              <a:t>A scientist sets up an investigation designed to study the effect of temperature on bacterial growth. </a:t>
            </a:r>
          </a:p>
          <a:p>
            <a:pPr>
              <a:buNone/>
            </a:pPr>
            <a:r>
              <a:rPr lang="en-US" sz="3600" dirty="0" smtClean="0"/>
              <a:t>	The following is her experimental design:</a:t>
            </a:r>
          </a:p>
          <a:p>
            <a:pPr lvl="1"/>
            <a:r>
              <a:rPr lang="en-US" sz="3300" dirty="0" smtClean="0"/>
              <a:t>Count the bacterial growth at the same time each day</a:t>
            </a:r>
          </a:p>
          <a:p>
            <a:pPr lvl="1"/>
            <a:r>
              <a:rPr lang="en-US" sz="3300" dirty="0" smtClean="0"/>
              <a:t>Place 3 petri dishes with the bacteria in the refrigerator and place 3 more petri dishes with a different type of bacteria in an incubator</a:t>
            </a:r>
          </a:p>
          <a:p>
            <a:pPr lvl="1"/>
            <a:r>
              <a:rPr lang="en-US" sz="3300" dirty="0" smtClean="0"/>
              <a:t>Use a different type of agar in each petri dish</a:t>
            </a:r>
            <a:endParaRPr lang="en-US" dirty="0" smtClean="0"/>
          </a:p>
          <a:p>
            <a:pPr lvl="1">
              <a:buNone/>
            </a:pPr>
            <a:endParaRPr lang="en-US" dirty="0" smtClean="0"/>
          </a:p>
          <a:p>
            <a:pPr lvl="1">
              <a:buNone/>
            </a:pPr>
            <a:r>
              <a:rPr lang="en-US" sz="3600" dirty="0" smtClean="0"/>
              <a:t>What observation can you make about her experiment? </a:t>
            </a:r>
          </a:p>
          <a:p>
            <a:pPr marL="971550" lvl="1" indent="-514350">
              <a:buFont typeface="+mj-lt"/>
              <a:buAutoNum type="alphaUcPeriod"/>
            </a:pPr>
            <a:r>
              <a:rPr lang="en-US" sz="3600" dirty="0" smtClean="0"/>
              <a:t>Her design will efficiently measure temperature changes on bacteria growth. </a:t>
            </a:r>
          </a:p>
          <a:p>
            <a:pPr marL="971550" lvl="1" indent="-514350">
              <a:buFont typeface="+mj-lt"/>
              <a:buAutoNum type="alphaUcPeriod"/>
            </a:pPr>
            <a:r>
              <a:rPr lang="en-US" sz="3600" dirty="0" smtClean="0"/>
              <a:t>She has too many variables that will affect understanding the temperature changes on bacterial growth. </a:t>
            </a:r>
          </a:p>
          <a:p>
            <a:pPr marL="971550" lvl="1" indent="-514350">
              <a:buFont typeface="+mj-lt"/>
              <a:buAutoNum type="alphaUcPeriod"/>
            </a:pPr>
            <a:r>
              <a:rPr lang="en-US" sz="3600" dirty="0" smtClean="0"/>
              <a:t>Different types of agar and pH changes will not prevent understanding the effect of temperature on bacterial growth. </a:t>
            </a:r>
          </a:p>
          <a:p>
            <a:pPr marL="971550" lvl="1" indent="-514350">
              <a:buFont typeface="+mj-lt"/>
              <a:buAutoNum type="alphaUcPeriod"/>
            </a:pPr>
            <a:r>
              <a:rPr lang="en-US" sz="3600" dirty="0" smtClean="0"/>
              <a:t>Her variables are controlled within the design of the experimental investigation. </a:t>
            </a:r>
          </a:p>
          <a:p>
            <a:pPr>
              <a:buNone/>
            </a:pPr>
            <a:endParaRPr lang="en-US" dirty="0" smtClean="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N.12.A.4 </a:t>
            </a:r>
            <a:r>
              <a:rPr lang="en-US" sz="1200" dirty="0" smtClean="0">
                <a:hlinkClick r:id="rId3"/>
              </a:rPr>
              <a:t>http://www.rpdp.net/sciencetips_v2/N12A4.htm</a:t>
            </a:r>
            <a:endParaRPr lang="en-US" sz="1300"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64776" cy="4525963"/>
          </a:xfrm>
        </p:spPr>
        <p:txBody>
          <a:bodyPr>
            <a:normAutofit fontScale="92500" lnSpcReduction="10000"/>
          </a:bodyPr>
          <a:lstStyle/>
          <a:p>
            <a:pPr>
              <a:buNone/>
            </a:pPr>
            <a:r>
              <a:rPr lang="en-US" dirty="0" smtClean="0"/>
              <a:t>	</a:t>
            </a:r>
            <a:r>
              <a:rPr lang="en-US" sz="2800" dirty="0" smtClean="0"/>
              <a:t>Nevada has a very high biodiversity compared to other states. Which reason </a:t>
            </a:r>
            <a:r>
              <a:rPr lang="en-US" sz="2800" b="1" dirty="0" smtClean="0"/>
              <a:t>best</a:t>
            </a:r>
            <a:r>
              <a:rPr lang="en-US" sz="2800" dirty="0" smtClean="0"/>
              <a:t> explains why this is the case?</a:t>
            </a:r>
          </a:p>
          <a:p>
            <a:pPr marL="914400" lvl="1" indent="-514350">
              <a:buFont typeface="+mj-lt"/>
              <a:buAutoNum type="alphaUcPeriod"/>
            </a:pPr>
            <a:r>
              <a:rPr lang="en-US" dirty="0" smtClean="0"/>
              <a:t>It is a large state in terms of area compared to other states.</a:t>
            </a:r>
          </a:p>
          <a:p>
            <a:pPr marL="914400" lvl="1" indent="-514350">
              <a:buFont typeface="+mj-lt"/>
              <a:buAutoNum type="alphaUcPeriod"/>
            </a:pPr>
            <a:r>
              <a:rPr lang="en-US" dirty="0" smtClean="0"/>
              <a:t>It receives more precipitation on average compared to other states.</a:t>
            </a:r>
          </a:p>
          <a:p>
            <a:pPr marL="914400" lvl="1" indent="-514350">
              <a:buFont typeface="+mj-lt"/>
              <a:buAutoNum type="alphaUcPeriod"/>
            </a:pPr>
            <a:r>
              <a:rPr lang="en-US" dirty="0" smtClean="0"/>
              <a:t>It has numerous ecosystems due to its basin and range topography.</a:t>
            </a:r>
          </a:p>
          <a:p>
            <a:pPr marL="914400" lvl="1" indent="-514350">
              <a:buFont typeface="+mj-lt"/>
              <a:buAutoNum type="alphaUcPeriod"/>
            </a:pPr>
            <a:r>
              <a:rPr lang="en-US" dirty="0" smtClean="0"/>
              <a:t>It has few people to disturb plant and animal habitats.</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L.12.C.4 </a:t>
            </a:r>
            <a:r>
              <a:rPr lang="en-US" sz="1200" dirty="0" smtClean="0">
                <a:hlinkClick r:id="rId3"/>
              </a:rPr>
              <a:t>http://rpdp.net/sciencetips_v2/L12C4.htm</a:t>
            </a:r>
            <a:endParaRPr lang="en-US" sz="13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52063" cy="4525963"/>
          </a:xfrm>
        </p:spPr>
        <p:txBody>
          <a:bodyPr>
            <a:normAutofit/>
          </a:bodyPr>
          <a:lstStyle/>
          <a:p>
            <a:pPr>
              <a:buNone/>
            </a:pPr>
            <a:r>
              <a:rPr lang="en-US" dirty="0" smtClean="0"/>
              <a:t>	</a:t>
            </a:r>
            <a:r>
              <a:rPr lang="en-US" sz="2800" dirty="0" smtClean="0"/>
              <a:t>When traveling in southern Nevada, a student and her family drove throughout the basin and range bioregion. Which of these are native organisms typically found in this bioregion?</a:t>
            </a:r>
          </a:p>
          <a:p>
            <a:pPr marL="914400" lvl="1" indent="-514350">
              <a:buFont typeface="+mj-lt"/>
              <a:buAutoNum type="alphaUcPeriod"/>
            </a:pPr>
            <a:r>
              <a:rPr lang="en-US" dirty="0" smtClean="0"/>
              <a:t>The cottonwood tree and the iguana</a:t>
            </a:r>
          </a:p>
          <a:p>
            <a:pPr marL="914400" lvl="1" indent="-514350">
              <a:buFont typeface="+mj-lt"/>
              <a:buAutoNum type="alphaUcPeriod"/>
            </a:pPr>
            <a:r>
              <a:rPr lang="en-US" dirty="0" smtClean="0"/>
              <a:t>The Joshua tree and the jackrabbit</a:t>
            </a:r>
          </a:p>
          <a:p>
            <a:pPr marL="914400" lvl="1" indent="-514350">
              <a:buFont typeface="+mj-lt"/>
              <a:buAutoNum type="alphaUcPeriod"/>
            </a:pPr>
            <a:r>
              <a:rPr lang="en-US" dirty="0" smtClean="0"/>
              <a:t>The redwood tree and bald eagle</a:t>
            </a:r>
          </a:p>
          <a:p>
            <a:pPr marL="914400" lvl="1" indent="-514350">
              <a:buFont typeface="+mj-lt"/>
              <a:buAutoNum type="alphaUcPeriod"/>
            </a:pPr>
            <a:r>
              <a:rPr lang="en-US" dirty="0" smtClean="0"/>
              <a:t>The palm tree and ring-necked pheasant</a:t>
            </a: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L.12.C.4 </a:t>
            </a:r>
            <a:r>
              <a:rPr lang="en-US" sz="1200" dirty="0" smtClean="0">
                <a:hlinkClick r:id="rId3"/>
              </a:rPr>
              <a:t>http://rpdp.net/sciencetips_v2/L12C4.htm</a:t>
            </a:r>
            <a:endParaRPr lang="en-US" sz="1300" dirty="0"/>
          </a:p>
        </p:txBody>
      </p:sp>
      <p:sp>
        <p:nvSpPr>
          <p:cNvPr id="5" name="TextBox 4"/>
          <p:cNvSpPr txBox="1"/>
          <p:nvPr/>
        </p:nvSpPr>
        <p:spPr>
          <a:xfrm>
            <a:off x="5034988" y="5868365"/>
            <a:ext cx="3437681" cy="461665"/>
          </a:xfrm>
          <a:prstGeom prst="rect">
            <a:avLst/>
          </a:prstGeom>
          <a:noFill/>
        </p:spPr>
        <p:txBody>
          <a:bodyPr wrap="square" rtlCol="0">
            <a:spAutoFit/>
          </a:bodyPr>
          <a:lstStyle/>
          <a:p>
            <a:r>
              <a:rPr lang="en-US" sz="1200" dirty="0" smtClean="0"/>
              <a:t>From </a:t>
            </a:r>
            <a:r>
              <a:rPr lang="en-US" sz="1200" dirty="0" smtClean="0">
                <a:hlinkClick r:id="rId4"/>
              </a:rPr>
              <a:t>http://nde.doe.nv.gov/Assessment_HSPE.htm</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2257063"/>
            <a:ext cx="4038600" cy="3869100"/>
          </a:xfrm>
        </p:spPr>
        <p:txBody>
          <a:bodyPr>
            <a:normAutofit/>
          </a:bodyPr>
          <a:lstStyle/>
          <a:p>
            <a:pPr>
              <a:buNone/>
            </a:pPr>
            <a:r>
              <a:rPr lang="en-US" dirty="0" smtClean="0"/>
              <a:t>	</a:t>
            </a:r>
            <a:r>
              <a:rPr lang="en-US" sz="2400" dirty="0" smtClean="0"/>
              <a:t>According to the diagram, which two groups of organisms are </a:t>
            </a:r>
            <a:r>
              <a:rPr lang="en-US" sz="2400" b="1" dirty="0" smtClean="0"/>
              <a:t>most</a:t>
            </a:r>
            <a:r>
              <a:rPr lang="en-US" sz="2400" dirty="0" smtClean="0"/>
              <a:t> closely related?</a:t>
            </a:r>
          </a:p>
          <a:p>
            <a:pPr marL="914400" lvl="1" indent="-514350">
              <a:buFont typeface="+mj-lt"/>
              <a:buAutoNum type="alphaUcPeriod"/>
            </a:pPr>
            <a:r>
              <a:rPr lang="en-US" dirty="0" smtClean="0"/>
              <a:t>Frogs and Salamanders </a:t>
            </a:r>
          </a:p>
          <a:p>
            <a:pPr marL="914400" lvl="1" indent="-514350">
              <a:buFont typeface="+mj-lt"/>
              <a:buAutoNum type="alphaUcPeriod"/>
            </a:pPr>
            <a:r>
              <a:rPr lang="en-US" dirty="0" smtClean="0"/>
              <a:t>Reptiles and Birds</a:t>
            </a:r>
          </a:p>
          <a:p>
            <a:pPr marL="914400" lvl="1" indent="-514350">
              <a:buFont typeface="+mj-lt"/>
              <a:buAutoNum type="alphaUcPeriod"/>
            </a:pPr>
            <a:r>
              <a:rPr lang="en-US" dirty="0" smtClean="0"/>
              <a:t>Birds and Mammals </a:t>
            </a:r>
          </a:p>
          <a:p>
            <a:pPr marL="914400" lvl="1" indent="-514350">
              <a:buFont typeface="+mj-lt"/>
              <a:buAutoNum type="alphaUcPeriod"/>
            </a:pPr>
            <a:r>
              <a:rPr lang="en-US" dirty="0" smtClean="0"/>
              <a:t>Mammals and Reptiles</a:t>
            </a:r>
          </a:p>
          <a:p>
            <a:pPr>
              <a:buNone/>
            </a:pPr>
            <a:endParaRPr lang="en-US" dirty="0" smtClean="0"/>
          </a:p>
          <a:p>
            <a:endParaRPr lang="en-US" dirty="0"/>
          </a:p>
        </p:txBody>
      </p:sp>
      <p:pic>
        <p:nvPicPr>
          <p:cNvPr id="7" name="Content Placeholder 6" descr="phyl.png"/>
          <p:cNvPicPr>
            <a:picLocks noGrp="1" noChangeAspect="1"/>
          </p:cNvPicPr>
          <p:nvPr>
            <p:ph sz="half" idx="2"/>
          </p:nvPr>
        </p:nvPicPr>
        <p:blipFill>
          <a:blip r:embed="rId3"/>
          <a:stretch>
            <a:fillRect/>
          </a:stretch>
        </p:blipFill>
        <p:spPr>
          <a:xfrm>
            <a:off x="4244978" y="2546430"/>
            <a:ext cx="4271061" cy="3471552"/>
          </a:xfrm>
        </p:spPr>
      </p:pic>
      <p:sp>
        <p:nvSpPr>
          <p:cNvPr id="6" name="TextBox 5"/>
          <p:cNvSpPr txBox="1"/>
          <p:nvPr/>
        </p:nvSpPr>
        <p:spPr>
          <a:xfrm>
            <a:off x="347242" y="1643605"/>
            <a:ext cx="7639291" cy="461665"/>
          </a:xfrm>
          <a:prstGeom prst="rect">
            <a:avLst/>
          </a:prstGeom>
          <a:noFill/>
        </p:spPr>
        <p:txBody>
          <a:bodyPr wrap="square" rtlCol="0">
            <a:spAutoFit/>
          </a:bodyPr>
          <a:lstStyle/>
          <a:p>
            <a:r>
              <a:rPr lang="en-US" sz="2400" dirty="0" smtClean="0"/>
              <a:t>Use the diagram below to answer the question. </a:t>
            </a:r>
            <a:endParaRPr lang="en-US" sz="2400" dirty="0"/>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L.12.D.1 </a:t>
            </a:r>
            <a:r>
              <a:rPr lang="en-US" sz="1200" dirty="0" smtClean="0">
                <a:hlinkClick r:id="rId4"/>
              </a:rPr>
              <a:t>http://rpdp.net/sciencetips_v2/L12D1.htm</a:t>
            </a:r>
            <a:endParaRPr lang="en-US" sz="13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16815" cy="4525963"/>
          </a:xfrm>
        </p:spPr>
        <p:txBody>
          <a:bodyPr>
            <a:normAutofit/>
          </a:bodyPr>
          <a:lstStyle/>
          <a:p>
            <a:pPr>
              <a:buNone/>
            </a:pPr>
            <a:r>
              <a:rPr lang="en-US" dirty="0" smtClean="0"/>
              <a:t>	</a:t>
            </a:r>
            <a:r>
              <a:rPr lang="en-US" sz="2800" dirty="0" smtClean="0"/>
              <a:t>Which of the following provides the </a:t>
            </a:r>
            <a:r>
              <a:rPr lang="en-US" sz="2800" b="1" dirty="0" smtClean="0"/>
              <a:t>most</a:t>
            </a:r>
            <a:r>
              <a:rPr lang="en-US" sz="2800" dirty="0" smtClean="0"/>
              <a:t> conclusive evidence that organisms of two different species share a common ancestor?</a:t>
            </a:r>
          </a:p>
          <a:p>
            <a:pPr marL="914400" lvl="1" indent="-514350">
              <a:buFont typeface="+mj-lt"/>
              <a:buAutoNum type="alphaUcPeriod"/>
            </a:pPr>
            <a:r>
              <a:rPr lang="en-US" dirty="0" smtClean="0"/>
              <a:t>They live in the same ecosystem.</a:t>
            </a:r>
          </a:p>
          <a:p>
            <a:pPr marL="914400" lvl="1" indent="-514350">
              <a:buFont typeface="+mj-lt"/>
              <a:buAutoNum type="alphaUcPeriod"/>
            </a:pPr>
            <a:r>
              <a:rPr lang="en-US" dirty="0" smtClean="0"/>
              <a:t>They reproduce at the same time. </a:t>
            </a:r>
          </a:p>
          <a:p>
            <a:pPr marL="914400" lvl="1" indent="-514350">
              <a:buFont typeface="+mj-lt"/>
              <a:buAutoNum type="alphaUcPeriod"/>
            </a:pPr>
            <a:r>
              <a:rPr lang="en-US" dirty="0" smtClean="0"/>
              <a:t>They have similar DNA sequences. </a:t>
            </a:r>
          </a:p>
          <a:p>
            <a:pPr marL="914400" lvl="1" indent="-514350">
              <a:buFont typeface="+mj-lt"/>
              <a:buAutoNum type="alphaUcPeriod"/>
            </a:pPr>
            <a:r>
              <a:rPr lang="en-US" dirty="0" smtClean="0"/>
              <a:t>They have similar body movements.</a:t>
            </a:r>
          </a:p>
          <a:p>
            <a:endParaRPr lang="en-US" dirty="0"/>
          </a:p>
        </p:txBody>
      </p:sp>
      <p:sp>
        <p:nvSpPr>
          <p:cNvPr id="5" name="TextBox 4"/>
          <p:cNvSpPr txBox="1"/>
          <p:nvPr/>
        </p:nvSpPr>
        <p:spPr>
          <a:xfrm>
            <a:off x="903379" y="5927857"/>
            <a:ext cx="2644056" cy="276999"/>
          </a:xfrm>
          <a:prstGeom prst="rect">
            <a:avLst/>
          </a:prstGeom>
          <a:noFill/>
        </p:spPr>
        <p:txBody>
          <a:bodyPr wrap="square" rtlCol="0">
            <a:spAutoFit/>
          </a:bodyPr>
          <a:lstStyle/>
          <a:p>
            <a:r>
              <a:rPr lang="en-US" sz="1200" dirty="0" smtClean="0"/>
              <a:t>From </a:t>
            </a:r>
            <a:r>
              <a:rPr lang="en-US" sz="1200" u="sng" dirty="0" smtClean="0">
                <a:hlinkClick r:id="rId3"/>
              </a:rPr>
              <a:t>http://www.doe.mass.edu/mcas/</a:t>
            </a:r>
            <a:endParaRPr lang="en-US" sz="1200" dirty="0"/>
          </a:p>
        </p:txBody>
      </p:sp>
      <p:sp>
        <p:nvSpPr>
          <p:cNvPr id="6" name="Title 1"/>
          <p:cNvSpPr>
            <a:spLocks noGrp="1"/>
          </p:cNvSpPr>
          <p:nvPr>
            <p:ph type="title"/>
          </p:nvPr>
        </p:nvSpPr>
        <p:spPr/>
        <p:txBody>
          <a:bodyPr>
            <a:normAutofit/>
          </a:bodyPr>
          <a:lstStyle/>
          <a:p>
            <a:r>
              <a:rPr lang="en-US" dirty="0" smtClean="0"/>
              <a:t>Life Science</a:t>
            </a:r>
            <a:br>
              <a:rPr lang="en-US" dirty="0" smtClean="0"/>
            </a:br>
            <a:r>
              <a:rPr lang="en-US" sz="1200" dirty="0" smtClean="0"/>
              <a:t>L.12.D.2 </a:t>
            </a:r>
            <a:r>
              <a:rPr lang="en-US" sz="1200" dirty="0" smtClean="0">
                <a:hlinkClick r:id="rId4"/>
              </a:rPr>
              <a:t>http://rpdp.net/sciencetips_v2/L12D2.htm</a:t>
            </a:r>
            <a:endParaRPr lang="en-US" sz="13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6257" y="3331930"/>
            <a:ext cx="4415016" cy="3406112"/>
          </a:xfrm>
        </p:spPr>
        <p:txBody>
          <a:bodyPr>
            <a:normAutofit fontScale="85000" lnSpcReduction="10000"/>
          </a:bodyPr>
          <a:lstStyle/>
          <a:p>
            <a:pPr>
              <a:buNone/>
            </a:pPr>
            <a:r>
              <a:rPr lang="en-US" dirty="0" smtClean="0"/>
              <a:t>	List the fish from the </a:t>
            </a:r>
            <a:r>
              <a:rPr lang="en-US" b="1" dirty="0" smtClean="0"/>
              <a:t>least</a:t>
            </a:r>
            <a:r>
              <a:rPr lang="en-US" dirty="0" smtClean="0"/>
              <a:t> </a:t>
            </a:r>
            <a:r>
              <a:rPr lang="en-US" i="1" dirty="0" smtClean="0"/>
              <a:t>to</a:t>
            </a:r>
            <a:r>
              <a:rPr lang="en-US" dirty="0" smtClean="0"/>
              <a:t> </a:t>
            </a:r>
            <a:r>
              <a:rPr lang="en-US" b="1" dirty="0" smtClean="0"/>
              <a:t>most</a:t>
            </a:r>
            <a:r>
              <a:rPr lang="en-US" dirty="0" smtClean="0"/>
              <a:t> closely related to the pupfish.</a:t>
            </a:r>
          </a:p>
          <a:p>
            <a:pPr marL="914400" lvl="1" indent="-514350">
              <a:buFont typeface="+mj-lt"/>
              <a:buAutoNum type="alphaUcPeriod"/>
            </a:pPr>
            <a:r>
              <a:rPr lang="en-US" sz="2800" dirty="0" smtClean="0"/>
              <a:t>Fish 1, Fish 2, Fish 3, Fish 4</a:t>
            </a:r>
          </a:p>
          <a:p>
            <a:pPr marL="914400" lvl="1" indent="-514350">
              <a:buFont typeface="+mj-lt"/>
              <a:buAutoNum type="alphaUcPeriod"/>
            </a:pPr>
            <a:r>
              <a:rPr lang="en-US" sz="2800" dirty="0" smtClean="0"/>
              <a:t>Fish 4, Fish 3, Fish 1, Fish 2</a:t>
            </a:r>
          </a:p>
          <a:p>
            <a:pPr marL="914400" lvl="1" indent="-514350">
              <a:buFont typeface="+mj-lt"/>
              <a:buAutoNum type="alphaUcPeriod"/>
            </a:pPr>
            <a:r>
              <a:rPr lang="en-US" sz="2800" dirty="0" smtClean="0"/>
              <a:t>Fish 3, Fish 4, Fish 1, Fish 2</a:t>
            </a:r>
          </a:p>
          <a:p>
            <a:pPr marL="914400" lvl="1" indent="-514350">
              <a:buFont typeface="+mj-lt"/>
              <a:buAutoNum type="alphaUcPeriod"/>
            </a:pPr>
            <a:r>
              <a:rPr lang="en-US" sz="2800" dirty="0" smtClean="0"/>
              <a:t>Fish 2, Fish 1, Fish 4, Fish 3</a:t>
            </a:r>
          </a:p>
          <a:p>
            <a:pPr>
              <a:buNone/>
            </a:pPr>
            <a:endParaRPr lang="en-US" dirty="0" smtClean="0"/>
          </a:p>
          <a:p>
            <a:endParaRPr lang="en-US" dirty="0"/>
          </a:p>
        </p:txBody>
      </p:sp>
      <p:pic>
        <p:nvPicPr>
          <p:cNvPr id="7" name="Content Placeholder 6" descr="fish dna.png"/>
          <p:cNvPicPr>
            <a:picLocks noGrp="1" noChangeAspect="1"/>
          </p:cNvPicPr>
          <p:nvPr>
            <p:ph sz="half" idx="2"/>
          </p:nvPr>
        </p:nvPicPr>
        <p:blipFill>
          <a:blip r:embed="rId3"/>
          <a:stretch>
            <a:fillRect/>
          </a:stretch>
        </p:blipFill>
        <p:spPr>
          <a:xfrm>
            <a:off x="4785405" y="3495554"/>
            <a:ext cx="3901395" cy="1909821"/>
          </a:xfrm>
        </p:spPr>
      </p:pic>
      <p:sp>
        <p:nvSpPr>
          <p:cNvPr id="6" name="TextBox 5"/>
          <p:cNvSpPr txBox="1"/>
          <p:nvPr/>
        </p:nvSpPr>
        <p:spPr>
          <a:xfrm>
            <a:off x="457200" y="1632030"/>
            <a:ext cx="7554682" cy="1569660"/>
          </a:xfrm>
          <a:prstGeom prst="rect">
            <a:avLst/>
          </a:prstGeom>
          <a:noFill/>
        </p:spPr>
        <p:txBody>
          <a:bodyPr wrap="square" rtlCol="0">
            <a:spAutoFit/>
          </a:bodyPr>
          <a:lstStyle/>
          <a:p>
            <a:r>
              <a:rPr lang="en-US" sz="2400" dirty="0" smtClean="0"/>
              <a:t>The DNA sequence from an endangered pupfish was compared to the DNA samples collected from closely related fish species. The table below shows a portion of the DNA sequences from each of the fish species.</a:t>
            </a:r>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L.12.D.2 </a:t>
            </a:r>
            <a:r>
              <a:rPr lang="en-US" sz="1200" dirty="0" smtClean="0">
                <a:hlinkClick r:id="rId4"/>
              </a:rPr>
              <a:t>http://rpdp.net/sciencetips_v2/L12D2.htm</a:t>
            </a:r>
            <a:endParaRPr lang="en-US" sz="13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79803" cy="4525963"/>
          </a:xfrm>
        </p:spPr>
        <p:txBody>
          <a:bodyPr>
            <a:normAutofit/>
          </a:bodyPr>
          <a:lstStyle/>
          <a:p>
            <a:pPr lvl="0">
              <a:buNone/>
            </a:pPr>
            <a:r>
              <a:rPr lang="en-US" dirty="0" smtClean="0"/>
              <a:t>	</a:t>
            </a:r>
            <a:r>
              <a:rPr lang="en-US" sz="2800" dirty="0" smtClean="0"/>
              <a:t>More than 1.5 million species of animals have been described, yet all of them have DNA that is made of the same building blocks. This is evidence that all animals have </a:t>
            </a:r>
          </a:p>
          <a:p>
            <a:pPr marL="971550" lvl="1" indent="-514350">
              <a:buFont typeface="+mj-lt"/>
              <a:buAutoNum type="alphaUcPeriod"/>
            </a:pPr>
            <a:r>
              <a:rPr lang="en-US" dirty="0" smtClean="0"/>
              <a:t>similar appearances.</a:t>
            </a:r>
          </a:p>
          <a:p>
            <a:pPr marL="971550" lvl="1" indent="-514350">
              <a:buFont typeface="+mj-lt"/>
              <a:buAutoNum type="alphaUcPeriod"/>
            </a:pPr>
            <a:r>
              <a:rPr lang="en-US" dirty="0" smtClean="0"/>
              <a:t>the same DNA sequence.</a:t>
            </a:r>
          </a:p>
          <a:p>
            <a:pPr marL="971550" lvl="1" indent="-514350">
              <a:buFont typeface="+mj-lt"/>
              <a:buAutoNum type="alphaUcPeriod"/>
            </a:pPr>
            <a:r>
              <a:rPr lang="en-US" dirty="0" smtClean="0"/>
              <a:t>common fossil records.</a:t>
            </a:r>
          </a:p>
          <a:p>
            <a:pPr marL="971550" lvl="1" indent="-514350">
              <a:buFont typeface="+mj-lt"/>
              <a:buAutoNum type="alphaUcPeriod"/>
            </a:pPr>
            <a:r>
              <a:rPr lang="en-US" dirty="0" smtClean="0"/>
              <a:t>a common ancestor. </a:t>
            </a: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L.12.D.2 </a:t>
            </a:r>
            <a:r>
              <a:rPr lang="en-US" sz="1200" dirty="0" smtClean="0">
                <a:hlinkClick r:id="rId3"/>
              </a:rPr>
              <a:t>http://rpdp.net/sciencetips_v2/L12D2.htm</a:t>
            </a:r>
            <a:endParaRPr lang="en-US" sz="13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40906" cy="4525963"/>
          </a:xfrm>
        </p:spPr>
        <p:txBody>
          <a:bodyPr>
            <a:normAutofit/>
          </a:bodyPr>
          <a:lstStyle/>
          <a:p>
            <a:pPr>
              <a:buNone/>
            </a:pPr>
            <a:r>
              <a:rPr lang="en-US" dirty="0" smtClean="0"/>
              <a:t>	</a:t>
            </a:r>
            <a:r>
              <a:rPr lang="en-US" sz="2400" dirty="0" smtClean="0"/>
              <a:t>Which of the following </a:t>
            </a:r>
            <a:r>
              <a:rPr lang="en-US" sz="2400" b="1" dirty="0" smtClean="0"/>
              <a:t>best</a:t>
            </a:r>
            <a:r>
              <a:rPr lang="en-US" sz="2400" dirty="0" smtClean="0"/>
              <a:t> explains how the fossil record provides evidence that evolution has occurred?</a:t>
            </a:r>
          </a:p>
          <a:p>
            <a:pPr marL="857250" lvl="1" indent="-457200">
              <a:buFont typeface="+mj-lt"/>
              <a:buAutoNum type="alphaUcPeriod"/>
            </a:pPr>
            <a:r>
              <a:rPr lang="en-US" sz="2400" dirty="0" smtClean="0"/>
              <a:t>It indicates that forms of life existed on Earth at least 3.5 billion years ago. </a:t>
            </a:r>
          </a:p>
          <a:p>
            <a:pPr marL="857250" lvl="1" indent="-457200">
              <a:buFont typeface="+mj-lt"/>
              <a:buAutoNum type="alphaUcPeriod"/>
            </a:pPr>
            <a:r>
              <a:rPr lang="en-US" sz="2400" dirty="0" smtClean="0"/>
              <a:t>It indicates the exact cause of structural and behavioral adaptations of organisms.   </a:t>
            </a:r>
          </a:p>
          <a:p>
            <a:pPr marL="857250" lvl="1" indent="-457200">
              <a:buFont typeface="+mj-lt"/>
              <a:buAutoNum type="alphaUcPeriod"/>
            </a:pPr>
            <a:r>
              <a:rPr lang="en-US" sz="2400" dirty="0" smtClean="0"/>
              <a:t>It shows how the embryos of many different vertebrate species are very similar.  </a:t>
            </a:r>
          </a:p>
          <a:p>
            <a:pPr marL="857250" lvl="1" indent="-457200">
              <a:buFont typeface="+mj-lt"/>
              <a:buAutoNum type="alphaUcPeriod"/>
            </a:pPr>
            <a:r>
              <a:rPr lang="en-US" sz="2400" dirty="0" smtClean="0"/>
              <a:t>It shows that the form and structure of groups of organisms have changed over time.</a:t>
            </a:r>
          </a:p>
          <a:p>
            <a:pPr>
              <a:buNone/>
            </a:pPr>
            <a:endParaRPr lang="en-US" dirty="0"/>
          </a:p>
        </p:txBody>
      </p:sp>
      <p:sp>
        <p:nvSpPr>
          <p:cNvPr id="6" name="TextBox 5"/>
          <p:cNvSpPr txBox="1"/>
          <p:nvPr/>
        </p:nvSpPr>
        <p:spPr>
          <a:xfrm>
            <a:off x="972827" y="5927857"/>
            <a:ext cx="2644056" cy="276999"/>
          </a:xfrm>
          <a:prstGeom prst="rect">
            <a:avLst/>
          </a:prstGeom>
          <a:noFill/>
        </p:spPr>
        <p:txBody>
          <a:bodyPr wrap="square" rtlCol="0">
            <a:spAutoFit/>
          </a:bodyPr>
          <a:lstStyle/>
          <a:p>
            <a:r>
              <a:rPr lang="en-US" sz="1200" dirty="0" smtClean="0"/>
              <a:t>From </a:t>
            </a:r>
            <a:r>
              <a:rPr lang="en-US" sz="1200" u="sng" dirty="0" smtClean="0">
                <a:hlinkClick r:id="rId3"/>
              </a:rPr>
              <a:t>http://www.doe.mass.edu/mcas/</a:t>
            </a:r>
            <a:endParaRPr lang="en-US" sz="1200" dirty="0"/>
          </a:p>
        </p:txBody>
      </p:sp>
      <p:sp>
        <p:nvSpPr>
          <p:cNvPr id="5" name="Title 1"/>
          <p:cNvSpPr>
            <a:spLocks noGrp="1"/>
          </p:cNvSpPr>
          <p:nvPr>
            <p:ph type="title"/>
          </p:nvPr>
        </p:nvSpPr>
        <p:spPr/>
        <p:txBody>
          <a:bodyPr>
            <a:normAutofit/>
          </a:bodyPr>
          <a:lstStyle/>
          <a:p>
            <a:r>
              <a:rPr lang="en-US" dirty="0" smtClean="0"/>
              <a:t>Life Science</a:t>
            </a:r>
            <a:br>
              <a:rPr lang="en-US" dirty="0" smtClean="0"/>
            </a:br>
            <a:r>
              <a:rPr lang="en-US" sz="1200" dirty="0" smtClean="0"/>
              <a:t>L.12.D.3 </a:t>
            </a:r>
            <a:r>
              <a:rPr lang="en-US" sz="1200" dirty="0" smtClean="0">
                <a:hlinkClick r:id="rId4"/>
              </a:rPr>
              <a:t>http://rpdp.net/sciencetips_v2/L12D3.htm</a:t>
            </a:r>
            <a:endParaRPr lang="en-US" sz="1300"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0000" lnSpcReduction="20000"/>
          </a:bodyPr>
          <a:lstStyle/>
          <a:p>
            <a:pPr lvl="0"/>
            <a:endParaRPr lang="en-US" dirty="0" smtClean="0"/>
          </a:p>
          <a:p>
            <a:endParaRPr lang="en-US" dirty="0"/>
          </a:p>
        </p:txBody>
      </p:sp>
      <p:sp>
        <p:nvSpPr>
          <p:cNvPr id="5" name="Content Placeholder 4"/>
          <p:cNvSpPr>
            <a:spLocks noGrp="1"/>
          </p:cNvSpPr>
          <p:nvPr>
            <p:ph sz="half" idx="2"/>
          </p:nvPr>
        </p:nvSpPr>
        <p:spPr>
          <a:xfrm>
            <a:off x="152400" y="2546430"/>
            <a:ext cx="4495800" cy="4311570"/>
          </a:xfrm>
        </p:spPr>
        <p:txBody>
          <a:bodyPr>
            <a:normAutofit fontScale="70000" lnSpcReduction="20000"/>
          </a:bodyPr>
          <a:lstStyle/>
          <a:p>
            <a:pPr>
              <a:buNone/>
            </a:pPr>
            <a:r>
              <a:rPr lang="en-US" dirty="0" smtClean="0"/>
              <a:t>	What is the </a:t>
            </a:r>
            <a:r>
              <a:rPr lang="en-US" b="1" dirty="0" smtClean="0"/>
              <a:t>best</a:t>
            </a:r>
            <a:r>
              <a:rPr lang="en-US" dirty="0" smtClean="0"/>
              <a:t> explanation for the presence of the vestigial limbs in both whale species? </a:t>
            </a:r>
          </a:p>
          <a:p>
            <a:pPr marL="914400" lvl="1" indent="-514350">
              <a:buFont typeface="+mj-lt"/>
              <a:buAutoNum type="alphaUcPeriod"/>
            </a:pPr>
            <a:r>
              <a:rPr lang="en-US" sz="2800" dirty="0" smtClean="0"/>
              <a:t>Whales have functioning hind limbs and can walk on land when necessary.</a:t>
            </a:r>
          </a:p>
          <a:p>
            <a:pPr marL="914400" lvl="1" indent="-514350">
              <a:buFont typeface="+mj-lt"/>
              <a:buAutoNum type="alphaUcPeriod"/>
            </a:pPr>
            <a:r>
              <a:rPr lang="en-US" sz="2800" dirty="0" smtClean="0"/>
              <a:t>Whales are evolving into a species that will eventually have four legs. </a:t>
            </a:r>
          </a:p>
          <a:p>
            <a:pPr marL="914400" lvl="1" indent="-514350">
              <a:buFont typeface="+mj-lt"/>
              <a:buAutoNum type="alphaUcPeriod"/>
            </a:pPr>
            <a:r>
              <a:rPr lang="en-US" sz="2800" dirty="0" smtClean="0"/>
              <a:t>Whales evolved from a species that had functioning hind limbs. </a:t>
            </a:r>
          </a:p>
          <a:p>
            <a:pPr marL="914400" lvl="1" indent="-514350">
              <a:buFont typeface="+mj-lt"/>
              <a:buAutoNum type="alphaUcPeriod"/>
            </a:pPr>
            <a:r>
              <a:rPr lang="en-US" sz="2800" dirty="0" smtClean="0"/>
              <a:t>Whales lost their hind limbs because they stopped using them.</a:t>
            </a:r>
          </a:p>
          <a:p>
            <a:endParaRPr lang="en-US" dirty="0"/>
          </a:p>
        </p:txBody>
      </p:sp>
      <p:pic>
        <p:nvPicPr>
          <p:cNvPr id="6" name="Picture 5" descr="whales"/>
          <p:cNvPicPr/>
          <p:nvPr/>
        </p:nvPicPr>
        <p:blipFill>
          <a:blip r:embed="rId3" cstate="print"/>
          <a:srcRect/>
          <a:stretch>
            <a:fillRect/>
          </a:stretch>
        </p:blipFill>
        <p:spPr bwMode="auto">
          <a:xfrm>
            <a:off x="4648200" y="2546430"/>
            <a:ext cx="4424265" cy="3368927"/>
          </a:xfrm>
          <a:prstGeom prst="rect">
            <a:avLst/>
          </a:prstGeom>
          <a:noFill/>
          <a:ln w="9525">
            <a:noFill/>
            <a:miter lim="800000"/>
            <a:headEnd/>
            <a:tailEnd/>
          </a:ln>
        </p:spPr>
      </p:pic>
      <p:sp>
        <p:nvSpPr>
          <p:cNvPr id="7" name="TextBox 6"/>
          <p:cNvSpPr txBox="1"/>
          <p:nvPr/>
        </p:nvSpPr>
        <p:spPr>
          <a:xfrm>
            <a:off x="526650" y="1463938"/>
            <a:ext cx="7205241" cy="1015663"/>
          </a:xfrm>
          <a:prstGeom prst="rect">
            <a:avLst/>
          </a:prstGeom>
          <a:noFill/>
        </p:spPr>
        <p:txBody>
          <a:bodyPr wrap="square" rtlCol="0">
            <a:spAutoFit/>
          </a:bodyPr>
          <a:lstStyle/>
          <a:p>
            <a:r>
              <a:rPr lang="en-US" sz="2000" dirty="0" smtClean="0"/>
              <a:t>The illustration below shows the pelvic bone of a modern day baleen whale and a reconstruction of an extinct whale based upon fossil evidence. </a:t>
            </a:r>
            <a:endParaRPr lang="en-US" sz="2000" dirty="0"/>
          </a:p>
        </p:txBody>
      </p:sp>
      <p:sp>
        <p:nvSpPr>
          <p:cNvPr id="8" name="Title 1"/>
          <p:cNvSpPr>
            <a:spLocks noGrp="1"/>
          </p:cNvSpPr>
          <p:nvPr>
            <p:ph type="title"/>
          </p:nvPr>
        </p:nvSpPr>
        <p:spPr/>
        <p:txBody>
          <a:bodyPr>
            <a:normAutofit/>
          </a:bodyPr>
          <a:lstStyle/>
          <a:p>
            <a:r>
              <a:rPr lang="en-US" dirty="0" smtClean="0"/>
              <a:t>Life Science</a:t>
            </a:r>
            <a:br>
              <a:rPr lang="en-US" dirty="0" smtClean="0"/>
            </a:br>
            <a:r>
              <a:rPr lang="en-US" sz="1200" dirty="0" smtClean="0"/>
              <a:t>L.12.D.3 </a:t>
            </a:r>
            <a:r>
              <a:rPr lang="en-US" sz="1200" dirty="0" smtClean="0">
                <a:hlinkClick r:id="rId4"/>
              </a:rPr>
              <a:t>http://rpdp.net/sciencetips_v2/L12D3.htm</a:t>
            </a:r>
            <a:endParaRPr lang="en-US" sz="1300" dirty="0"/>
          </a:p>
        </p:txBody>
      </p:sp>
      <p:sp>
        <p:nvSpPr>
          <p:cNvPr id="9" name="TextBox 8"/>
          <p:cNvSpPr txBox="1"/>
          <p:nvPr/>
        </p:nvSpPr>
        <p:spPr>
          <a:xfrm>
            <a:off x="5579551" y="5927857"/>
            <a:ext cx="2644056" cy="276999"/>
          </a:xfrm>
          <a:prstGeom prst="rect">
            <a:avLst/>
          </a:prstGeom>
          <a:noFill/>
        </p:spPr>
        <p:txBody>
          <a:bodyPr wrap="square" rtlCol="0">
            <a:spAutoFit/>
          </a:bodyPr>
          <a:lstStyle/>
          <a:p>
            <a:r>
              <a:rPr lang="en-US" sz="1200" dirty="0" smtClean="0"/>
              <a:t>From </a:t>
            </a:r>
            <a:r>
              <a:rPr lang="en-US" sz="1200" u="sng" dirty="0" smtClean="0">
                <a:hlinkClick r:id="rId5"/>
              </a:rPr>
              <a:t>http://www.doe.mass.edu/mcas/</a:t>
            </a:r>
            <a:endParaRPr lang="en-US" sz="12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06182" cy="4525963"/>
          </a:xfrm>
        </p:spPr>
        <p:txBody>
          <a:bodyPr/>
          <a:lstStyle/>
          <a:p>
            <a:pPr>
              <a:buNone/>
            </a:pPr>
            <a:r>
              <a:rPr lang="en-US" dirty="0" smtClean="0"/>
              <a:t>	</a:t>
            </a:r>
            <a:r>
              <a:rPr lang="en-US" sz="2800" dirty="0" smtClean="0"/>
              <a:t>The Paleozoic Era ended with the abrupt disappearance of many land and marine species. This type of event in geological time is known a(n) </a:t>
            </a:r>
          </a:p>
          <a:p>
            <a:pPr marL="971550" lvl="1" indent="-514350">
              <a:buFont typeface="+mj-lt"/>
              <a:buAutoNum type="alphaUcPeriod"/>
            </a:pPr>
            <a:r>
              <a:rPr lang="en-US" dirty="0" smtClean="0"/>
              <a:t>endangered species. </a:t>
            </a:r>
          </a:p>
          <a:p>
            <a:pPr marL="971550" lvl="1" indent="-514350">
              <a:buFont typeface="+mj-lt"/>
              <a:buAutoNum type="alphaUcPeriod"/>
            </a:pPr>
            <a:r>
              <a:rPr lang="en-US" dirty="0" smtClean="0"/>
              <a:t>boundary transition. </a:t>
            </a:r>
          </a:p>
          <a:p>
            <a:pPr marL="971550" lvl="1" indent="-514350">
              <a:buFont typeface="+mj-lt"/>
              <a:buAutoNum type="alphaUcPeriod"/>
            </a:pPr>
            <a:r>
              <a:rPr lang="en-US" dirty="0" smtClean="0"/>
              <a:t>mass extinction. </a:t>
            </a:r>
          </a:p>
          <a:p>
            <a:pPr marL="971550" lvl="1" indent="-514350">
              <a:buFont typeface="+mj-lt"/>
              <a:buAutoNum type="alphaUcPeriod"/>
            </a:pPr>
            <a:r>
              <a:rPr lang="en-US" dirty="0" smtClean="0"/>
              <a:t>transitional change. </a:t>
            </a:r>
          </a:p>
          <a:p>
            <a:pPr>
              <a:buNone/>
            </a:pP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L.12.D.4 </a:t>
            </a:r>
            <a:r>
              <a:rPr lang="en-US" sz="1200" dirty="0" smtClean="0">
                <a:hlinkClick r:id="rId3"/>
              </a:rPr>
              <a:t>http://rpdp.net/sciencetips_v2/L12D4.htm</a:t>
            </a:r>
            <a:endParaRPr lang="en-US" sz="13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550" y="1600200"/>
            <a:ext cx="7598780" cy="4525963"/>
          </a:xfrm>
        </p:spPr>
        <p:txBody>
          <a:bodyPr>
            <a:normAutofit fontScale="62500" lnSpcReduction="20000"/>
          </a:bodyPr>
          <a:lstStyle/>
          <a:p>
            <a:pPr lvl="0">
              <a:buNone/>
            </a:pPr>
            <a:r>
              <a:rPr lang="en-US" dirty="0" smtClean="0"/>
              <a:t>	European rabbits were introduced to Australia in 1859. The rabbits reproduced rapidly in their new environment, displaced other animals and overgrazed vegetation. In an attempt to reduce the rabbit population, a virus deadly to Europeans rabbits was introduced in 1951.  </a:t>
            </a:r>
          </a:p>
          <a:p>
            <a:pPr>
              <a:buNone/>
            </a:pPr>
            <a:endParaRPr lang="en-US" dirty="0" smtClean="0"/>
          </a:p>
          <a:p>
            <a:pPr>
              <a:buNone/>
            </a:pPr>
            <a:r>
              <a:rPr lang="en-US" dirty="0" smtClean="0"/>
              <a:t>	When the virus was first introduced, the rabbits died in large numbers, but  the death rate decreased over time. </a:t>
            </a:r>
          </a:p>
          <a:p>
            <a:pPr>
              <a:buNone/>
            </a:pPr>
            <a:r>
              <a:rPr lang="en-US" dirty="0" smtClean="0"/>
              <a:t>	What statement </a:t>
            </a:r>
            <a:r>
              <a:rPr lang="en-US" b="1" dirty="0" smtClean="0"/>
              <a:t>best</a:t>
            </a:r>
            <a:r>
              <a:rPr lang="en-US" dirty="0" smtClean="0"/>
              <a:t> explains the decrease in the rabbit death rate?</a:t>
            </a:r>
          </a:p>
          <a:p>
            <a:pPr marL="971550" lvl="1" indent="-514350">
              <a:buFont typeface="+mj-lt"/>
              <a:buAutoNum type="alphaUcPeriod"/>
            </a:pPr>
            <a:r>
              <a:rPr lang="en-US" sz="3200" dirty="0" smtClean="0"/>
              <a:t>Young rabbits learned to avoid being infected by the virus. </a:t>
            </a:r>
          </a:p>
          <a:p>
            <a:pPr marL="971550" lvl="1" indent="-514350">
              <a:buFont typeface="+mj-lt"/>
              <a:buAutoNum type="alphaUcPeriod"/>
            </a:pPr>
            <a:r>
              <a:rPr lang="en-US" sz="3200" dirty="0" smtClean="0"/>
              <a:t>The virus had a short life span and died out with the rabbits. </a:t>
            </a:r>
          </a:p>
          <a:p>
            <a:pPr marL="971550" lvl="1" indent="-514350">
              <a:buFont typeface="+mj-lt"/>
              <a:buAutoNum type="alphaUcPeriod"/>
            </a:pPr>
            <a:r>
              <a:rPr lang="en-US" sz="3200" dirty="0" smtClean="0"/>
              <a:t>Natural selection favored rabbits that were resistant to the virus. </a:t>
            </a:r>
          </a:p>
          <a:p>
            <a:pPr marL="971550" lvl="1" indent="-514350">
              <a:buFont typeface="+mj-lt"/>
              <a:buAutoNum type="alphaUcPeriod"/>
            </a:pPr>
            <a:r>
              <a:rPr lang="en-US" sz="3200" dirty="0" smtClean="0"/>
              <a:t>The rabbits died of natural causes and the introduced virus did not work.  </a:t>
            </a:r>
          </a:p>
          <a:p>
            <a:pPr>
              <a:buNone/>
            </a:pP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L.12.D.5 </a:t>
            </a:r>
            <a:r>
              <a:rPr lang="en-US" sz="1200" dirty="0" smtClean="0">
                <a:hlinkClick r:id="rId3"/>
              </a:rPr>
              <a:t>http://rpdp.net/sciencetips_v2/L12D5.htm</a:t>
            </a:r>
            <a:endParaRPr lang="en-US" sz="1300" dirty="0"/>
          </a:p>
        </p:txBody>
      </p:sp>
      <p:sp>
        <p:nvSpPr>
          <p:cNvPr id="5" name="TextBox 4"/>
          <p:cNvSpPr txBox="1"/>
          <p:nvPr/>
        </p:nvSpPr>
        <p:spPr>
          <a:xfrm>
            <a:off x="695027" y="5927857"/>
            <a:ext cx="2644056" cy="276999"/>
          </a:xfrm>
          <a:prstGeom prst="rect">
            <a:avLst/>
          </a:prstGeom>
          <a:noFill/>
        </p:spPr>
        <p:txBody>
          <a:bodyPr wrap="square" rtlCol="0">
            <a:spAutoFit/>
          </a:bodyPr>
          <a:lstStyle/>
          <a:p>
            <a:r>
              <a:rPr lang="en-US" sz="1200" dirty="0" smtClean="0"/>
              <a:t>From </a:t>
            </a:r>
            <a:r>
              <a:rPr lang="en-US" sz="1200" u="sng" dirty="0" smtClean="0">
                <a:hlinkClick r:id="rId4"/>
              </a:rPr>
              <a:t>http://www.doe.mass.edu/mcas/</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7235" y="1491134"/>
            <a:ext cx="7911642" cy="5111372"/>
          </a:xfrm>
        </p:spPr>
        <p:txBody>
          <a:bodyPr>
            <a:normAutofit fontScale="55000" lnSpcReduction="20000"/>
          </a:bodyPr>
          <a:lstStyle/>
          <a:p>
            <a:pPr>
              <a:buNone/>
            </a:pPr>
            <a:r>
              <a:rPr lang="en-US" dirty="0" smtClean="0"/>
              <a:t>	</a:t>
            </a:r>
            <a:r>
              <a:rPr lang="en-US" sz="5000" dirty="0" smtClean="0"/>
              <a:t>A student is conducting an experiment using a Bunsen burner when the fire bell rings. What should he do? </a:t>
            </a:r>
          </a:p>
          <a:p>
            <a:pPr marL="857250" lvl="2" indent="-457200">
              <a:buFont typeface="+mj-lt"/>
              <a:buAutoNum type="alphaUcPeriod"/>
            </a:pPr>
            <a:r>
              <a:rPr lang="en-US" sz="5000" dirty="0" smtClean="0"/>
              <a:t>Exit the room and quickly leave the building following directions from hall monitors.</a:t>
            </a:r>
          </a:p>
          <a:p>
            <a:pPr marL="857250" lvl="2" indent="-457200">
              <a:buFont typeface="+mj-lt"/>
              <a:buAutoNum type="alphaUcPeriod"/>
            </a:pPr>
            <a:r>
              <a:rPr lang="en-US" sz="5000" dirty="0" smtClean="0"/>
              <a:t>Turn the gas off, exit the room, and quickly leave the building. </a:t>
            </a:r>
          </a:p>
          <a:p>
            <a:pPr marL="857250" lvl="2" indent="-457200">
              <a:buFont typeface="+mj-lt"/>
              <a:buAutoNum type="alphaUcPeriod"/>
            </a:pPr>
            <a:r>
              <a:rPr lang="en-US" sz="5000" dirty="0" smtClean="0"/>
              <a:t>Leave his eye goggles on, exit the room, and quickly leave the building. </a:t>
            </a:r>
          </a:p>
          <a:p>
            <a:pPr marL="857250" lvl="2" indent="-457200">
              <a:buFont typeface="+mj-lt"/>
              <a:buAutoNum type="alphaUcPeriod"/>
            </a:pPr>
            <a:r>
              <a:rPr lang="en-US" sz="5000" dirty="0" smtClean="0"/>
              <a:t>Turn the gas off, pour the reaction down the sink, exit the room, and quickly leave the building.</a:t>
            </a:r>
            <a:endParaRPr lang="en-US" dirty="0"/>
          </a:p>
        </p:txBody>
      </p:sp>
      <p:sp>
        <p:nvSpPr>
          <p:cNvPr id="6"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N.12.A.4 </a:t>
            </a:r>
            <a:r>
              <a:rPr lang="en-US" sz="1200" dirty="0" smtClean="0">
                <a:hlinkClick r:id="rId3"/>
              </a:rPr>
              <a:t>http://www.rpdp.net/sciencetips_v2/N12A4.htm</a:t>
            </a:r>
            <a:endParaRPr lang="en-US" sz="1300"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37676" cy="4525963"/>
          </a:xfrm>
        </p:spPr>
        <p:txBody>
          <a:bodyPr>
            <a:normAutofit fontScale="70000" lnSpcReduction="20000"/>
          </a:bodyPr>
          <a:lstStyle/>
          <a:p>
            <a:pPr>
              <a:buNone/>
            </a:pPr>
            <a:r>
              <a:rPr lang="en-US" dirty="0" smtClean="0"/>
              <a:t>	</a:t>
            </a:r>
            <a:r>
              <a:rPr lang="en-US" sz="3100" dirty="0" smtClean="0"/>
              <a:t>Bison have come close to extinction due to uncontrolled hunting, drought, and disease. There is now very little genetic variation in bison populations.</a:t>
            </a:r>
          </a:p>
          <a:p>
            <a:pPr>
              <a:buNone/>
            </a:pPr>
            <a:r>
              <a:rPr lang="en-US" sz="3100" dirty="0" smtClean="0"/>
              <a:t>	Which of the following is a result of the limited genetic variation in the current bison populations compared to earlier bison populations with more variation?</a:t>
            </a:r>
          </a:p>
          <a:p>
            <a:pPr marL="914400" lvl="1" indent="-514350">
              <a:buFont typeface="+mj-lt"/>
              <a:buAutoNum type="alphaUcPeriod"/>
            </a:pPr>
            <a:r>
              <a:rPr lang="en-US" sz="3100" dirty="0" smtClean="0"/>
              <a:t>Bison in current populations are more resistant to new diseases. </a:t>
            </a:r>
          </a:p>
          <a:p>
            <a:pPr marL="914400" lvl="1" indent="-514350">
              <a:buFont typeface="+mj-lt"/>
              <a:buAutoNum type="alphaUcPeriod"/>
            </a:pPr>
            <a:r>
              <a:rPr lang="en-US" sz="3100" dirty="0" smtClean="0"/>
              <a:t>The survival rate of young bison has increased in current populations.  </a:t>
            </a:r>
          </a:p>
          <a:p>
            <a:pPr marL="914400" lvl="1" indent="-514350">
              <a:buFont typeface="+mj-lt"/>
              <a:buAutoNum type="alphaUcPeriod"/>
            </a:pPr>
            <a:r>
              <a:rPr lang="en-US" sz="3100" dirty="0" smtClean="0"/>
              <a:t>Bison in current populations are less able to interbreed with other species.</a:t>
            </a:r>
          </a:p>
          <a:p>
            <a:pPr marL="914400" lvl="1" indent="-514350">
              <a:buFont typeface="+mj-lt"/>
              <a:buAutoNum type="alphaUcPeriod"/>
            </a:pPr>
            <a:r>
              <a:rPr lang="en-US" sz="3100" dirty="0" smtClean="0"/>
              <a:t>The current bison populations are less likely to be able to adapt to environmental changes.</a:t>
            </a:r>
          </a:p>
          <a:p>
            <a:pPr marL="914400" lvl="1" indent="-514350">
              <a:buFont typeface="+mj-lt"/>
              <a:buAutoNum type="alphaUcPeriod"/>
            </a:pPr>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L.12.D.5 </a:t>
            </a:r>
            <a:r>
              <a:rPr lang="en-US" sz="1200" dirty="0" smtClean="0">
                <a:hlinkClick r:id="rId3"/>
              </a:rPr>
              <a:t>http://rpdp.net/sciencetips_v2/L12D5.htm</a:t>
            </a:r>
            <a:endParaRPr lang="en-US" sz="13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95549" cy="4525963"/>
          </a:xfrm>
        </p:spPr>
        <p:txBody>
          <a:bodyPr/>
          <a:lstStyle/>
          <a:p>
            <a:pPr>
              <a:buNone/>
            </a:pPr>
            <a:r>
              <a:rPr lang="en-US" dirty="0" smtClean="0"/>
              <a:t>	</a:t>
            </a:r>
            <a:r>
              <a:rPr lang="en-US" sz="2800" dirty="0" smtClean="0"/>
              <a:t>The unifying concept in biology that provides an explanation for the vast diversity of life on our planet is the</a:t>
            </a:r>
          </a:p>
          <a:p>
            <a:pPr marL="914400" lvl="1" indent="-514350">
              <a:buFont typeface="+mj-lt"/>
              <a:buAutoNum type="alphaUcPeriod"/>
            </a:pPr>
            <a:r>
              <a:rPr lang="en-US" dirty="0" smtClean="0"/>
              <a:t>cell theory.</a:t>
            </a:r>
          </a:p>
          <a:p>
            <a:pPr marL="914400" lvl="1" indent="-514350">
              <a:buFont typeface="+mj-lt"/>
              <a:buAutoNum type="alphaUcPeriod"/>
            </a:pPr>
            <a:r>
              <a:rPr lang="en-US" dirty="0" smtClean="0"/>
              <a:t>theory of evolution.</a:t>
            </a:r>
          </a:p>
          <a:p>
            <a:pPr marL="914400" lvl="1" indent="-514350">
              <a:buFont typeface="+mj-lt"/>
              <a:buAutoNum type="alphaUcPeriod"/>
            </a:pPr>
            <a:r>
              <a:rPr lang="en-US" dirty="0" smtClean="0"/>
              <a:t>binomial nomenclature system.</a:t>
            </a:r>
          </a:p>
          <a:p>
            <a:pPr marL="914400" lvl="1" indent="-514350">
              <a:buFont typeface="+mj-lt"/>
              <a:buAutoNum type="alphaUcPeriod"/>
            </a:pPr>
            <a:r>
              <a:rPr lang="en-US" dirty="0" smtClean="0"/>
              <a:t>gene-chromosome theorem.</a:t>
            </a:r>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L.12.D.5 </a:t>
            </a:r>
            <a:r>
              <a:rPr lang="en-US" sz="1200" dirty="0" smtClean="0">
                <a:hlinkClick r:id="rId3"/>
              </a:rPr>
              <a:t>http://rpdp.net/sciencetips_v2/L12D5.htm</a:t>
            </a:r>
            <a:endParaRPr lang="en-US" sz="13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7637" cy="4525963"/>
          </a:xfrm>
        </p:spPr>
        <p:txBody>
          <a:bodyPr>
            <a:normAutofit fontScale="77500" lnSpcReduction="20000"/>
          </a:bodyPr>
          <a:lstStyle/>
          <a:p>
            <a:pPr>
              <a:buNone/>
            </a:pPr>
            <a:r>
              <a:rPr lang="en-US" dirty="0" smtClean="0"/>
              <a:t>	</a:t>
            </a:r>
            <a:r>
              <a:rPr lang="en-US" sz="3100" dirty="0" smtClean="0"/>
              <a:t>In a mouse population inhabiting a grassland area, a mutation occurs that results in a new allele for coat color.</a:t>
            </a:r>
          </a:p>
          <a:p>
            <a:pPr>
              <a:buNone/>
            </a:pPr>
            <a:r>
              <a:rPr lang="en-US" sz="3100" dirty="0" smtClean="0"/>
              <a:t>	Which of the following factors has the </a:t>
            </a:r>
            <a:r>
              <a:rPr lang="en-US" sz="3100" b="1" dirty="0" smtClean="0"/>
              <a:t>greatest</a:t>
            </a:r>
            <a:r>
              <a:rPr lang="en-US" sz="3100" dirty="0" smtClean="0"/>
              <a:t> effect on whether the new coat color allele will become more common in the mouse population?</a:t>
            </a:r>
          </a:p>
          <a:p>
            <a:pPr marL="914400" lvl="1" indent="-514350">
              <a:buFont typeface="+mj-lt"/>
              <a:buAutoNum type="alphaUcPeriod"/>
            </a:pPr>
            <a:r>
              <a:rPr lang="en-US" sz="3100" dirty="0" smtClean="0"/>
              <a:t>Whether abundant food is available in the grassland </a:t>
            </a:r>
          </a:p>
          <a:p>
            <a:pPr marL="914400" lvl="1" indent="-514350">
              <a:buFont typeface="+mj-lt"/>
              <a:buAutoNum type="alphaUcPeriod"/>
            </a:pPr>
            <a:r>
              <a:rPr lang="en-US" sz="3100" dirty="0" smtClean="0"/>
              <a:t>Whether the new coat color allele is dominant or recessive </a:t>
            </a:r>
          </a:p>
          <a:p>
            <a:pPr marL="914400" lvl="1" indent="-514350">
              <a:buFont typeface="+mj-lt"/>
              <a:buAutoNum type="alphaUcPeriod"/>
            </a:pPr>
            <a:r>
              <a:rPr lang="en-US" sz="3100" dirty="0" smtClean="0"/>
              <a:t>Whether the rate of reproduction in the mouse population is stable </a:t>
            </a:r>
          </a:p>
          <a:p>
            <a:pPr marL="914400" lvl="1" indent="-514350">
              <a:buFont typeface="+mj-lt"/>
              <a:buAutoNum type="alphaUcPeriod"/>
            </a:pPr>
            <a:r>
              <a:rPr lang="en-US" sz="3100" dirty="0" smtClean="0"/>
              <a:t>Whether the new coat color allele increases the survival of mice in their environment</a:t>
            </a:r>
          </a:p>
          <a:p>
            <a:endParaRPr lang="en-US" dirty="0"/>
          </a:p>
        </p:txBody>
      </p:sp>
      <p:sp>
        <p:nvSpPr>
          <p:cNvPr id="4" name="TextBox 3"/>
          <p:cNvSpPr txBox="1"/>
          <p:nvPr/>
        </p:nvSpPr>
        <p:spPr>
          <a:xfrm>
            <a:off x="5660781" y="5974157"/>
            <a:ext cx="2644056" cy="276999"/>
          </a:xfrm>
          <a:prstGeom prst="rect">
            <a:avLst/>
          </a:prstGeom>
          <a:noFill/>
        </p:spPr>
        <p:txBody>
          <a:bodyPr wrap="square" rtlCol="0">
            <a:spAutoFit/>
          </a:bodyPr>
          <a:lstStyle/>
          <a:p>
            <a:r>
              <a:rPr lang="en-US" sz="1200" dirty="0" smtClean="0"/>
              <a:t>From </a:t>
            </a:r>
            <a:r>
              <a:rPr lang="en-US" sz="1200" u="sng" dirty="0" smtClean="0">
                <a:hlinkClick r:id="rId3"/>
              </a:rPr>
              <a:t>http://www.doe.mass.edu/mcas/</a:t>
            </a:r>
            <a:endParaRPr lang="en-US" sz="1200" dirty="0"/>
          </a:p>
        </p:txBody>
      </p:sp>
      <p:sp>
        <p:nvSpPr>
          <p:cNvPr id="5" name="Title 1"/>
          <p:cNvSpPr>
            <a:spLocks noGrp="1"/>
          </p:cNvSpPr>
          <p:nvPr>
            <p:ph type="title"/>
          </p:nvPr>
        </p:nvSpPr>
        <p:spPr/>
        <p:txBody>
          <a:bodyPr>
            <a:normAutofit/>
          </a:bodyPr>
          <a:lstStyle/>
          <a:p>
            <a:r>
              <a:rPr lang="en-US" dirty="0" smtClean="0"/>
              <a:t>Life Science</a:t>
            </a:r>
            <a:br>
              <a:rPr lang="en-US" dirty="0" smtClean="0"/>
            </a:br>
            <a:r>
              <a:rPr lang="en-US" sz="1200" dirty="0" smtClean="0"/>
              <a:t>L.12.D.6 </a:t>
            </a:r>
            <a:r>
              <a:rPr lang="en-US" sz="1200" dirty="0" smtClean="0">
                <a:hlinkClick r:id="rId4"/>
              </a:rPr>
              <a:t>http://rpdp.net/sciencetips_v2/L12D6.htm</a:t>
            </a:r>
            <a:endParaRPr lang="en-US" sz="13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549" y="1634925"/>
            <a:ext cx="7691377" cy="4525963"/>
          </a:xfrm>
        </p:spPr>
        <p:txBody>
          <a:bodyPr>
            <a:normAutofit fontScale="55000" lnSpcReduction="20000"/>
          </a:bodyPr>
          <a:lstStyle/>
          <a:p>
            <a:pPr>
              <a:buNone/>
            </a:pPr>
            <a:r>
              <a:rPr lang="en-US" dirty="0" smtClean="0"/>
              <a:t>	</a:t>
            </a:r>
            <a:r>
              <a:rPr lang="en-US" sz="4000" dirty="0" smtClean="0"/>
              <a:t>Although all modern breeds of dogs are members of the same species, they exhibit a wide range of physical characteristics.</a:t>
            </a:r>
          </a:p>
          <a:p>
            <a:pPr>
              <a:buNone/>
            </a:pPr>
            <a:endParaRPr lang="en-US" sz="4000" dirty="0" smtClean="0"/>
          </a:p>
          <a:p>
            <a:pPr>
              <a:buNone/>
            </a:pPr>
            <a:r>
              <a:rPr lang="en-US" sz="4000" dirty="0" smtClean="0"/>
              <a:t>	Which of these statements provides the </a:t>
            </a:r>
            <a:r>
              <a:rPr lang="en-US" sz="4000" b="1" dirty="0" smtClean="0"/>
              <a:t>best </a:t>
            </a:r>
            <a:r>
              <a:rPr lang="en-US" sz="4000" dirty="0" smtClean="0"/>
              <a:t>evidence that this range of characteristics is the result of artificial selection?</a:t>
            </a:r>
          </a:p>
          <a:p>
            <a:pPr marL="914400" lvl="1" indent="-514350">
              <a:buFont typeface="+mj-lt"/>
              <a:buAutoNum type="alphaUcPeriod"/>
            </a:pPr>
            <a:r>
              <a:rPr lang="en-US" sz="4000" dirty="0" smtClean="0"/>
              <a:t>The rate of change between modern dog breeds has decreased.</a:t>
            </a:r>
          </a:p>
          <a:p>
            <a:pPr marL="914400" lvl="1" indent="-514350">
              <a:buFont typeface="+mj-lt"/>
              <a:buAutoNum type="alphaUcPeriod"/>
            </a:pPr>
            <a:r>
              <a:rPr lang="en-US" sz="4000" dirty="0" smtClean="0"/>
              <a:t>Some modern dog breeds are poorly adapted to living in natural environments.</a:t>
            </a:r>
          </a:p>
          <a:p>
            <a:pPr marL="914400" lvl="1" indent="-514350">
              <a:buFont typeface="+mj-lt"/>
              <a:buAutoNum type="alphaUcPeriod"/>
            </a:pPr>
            <a:r>
              <a:rPr lang="en-US" sz="4000" dirty="0" smtClean="0"/>
              <a:t>The ancestors of modern dog breeds were more genetically diverse than breeds today.</a:t>
            </a:r>
          </a:p>
          <a:p>
            <a:pPr marL="914400" lvl="1" indent="-514350">
              <a:buFont typeface="+mj-lt"/>
              <a:buAutoNum type="alphaUcPeriod"/>
            </a:pPr>
            <a:r>
              <a:rPr lang="en-US" sz="4000" dirty="0" smtClean="0"/>
              <a:t>Many modern dog breeds are well adapted to living in both small and large populations.</a:t>
            </a:r>
            <a:endParaRPr lang="en-US" sz="4000" dirty="0"/>
          </a:p>
        </p:txBody>
      </p:sp>
      <p:sp>
        <p:nvSpPr>
          <p:cNvPr id="4" name="TextBox 3"/>
          <p:cNvSpPr txBox="1"/>
          <p:nvPr/>
        </p:nvSpPr>
        <p:spPr>
          <a:xfrm>
            <a:off x="4896092" y="5699223"/>
            <a:ext cx="3437681" cy="461665"/>
          </a:xfrm>
          <a:prstGeom prst="rect">
            <a:avLst/>
          </a:prstGeom>
          <a:noFill/>
        </p:spPr>
        <p:txBody>
          <a:bodyPr wrap="square" rtlCol="0">
            <a:spAutoFit/>
          </a:bodyPr>
          <a:lstStyle/>
          <a:p>
            <a:r>
              <a:rPr lang="en-US" sz="1200" dirty="0" smtClean="0"/>
              <a:t>From </a:t>
            </a:r>
            <a:r>
              <a:rPr lang="en-US" sz="1200" dirty="0" smtClean="0">
                <a:hlinkClick r:id="rId3"/>
              </a:rPr>
              <a:t>http://nde.doe.nv.gov/Assessment_HSPE.htm</a:t>
            </a:r>
            <a:endParaRPr lang="en-US" sz="1200" dirty="0" smtClean="0"/>
          </a:p>
          <a:p>
            <a:endParaRPr lang="en-US" sz="1200" dirty="0"/>
          </a:p>
        </p:txBody>
      </p:sp>
      <p:sp>
        <p:nvSpPr>
          <p:cNvPr id="5" name="Title 1"/>
          <p:cNvSpPr>
            <a:spLocks noGrp="1"/>
          </p:cNvSpPr>
          <p:nvPr>
            <p:ph type="title"/>
          </p:nvPr>
        </p:nvSpPr>
        <p:spPr/>
        <p:txBody>
          <a:bodyPr>
            <a:normAutofit/>
          </a:bodyPr>
          <a:lstStyle/>
          <a:p>
            <a:r>
              <a:rPr lang="en-US" dirty="0" smtClean="0"/>
              <a:t>Life Science</a:t>
            </a:r>
            <a:br>
              <a:rPr lang="en-US" dirty="0" smtClean="0"/>
            </a:br>
            <a:r>
              <a:rPr lang="en-US" sz="1200" dirty="0" smtClean="0"/>
              <a:t>L.12.D.6 </a:t>
            </a:r>
            <a:r>
              <a:rPr lang="en-US" sz="1200" dirty="0" smtClean="0">
                <a:hlinkClick r:id="rId4"/>
              </a:rPr>
              <a:t>http://rpdp.net/sciencetips_v2/L12D6.htm</a:t>
            </a:r>
            <a:endParaRPr lang="en-US" sz="13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054770" cy="4525963"/>
          </a:xfrm>
        </p:spPr>
        <p:txBody>
          <a:bodyPr/>
          <a:lstStyle/>
          <a:p>
            <a:pPr>
              <a:buNone/>
            </a:pPr>
            <a:r>
              <a:rPr lang="en-US" dirty="0" smtClean="0"/>
              <a:t>	</a:t>
            </a:r>
            <a:r>
              <a:rPr lang="en-US" sz="2800" dirty="0" smtClean="0"/>
              <a:t>An individual in a population that is considered the most fit would </a:t>
            </a:r>
          </a:p>
          <a:p>
            <a:pPr marL="914400" lvl="1" indent="-514350">
              <a:buFont typeface="+mj-lt"/>
              <a:buAutoNum type="alphaUcPeriod"/>
            </a:pPr>
            <a:r>
              <a:rPr lang="en-US" dirty="0" smtClean="0"/>
              <a:t>live the longest.</a:t>
            </a:r>
          </a:p>
          <a:p>
            <a:pPr marL="914400" lvl="1" indent="-514350">
              <a:buFont typeface="+mj-lt"/>
              <a:buAutoNum type="alphaUcPeriod"/>
            </a:pPr>
            <a:r>
              <a:rPr lang="en-US" dirty="0" smtClean="0"/>
              <a:t>consume the most food. </a:t>
            </a:r>
          </a:p>
          <a:p>
            <a:pPr marL="914400" lvl="1" indent="-514350">
              <a:buFont typeface="+mj-lt"/>
              <a:buAutoNum type="alphaUcPeriod"/>
            </a:pPr>
            <a:r>
              <a:rPr lang="en-US" dirty="0" smtClean="0"/>
              <a:t>produce the most viable offspring. </a:t>
            </a:r>
          </a:p>
          <a:p>
            <a:pPr marL="914400" lvl="1" indent="-514350">
              <a:buFont typeface="+mj-lt"/>
              <a:buAutoNum type="alphaUcPeriod"/>
            </a:pPr>
            <a:r>
              <a:rPr lang="en-US" dirty="0" smtClean="0"/>
              <a:t>be the strongest and the fastest.</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Life Science</a:t>
            </a:r>
            <a:br>
              <a:rPr lang="en-US" dirty="0" smtClean="0"/>
            </a:br>
            <a:r>
              <a:rPr lang="en-US" sz="1200" dirty="0" smtClean="0"/>
              <a:t>L.12.D.6 </a:t>
            </a:r>
            <a:r>
              <a:rPr lang="en-US" sz="1200" dirty="0" smtClean="0">
                <a:hlinkClick r:id="rId3"/>
              </a:rPr>
              <a:t>http://rpdp.net/sciencetips_v2/L12D6.htm</a:t>
            </a:r>
            <a:endParaRPr lang="en-US" sz="1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600200"/>
            <a:ext cx="7448309" cy="4684853"/>
          </a:xfrm>
        </p:spPr>
        <p:txBody>
          <a:bodyPr>
            <a:normAutofit fontScale="70000" lnSpcReduction="20000"/>
          </a:bodyPr>
          <a:lstStyle/>
          <a:p>
            <a:pPr>
              <a:buNone/>
            </a:pPr>
            <a:r>
              <a:rPr lang="en-US" dirty="0" smtClean="0"/>
              <a:t>	</a:t>
            </a:r>
            <a:r>
              <a:rPr lang="en-US" sz="3100" dirty="0" smtClean="0"/>
              <a:t>You need to design an experiment to test for the effect of acids on metals. You decide to use one type of acid and control the concentration but test different metals such as copper, aluminum, and iron. Your lab partner wants to use three different types of acids for each metal. </a:t>
            </a:r>
          </a:p>
          <a:p>
            <a:pPr>
              <a:buNone/>
            </a:pPr>
            <a:r>
              <a:rPr lang="en-US" sz="3100" dirty="0" smtClean="0"/>
              <a:t>	Which of the following is your </a:t>
            </a:r>
            <a:r>
              <a:rPr lang="en-US" sz="3100" b="1" dirty="0" smtClean="0"/>
              <a:t>best </a:t>
            </a:r>
            <a:r>
              <a:rPr lang="en-US" sz="3100" dirty="0" smtClean="0"/>
              <a:t>response to her? </a:t>
            </a:r>
          </a:p>
          <a:p>
            <a:pPr marL="971550" lvl="1" indent="-514350">
              <a:buFont typeface="+mj-lt"/>
              <a:buAutoNum type="alphaUcPeriod"/>
            </a:pPr>
            <a:r>
              <a:rPr lang="en-US" sz="3100" dirty="0" smtClean="0"/>
              <a:t>There is not enough time during the class period to test different types of acids and their effects on metals. </a:t>
            </a:r>
          </a:p>
          <a:p>
            <a:pPr marL="971550" lvl="1" indent="-514350">
              <a:buFont typeface="+mj-lt"/>
              <a:buAutoNum type="alphaUcPeriod"/>
            </a:pPr>
            <a:r>
              <a:rPr lang="en-US" sz="3100" dirty="0" smtClean="0"/>
              <a:t>Different types of acids are more difficult to obtain and too much time would be spent trying to find them. </a:t>
            </a:r>
          </a:p>
          <a:p>
            <a:pPr marL="971550" lvl="1" indent="-514350">
              <a:buFont typeface="+mj-lt"/>
              <a:buAutoNum type="alphaUcPeriod"/>
            </a:pPr>
            <a:r>
              <a:rPr lang="en-US" sz="3100" dirty="0" smtClean="0"/>
              <a:t>The experiment needs to be controlled and testing different acids on different metals is too many variables. </a:t>
            </a:r>
          </a:p>
          <a:p>
            <a:pPr marL="971550" lvl="1" indent="-514350">
              <a:buFont typeface="+mj-lt"/>
              <a:buAutoNum type="alphaUcPeriod"/>
            </a:pPr>
            <a:r>
              <a:rPr lang="en-US" sz="3100" dirty="0" smtClean="0"/>
              <a:t>Collecting the data from her design requires setting up several data charts which is more difficult to analyze. </a:t>
            </a:r>
            <a:endParaRPr lang="en-US" sz="3100"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N.12.A.4 </a:t>
            </a:r>
            <a:r>
              <a:rPr lang="en-US" sz="1200" dirty="0" smtClean="0">
                <a:hlinkClick r:id="rId3"/>
              </a:rPr>
              <a:t>http://www.rpdp.net/sciencetips_v2/N12A4.htm</a:t>
            </a:r>
            <a:endParaRPr lang="en-US" sz="1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44137" cy="4525963"/>
          </a:xfrm>
        </p:spPr>
        <p:txBody>
          <a:bodyPr>
            <a:normAutofit fontScale="92500" lnSpcReduction="10000"/>
          </a:bodyPr>
          <a:lstStyle/>
          <a:p>
            <a:pPr>
              <a:buNone/>
            </a:pPr>
            <a:r>
              <a:rPr lang="en-US" dirty="0" smtClean="0"/>
              <a:t>	</a:t>
            </a:r>
            <a:r>
              <a:rPr lang="en-US" sz="2800" dirty="0" smtClean="0"/>
              <a:t>Collaboration among scientists is an important component of scientific inquiry for all of the following </a:t>
            </a:r>
            <a:r>
              <a:rPr lang="en-US" sz="2800" b="1" dirty="0" smtClean="0"/>
              <a:t>except</a:t>
            </a:r>
          </a:p>
          <a:p>
            <a:pPr marL="914400" lvl="1" indent="-514350">
              <a:buFont typeface="+mj-lt"/>
              <a:buAutoNum type="alphaUcPeriod"/>
            </a:pPr>
            <a:r>
              <a:rPr lang="en-US" dirty="0" smtClean="0"/>
              <a:t>scientists can learn from each other by sharing ideas and findings.  </a:t>
            </a:r>
          </a:p>
          <a:p>
            <a:pPr marL="914400" lvl="1" indent="-514350">
              <a:buFont typeface="+mj-lt"/>
              <a:buAutoNum type="alphaUcPeriod"/>
            </a:pPr>
            <a:r>
              <a:rPr lang="en-US" dirty="0" smtClean="0"/>
              <a:t>scientists tend to argue during collaboration and fail to generate new ideas.</a:t>
            </a:r>
          </a:p>
          <a:p>
            <a:pPr marL="914400" lvl="1" indent="-514350">
              <a:buFont typeface="+mj-lt"/>
              <a:buAutoNum type="alphaUcPeriod"/>
            </a:pPr>
            <a:r>
              <a:rPr lang="en-US" dirty="0" smtClean="0"/>
              <a:t>new procedures for problem solving can develop through collaboration. </a:t>
            </a:r>
          </a:p>
          <a:p>
            <a:pPr marL="914400" lvl="1" indent="-514350">
              <a:buFont typeface="+mj-lt"/>
              <a:buAutoNum type="alphaUcPeriod"/>
            </a:pPr>
            <a:r>
              <a:rPr lang="en-US" dirty="0" smtClean="0"/>
              <a:t>experimental data can be validated by replicating each other’s work.</a:t>
            </a:r>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N.12.A.4 </a:t>
            </a:r>
            <a:r>
              <a:rPr lang="en-US" sz="1200" dirty="0" smtClean="0">
                <a:hlinkClick r:id="rId3"/>
              </a:rPr>
              <a:t>http://www.rpdp.net/sciencetips_v2/N12A4.htm</a:t>
            </a:r>
            <a:endParaRPr lang="en-US" sz="1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7732059" cy="1143000"/>
          </a:xfrm>
        </p:spPr>
        <p:txBody>
          <a:bodyPr>
            <a:noAutofit/>
          </a:bodyPr>
          <a:lstStyle/>
          <a:p>
            <a:r>
              <a:rPr lang="en-US" dirty="0" smtClean="0"/>
              <a:t>Items for Teachers to </a:t>
            </a:r>
            <a:br>
              <a:rPr lang="en-US" dirty="0" smtClean="0"/>
            </a:br>
            <a:r>
              <a:rPr lang="en-US" dirty="0" smtClean="0"/>
              <a:t>Prepare for the HSPE</a:t>
            </a:r>
            <a:endParaRPr lang="en-US" dirty="0"/>
          </a:p>
        </p:txBody>
      </p:sp>
      <p:graphicFrame>
        <p:nvGraphicFramePr>
          <p:cNvPr id="6" name="Diagram 5"/>
          <p:cNvGraphicFramePr/>
          <p:nvPr/>
        </p:nvGraphicFramePr>
        <p:xfrm>
          <a:off x="739588" y="1600200"/>
          <a:ext cx="7664823" cy="473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843" y="1417638"/>
            <a:ext cx="8229600" cy="5090738"/>
          </a:xfrm>
        </p:spPr>
        <p:txBody>
          <a:bodyPr>
            <a:normAutofit fontScale="55000" lnSpcReduction="20000"/>
          </a:bodyPr>
          <a:lstStyle/>
          <a:p>
            <a:pPr>
              <a:buNone/>
            </a:pPr>
            <a:r>
              <a:rPr lang="en-US" sz="4000" dirty="0" smtClean="0"/>
              <a:t>The model below is designed to show how a lunar eclipse occurs. </a:t>
            </a:r>
          </a:p>
          <a:p>
            <a:pPr>
              <a:buNone/>
            </a:pPr>
            <a:endParaRPr lang="en-US" dirty="0" smtClean="0"/>
          </a:p>
          <a:p>
            <a:pPr>
              <a:buNone/>
            </a:pPr>
            <a:endParaRPr lang="en-US" dirty="0" smtClean="0"/>
          </a:p>
          <a:p>
            <a:pPr>
              <a:buNone/>
            </a:pPr>
            <a:r>
              <a:rPr lang="en-US" dirty="0" smtClean="0"/>
              <a:t> </a:t>
            </a:r>
          </a:p>
          <a:p>
            <a:pPr>
              <a:buNone/>
            </a:pPr>
            <a:r>
              <a:rPr lang="en-US" dirty="0" smtClean="0"/>
              <a:t> </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4000" dirty="0" smtClean="0"/>
              <a:t>What is the greatest limitation of this model?</a:t>
            </a:r>
          </a:p>
          <a:p>
            <a:pPr marL="514350" indent="-514350">
              <a:buFont typeface="+mj-lt"/>
              <a:buAutoNum type="alphaUcPeriod"/>
            </a:pPr>
            <a:r>
              <a:rPr lang="en-US" sz="4000" dirty="0" smtClean="0"/>
              <a:t>The light bulb is standing straight up instead of tilted on an axis.</a:t>
            </a:r>
          </a:p>
          <a:p>
            <a:pPr marL="514350" indent="-514350">
              <a:buFont typeface="+mj-lt"/>
              <a:buAutoNum type="alphaUcPeriod"/>
            </a:pPr>
            <a:r>
              <a:rPr lang="en-US" sz="4000" dirty="0" smtClean="0"/>
              <a:t>The comparative sizes and distances are inaccurate.</a:t>
            </a:r>
          </a:p>
          <a:p>
            <a:pPr marL="514350" indent="-514350">
              <a:buFont typeface="+mj-lt"/>
              <a:buAutoNum type="alphaUcPeriod"/>
            </a:pPr>
            <a:r>
              <a:rPr lang="en-US" sz="4000" dirty="0" smtClean="0"/>
              <a:t>The shadow is being cast in the wrong direction.</a:t>
            </a:r>
          </a:p>
          <a:p>
            <a:pPr marL="514350" indent="-514350">
              <a:buFont typeface="+mj-lt"/>
              <a:buAutoNum type="alphaUcPeriod"/>
            </a:pPr>
            <a:r>
              <a:rPr lang="en-US" sz="4000" dirty="0" smtClean="0"/>
              <a:t>The heat released is much less than that released by the Sun.</a:t>
            </a:r>
          </a:p>
          <a:p>
            <a:pPr>
              <a:buNone/>
            </a:pPr>
            <a:r>
              <a:rPr lang="en-US" dirty="0" smtClean="0"/>
              <a:t> </a:t>
            </a:r>
          </a:p>
          <a:p>
            <a:endParaRPr lang="en-US" dirty="0"/>
          </a:p>
        </p:txBody>
      </p:sp>
      <p:pic>
        <p:nvPicPr>
          <p:cNvPr id="4" name="Picture 3" descr="eclipse.png"/>
          <p:cNvPicPr>
            <a:picLocks noChangeAspect="1"/>
          </p:cNvPicPr>
          <p:nvPr/>
        </p:nvPicPr>
        <p:blipFill>
          <a:blip r:embed="rId3"/>
          <a:stretch>
            <a:fillRect/>
          </a:stretch>
        </p:blipFill>
        <p:spPr>
          <a:xfrm>
            <a:off x="1627094" y="1742446"/>
            <a:ext cx="4894729" cy="2680476"/>
          </a:xfrm>
          <a:prstGeom prst="rect">
            <a:avLst/>
          </a:prstGeom>
        </p:spPr>
      </p:pic>
      <p:sp>
        <p:nvSpPr>
          <p:cNvPr id="5"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N.12.A.5 </a:t>
            </a:r>
            <a:r>
              <a:rPr lang="en-US" sz="1200" dirty="0" smtClean="0">
                <a:hlinkClick r:id="rId4"/>
              </a:rPr>
              <a:t>http://www.rpdp.net/sciencetips_v2/N12A5.htm</a:t>
            </a:r>
            <a:endParaRPr lang="en-US" sz="1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20708" cy="4525963"/>
          </a:xfrm>
        </p:spPr>
        <p:txBody>
          <a:bodyPr>
            <a:normAutofit fontScale="92500" lnSpcReduction="20000"/>
          </a:bodyPr>
          <a:lstStyle/>
          <a:p>
            <a:pPr>
              <a:buNone/>
            </a:pPr>
            <a:r>
              <a:rPr lang="en-US" dirty="0" smtClean="0"/>
              <a:t>	</a:t>
            </a:r>
            <a:r>
              <a:rPr lang="en-US" sz="2800" dirty="0" smtClean="0"/>
              <a:t>While conducting careful experimentation, a chemist discovered a new element. Chemists would</a:t>
            </a:r>
          </a:p>
          <a:p>
            <a:pPr marL="971550" lvl="1" indent="-514350">
              <a:buFont typeface="+mj-lt"/>
              <a:buAutoNum type="alphaUcPeriod"/>
            </a:pPr>
            <a:r>
              <a:rPr lang="en-US" dirty="0" smtClean="0"/>
              <a:t>ignore the new data because it did not fit into the generally accepted periodic table. </a:t>
            </a:r>
          </a:p>
          <a:p>
            <a:pPr marL="971550" lvl="1" indent="-514350">
              <a:buFont typeface="+mj-lt"/>
              <a:buAutoNum type="alphaUcPeriod"/>
            </a:pPr>
            <a:r>
              <a:rPr lang="en-US" dirty="0" smtClean="0"/>
              <a:t>create a new classification system with the new information. </a:t>
            </a:r>
          </a:p>
          <a:p>
            <a:pPr marL="971550" lvl="1" indent="-514350">
              <a:buFont typeface="+mj-lt"/>
              <a:buAutoNum type="alphaUcPeriod"/>
            </a:pPr>
            <a:r>
              <a:rPr lang="en-US" dirty="0" smtClean="0"/>
              <a:t>disagree on how to incorporate the new data and create many classification systems based on personal preference. </a:t>
            </a:r>
          </a:p>
          <a:p>
            <a:pPr marL="971550" lvl="1" indent="-514350">
              <a:buFont typeface="+mj-lt"/>
              <a:buAutoNum type="alphaUcPeriod"/>
            </a:pPr>
            <a:r>
              <a:rPr lang="en-US" dirty="0" smtClean="0"/>
              <a:t>modify the current periodic table to include the new data. </a:t>
            </a:r>
          </a:p>
          <a:p>
            <a:pPr lvl="1"/>
            <a:endParaRPr lang="en-US" dirty="0" smtClean="0"/>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 N.12.A.6 </a:t>
            </a:r>
            <a:r>
              <a:rPr lang="en-US" sz="1200" dirty="0" smtClean="0">
                <a:hlinkClick r:id="rId3"/>
              </a:rPr>
              <a:t>http://www.rpdp.net/sciencetips_v2/N12A6.htm</a:t>
            </a:r>
            <a:endParaRPr lang="en-US" sz="13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50569"/>
            <a:ext cx="8686800" cy="3185122"/>
          </a:xfrm>
        </p:spPr>
        <p:txBody>
          <a:bodyPr>
            <a:normAutofit fontScale="47500" lnSpcReduction="20000"/>
          </a:bodyPr>
          <a:lstStyle/>
          <a:p>
            <a:pPr>
              <a:buNone/>
            </a:pPr>
            <a:r>
              <a:rPr lang="en-US" dirty="0" smtClean="0"/>
              <a:t>	</a:t>
            </a:r>
            <a:endParaRPr lang="en-US" sz="3000" dirty="0" smtClean="0"/>
          </a:p>
          <a:p>
            <a:pPr marL="914400" lvl="1" indent="-514350">
              <a:buFont typeface="+mj-lt"/>
              <a:buAutoNum type="alphaUcPeriod"/>
            </a:pPr>
            <a:r>
              <a:rPr lang="en-US" sz="4400" dirty="0" smtClean="0"/>
              <a:t>Specific heat because Group A has a relatively low specific heat, Group B has a higher specific heat, and Group C has the highest specific heat.</a:t>
            </a:r>
          </a:p>
          <a:p>
            <a:pPr marL="914400" lvl="1" indent="-514350">
              <a:buFont typeface="+mj-lt"/>
              <a:buAutoNum type="alphaUcPeriod"/>
            </a:pPr>
            <a:r>
              <a:rPr lang="en-US" sz="4400" dirty="0" smtClean="0"/>
              <a:t>States of matter because Group A contains liquids, Group B contains solids, and Group C contains gases.</a:t>
            </a:r>
          </a:p>
          <a:p>
            <a:pPr marL="914400" lvl="1" indent="-514350">
              <a:buFont typeface="+mj-lt"/>
              <a:buAutoNum type="alphaUcPeriod"/>
            </a:pPr>
            <a:r>
              <a:rPr lang="en-US" sz="4400" dirty="0" smtClean="0"/>
              <a:t>Chemical composition because Group A contains elements, Group B contains compounds, and Group C contains mixtures.    </a:t>
            </a:r>
          </a:p>
          <a:p>
            <a:pPr marL="914400" lvl="1" indent="-514350">
              <a:buFont typeface="+mj-lt"/>
              <a:buAutoNum type="alphaUcPeriod"/>
            </a:pPr>
            <a:r>
              <a:rPr lang="en-US" sz="4400" dirty="0" smtClean="0"/>
              <a:t>Abundance within the Earth because Group A is found in the greatest amount, Group B is relatively less, and Group C is found in the least amount. </a:t>
            </a:r>
          </a:p>
        </p:txBody>
      </p:sp>
      <p:graphicFrame>
        <p:nvGraphicFramePr>
          <p:cNvPr id="4" name="Table 3"/>
          <p:cNvGraphicFramePr>
            <a:graphicFrameLocks noGrp="1"/>
          </p:cNvGraphicFramePr>
          <p:nvPr/>
        </p:nvGraphicFramePr>
        <p:xfrm>
          <a:off x="1718630" y="2053088"/>
          <a:ext cx="5155896" cy="1584960"/>
        </p:xfrm>
        <a:graphic>
          <a:graphicData uri="http://schemas.openxmlformats.org/drawingml/2006/table">
            <a:tbl>
              <a:tblPr firstRow="1" bandRow="1">
                <a:tableStyleId>{5940675A-B579-460E-94D1-54222C63F5DA}</a:tableStyleId>
              </a:tblPr>
              <a:tblGrid>
                <a:gridCol w="1718632"/>
                <a:gridCol w="1718632"/>
                <a:gridCol w="1718632"/>
              </a:tblGrid>
              <a:tr h="370840">
                <a:tc>
                  <a:txBody>
                    <a:bodyPr/>
                    <a:lstStyle/>
                    <a:p>
                      <a:pPr algn="ctr"/>
                      <a:r>
                        <a:rPr lang="en-US" sz="2000" b="1" dirty="0" smtClean="0"/>
                        <a:t>Group A</a:t>
                      </a:r>
                      <a:endParaRPr lang="en-US" sz="2000" b="1" dirty="0"/>
                    </a:p>
                  </a:txBody>
                  <a:tcPr/>
                </a:tc>
                <a:tc>
                  <a:txBody>
                    <a:bodyPr/>
                    <a:lstStyle/>
                    <a:p>
                      <a:pPr algn="ctr"/>
                      <a:r>
                        <a:rPr lang="en-US" sz="2000" b="1" dirty="0" smtClean="0"/>
                        <a:t>Group B</a:t>
                      </a:r>
                      <a:endParaRPr lang="en-US" sz="2000" b="1" dirty="0"/>
                    </a:p>
                  </a:txBody>
                  <a:tcPr/>
                </a:tc>
                <a:tc>
                  <a:txBody>
                    <a:bodyPr/>
                    <a:lstStyle/>
                    <a:p>
                      <a:pPr algn="ctr"/>
                      <a:r>
                        <a:rPr lang="en-US" sz="2000" b="1" dirty="0" smtClean="0"/>
                        <a:t>Group C</a:t>
                      </a:r>
                      <a:endParaRPr lang="en-US" sz="2000" b="1" dirty="0"/>
                    </a:p>
                  </a:txBody>
                  <a:tcPr/>
                </a:tc>
              </a:tr>
              <a:tr h="370840">
                <a:tc>
                  <a:txBody>
                    <a:bodyPr/>
                    <a:lstStyle/>
                    <a:p>
                      <a:pPr algn="ctr"/>
                      <a:r>
                        <a:rPr lang="en-US" sz="2000" dirty="0" smtClean="0"/>
                        <a:t>Water</a:t>
                      </a:r>
                      <a:endParaRPr lang="en-US" sz="2000" dirty="0"/>
                    </a:p>
                  </a:txBody>
                  <a:tcPr/>
                </a:tc>
                <a:tc>
                  <a:txBody>
                    <a:bodyPr/>
                    <a:lstStyle/>
                    <a:p>
                      <a:pPr algn="ctr"/>
                      <a:r>
                        <a:rPr lang="en-US" sz="2000" dirty="0" smtClean="0"/>
                        <a:t>Aluminum</a:t>
                      </a:r>
                      <a:endParaRPr lang="en-US" sz="2000" dirty="0"/>
                    </a:p>
                  </a:txBody>
                  <a:tcPr/>
                </a:tc>
                <a:tc>
                  <a:txBody>
                    <a:bodyPr/>
                    <a:lstStyle/>
                    <a:p>
                      <a:pPr algn="ctr"/>
                      <a:r>
                        <a:rPr lang="en-US" sz="2000" dirty="0" smtClean="0"/>
                        <a:t>Water Vapor</a:t>
                      </a:r>
                      <a:endParaRPr lang="en-US" sz="2000" dirty="0"/>
                    </a:p>
                  </a:txBody>
                  <a:tcPr/>
                </a:tc>
              </a:tr>
              <a:tr h="370840">
                <a:tc>
                  <a:txBody>
                    <a:bodyPr/>
                    <a:lstStyle/>
                    <a:p>
                      <a:pPr algn="ctr"/>
                      <a:r>
                        <a:rPr lang="en-US" sz="2000" dirty="0" smtClean="0"/>
                        <a:t>Gasoline</a:t>
                      </a:r>
                      <a:endParaRPr lang="en-US" sz="2000" dirty="0"/>
                    </a:p>
                  </a:txBody>
                  <a:tcPr/>
                </a:tc>
                <a:tc>
                  <a:txBody>
                    <a:bodyPr/>
                    <a:lstStyle/>
                    <a:p>
                      <a:pPr algn="ctr"/>
                      <a:r>
                        <a:rPr lang="en-US" sz="2000" dirty="0" smtClean="0"/>
                        <a:t>Ice</a:t>
                      </a:r>
                      <a:endParaRPr lang="en-US" sz="2000" dirty="0"/>
                    </a:p>
                  </a:txBody>
                  <a:tcPr/>
                </a:tc>
                <a:tc>
                  <a:txBody>
                    <a:bodyPr/>
                    <a:lstStyle/>
                    <a:p>
                      <a:pPr algn="ctr"/>
                      <a:r>
                        <a:rPr lang="en-US" sz="2000" dirty="0" smtClean="0"/>
                        <a:t>Air</a:t>
                      </a:r>
                      <a:endParaRPr lang="en-US" sz="2000" dirty="0"/>
                    </a:p>
                  </a:txBody>
                  <a:tcPr/>
                </a:tc>
              </a:tr>
              <a:tr h="370840">
                <a:tc>
                  <a:txBody>
                    <a:bodyPr/>
                    <a:lstStyle/>
                    <a:p>
                      <a:pPr algn="ctr"/>
                      <a:r>
                        <a:rPr lang="en-US" sz="2000" dirty="0" smtClean="0"/>
                        <a:t>Alcohol</a:t>
                      </a:r>
                      <a:endParaRPr lang="en-US" sz="2000" dirty="0"/>
                    </a:p>
                  </a:txBody>
                  <a:tcPr/>
                </a:tc>
                <a:tc>
                  <a:txBody>
                    <a:bodyPr/>
                    <a:lstStyle/>
                    <a:p>
                      <a:pPr algn="ctr"/>
                      <a:r>
                        <a:rPr lang="en-US" sz="2000" dirty="0" smtClean="0"/>
                        <a:t>Iron</a:t>
                      </a:r>
                      <a:endParaRPr lang="en-US" sz="2000" dirty="0"/>
                    </a:p>
                  </a:txBody>
                  <a:tcPr/>
                </a:tc>
                <a:tc>
                  <a:txBody>
                    <a:bodyPr/>
                    <a:lstStyle/>
                    <a:p>
                      <a:pPr algn="ctr"/>
                      <a:r>
                        <a:rPr lang="en-US" sz="2000" dirty="0" smtClean="0"/>
                        <a:t>Oxygen</a:t>
                      </a:r>
                      <a:endParaRPr lang="en-US" sz="2000" dirty="0"/>
                    </a:p>
                  </a:txBody>
                  <a:tcPr/>
                </a:tc>
              </a:tr>
            </a:tbl>
          </a:graphicData>
        </a:graphic>
      </p:graphicFrame>
      <p:sp>
        <p:nvSpPr>
          <p:cNvPr id="5" name="TextBox 4"/>
          <p:cNvSpPr txBox="1"/>
          <p:nvPr/>
        </p:nvSpPr>
        <p:spPr>
          <a:xfrm>
            <a:off x="319176" y="1483742"/>
            <a:ext cx="7617126" cy="707886"/>
          </a:xfrm>
          <a:prstGeom prst="rect">
            <a:avLst/>
          </a:prstGeom>
          <a:noFill/>
        </p:spPr>
        <p:txBody>
          <a:bodyPr wrap="square" rtlCol="0">
            <a:spAutoFit/>
          </a:bodyPr>
          <a:lstStyle/>
          <a:p>
            <a:pPr>
              <a:buNone/>
            </a:pPr>
            <a:r>
              <a:rPr lang="en-US" sz="2000" dirty="0" smtClean="0"/>
              <a:t>What property was </a:t>
            </a:r>
            <a:r>
              <a:rPr lang="en-US" sz="2000" b="1" dirty="0" smtClean="0"/>
              <a:t>most likely </a:t>
            </a:r>
            <a:r>
              <a:rPr lang="en-US" sz="2000" dirty="0" smtClean="0"/>
              <a:t>used to classify the substances in the data table?</a:t>
            </a:r>
          </a:p>
        </p:txBody>
      </p:sp>
      <p:sp>
        <p:nvSpPr>
          <p:cNvPr id="6"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N.12.A.6 </a:t>
            </a:r>
            <a:r>
              <a:rPr lang="en-US" sz="1200" dirty="0" smtClean="0">
                <a:hlinkClick r:id="rId3"/>
              </a:rPr>
              <a:t>http://www.rpdp.net/sciencetips_v2/N12A6.htm</a:t>
            </a:r>
            <a:endParaRPr lang="en-US" sz="13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934" y="1928007"/>
            <a:ext cx="8117458" cy="4525963"/>
          </a:xfrm>
        </p:spPr>
        <p:txBody>
          <a:bodyPr>
            <a:normAutofit/>
          </a:bodyPr>
          <a:lstStyle/>
          <a:p>
            <a:pPr marL="0" indent="0">
              <a:buNone/>
            </a:pPr>
            <a:r>
              <a:rPr lang="en-US" sz="2800" dirty="0" smtClean="0"/>
              <a:t>	Which statement </a:t>
            </a:r>
            <a:r>
              <a:rPr lang="en-US" sz="2800" b="1" dirty="0" smtClean="0"/>
              <a:t>best</a:t>
            </a:r>
            <a:r>
              <a:rPr lang="en-US" sz="2800" dirty="0" smtClean="0"/>
              <a:t> illustrates a classification 	system?</a:t>
            </a:r>
          </a:p>
          <a:p>
            <a:pPr marL="914400" lvl="1" indent="-514350">
              <a:buFont typeface="+mj-lt"/>
              <a:buAutoNum type="alphaUcPeriod"/>
            </a:pPr>
            <a:r>
              <a:rPr lang="en-US" dirty="0" smtClean="0"/>
              <a:t>A glacier melts at the rate of one meter per year.</a:t>
            </a:r>
          </a:p>
          <a:p>
            <a:pPr marL="914400" lvl="1" indent="-514350">
              <a:buFont typeface="+mj-lt"/>
              <a:buAutoNum type="alphaUcPeriod"/>
            </a:pPr>
            <a:r>
              <a:rPr lang="en-US" dirty="0" smtClean="0"/>
              <a:t>Ocean depths are measured by using sonar.</a:t>
            </a:r>
          </a:p>
          <a:p>
            <a:pPr marL="914400" lvl="1" indent="-514350">
              <a:buFont typeface="+mj-lt"/>
              <a:buAutoNum type="alphaUcPeriod"/>
            </a:pPr>
            <a:r>
              <a:rPr lang="en-US" dirty="0" smtClean="0"/>
              <a:t>Snowfall predictions for winter storms vary.</a:t>
            </a:r>
          </a:p>
          <a:p>
            <a:pPr marL="914400" lvl="1" indent="-514350">
              <a:buFont typeface="+mj-lt"/>
              <a:buAutoNum type="alphaUcPeriod"/>
            </a:pPr>
            <a:r>
              <a:rPr lang="en-US" dirty="0" smtClean="0"/>
              <a:t>Stars are grouped according to their color.</a:t>
            </a:r>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N.12.A.6 </a:t>
            </a:r>
            <a:r>
              <a:rPr lang="en-US" sz="1200" dirty="0" smtClean="0">
                <a:hlinkClick r:id="rId3"/>
              </a:rPr>
              <a:t>http://www.rpdp.net/sciencetips_v2/N12A6.htm</a:t>
            </a:r>
            <a:endParaRPr lang="en-US" sz="13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86810" cy="4525963"/>
          </a:xfrm>
        </p:spPr>
        <p:txBody>
          <a:bodyPr>
            <a:normAutofit fontScale="70000" lnSpcReduction="20000"/>
          </a:bodyPr>
          <a:lstStyle/>
          <a:p>
            <a:pPr>
              <a:buNone/>
            </a:pPr>
            <a:r>
              <a:rPr lang="en-US" dirty="0" smtClean="0"/>
              <a:t>	</a:t>
            </a:r>
            <a:r>
              <a:rPr lang="en-US" sz="3100" dirty="0" smtClean="0"/>
              <a:t>Chlorofluorocarbons (CFCs) were introduced in the 1930’s as a replacement for hazardous materials used as coolants in refrigerators and as propellants for many aerosol products.  CFCs are now banned in the United States and in most of the world.  The removal of CFCs from common use is because they damage the ozone layer.  </a:t>
            </a:r>
          </a:p>
          <a:p>
            <a:pPr>
              <a:buNone/>
            </a:pPr>
            <a:r>
              <a:rPr lang="en-US" sz="3100" dirty="0" smtClean="0"/>
              <a:t>	This is an example of how </a:t>
            </a:r>
          </a:p>
          <a:p>
            <a:pPr marL="971550" lvl="1" indent="-514350">
              <a:buFont typeface="+mj-lt"/>
              <a:buAutoNum type="alphaUcPeriod"/>
            </a:pPr>
            <a:r>
              <a:rPr lang="en-US" sz="3100" dirty="0" smtClean="0"/>
              <a:t>science and technology always benefit each other. </a:t>
            </a:r>
          </a:p>
          <a:p>
            <a:pPr marL="971550" lvl="1" indent="-514350">
              <a:buFont typeface="+mj-lt"/>
              <a:buAutoNum type="alphaUcPeriod"/>
            </a:pPr>
            <a:r>
              <a:rPr lang="en-US" sz="3100" dirty="0" smtClean="0"/>
              <a:t>science, technology, and society operate independently of each other. </a:t>
            </a:r>
          </a:p>
          <a:p>
            <a:pPr marL="971550" lvl="1" indent="-514350">
              <a:buFont typeface="+mj-lt"/>
              <a:buAutoNum type="alphaUcPeriod"/>
            </a:pPr>
            <a:r>
              <a:rPr lang="en-US" sz="3100" dirty="0" smtClean="0"/>
              <a:t>scientific advances are influenced by the costs and benefits of those advances. </a:t>
            </a:r>
          </a:p>
          <a:p>
            <a:pPr marL="971550" lvl="1" indent="-514350">
              <a:buFont typeface="+mj-lt"/>
              <a:buAutoNum type="alphaUcPeriod"/>
            </a:pPr>
            <a:r>
              <a:rPr lang="en-US" sz="3100" dirty="0" smtClean="0"/>
              <a:t>science is proven wrong when given enough time.</a:t>
            </a:r>
          </a:p>
          <a:p>
            <a:pPr>
              <a:buNone/>
            </a:pPr>
            <a:endParaRPr lang="en-US" dirty="0" smtClean="0"/>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N.12.B.1 </a:t>
            </a:r>
            <a:r>
              <a:rPr lang="en-US" sz="1200" dirty="0" smtClean="0">
                <a:hlinkClick r:id="rId3"/>
              </a:rPr>
              <a:t>http://www.rpdp.net/sciencetips_v2/N12B1.htm</a:t>
            </a:r>
            <a:endParaRPr lang="en-US" sz="13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68988" cy="4787153"/>
          </a:xfrm>
        </p:spPr>
        <p:txBody>
          <a:bodyPr>
            <a:normAutofit fontScale="77500" lnSpcReduction="20000"/>
          </a:bodyPr>
          <a:lstStyle/>
          <a:p>
            <a:pPr lvl="0">
              <a:buNone/>
            </a:pPr>
            <a:r>
              <a:rPr lang="en-US" dirty="0" smtClean="0"/>
              <a:t>	</a:t>
            </a:r>
            <a:r>
              <a:rPr lang="en-US" sz="3100" dirty="0" smtClean="0"/>
              <a:t>Science, technology, and society affect each other in both positive and negative ways. One example was the discovery of antibiotics.  Which of the following </a:t>
            </a:r>
            <a:r>
              <a:rPr lang="en-US" sz="3100" b="1" dirty="0" smtClean="0"/>
              <a:t>best </a:t>
            </a:r>
            <a:r>
              <a:rPr lang="en-US" sz="3100" dirty="0" smtClean="0"/>
              <a:t>describes the negative affect that antibiotics have on society? </a:t>
            </a:r>
          </a:p>
          <a:p>
            <a:pPr lvl="0">
              <a:buNone/>
            </a:pPr>
            <a:r>
              <a:rPr lang="en-US" sz="3100" dirty="0" smtClean="0"/>
              <a:t>	The extensive use of antibiotics</a:t>
            </a:r>
          </a:p>
          <a:p>
            <a:pPr marL="914400" lvl="1" indent="-514350">
              <a:buFont typeface="+mj-lt"/>
              <a:buAutoNum type="alphaUcPeriod"/>
            </a:pPr>
            <a:r>
              <a:rPr lang="en-US" sz="3100" dirty="0" smtClean="0"/>
              <a:t>has led to the evolution of resistant strains of bacteria.</a:t>
            </a:r>
          </a:p>
          <a:p>
            <a:pPr marL="914400" lvl="1" indent="-514350">
              <a:buFont typeface="+mj-lt"/>
              <a:buAutoNum type="alphaUcPeriod"/>
            </a:pPr>
            <a:r>
              <a:rPr lang="en-US" sz="3100" dirty="0" smtClean="0"/>
              <a:t>has caused several forms of new cancers to develop.</a:t>
            </a:r>
          </a:p>
          <a:p>
            <a:pPr marL="914400" lvl="1" indent="-514350">
              <a:buFont typeface="+mj-lt"/>
              <a:buAutoNum type="alphaUcPeriod"/>
            </a:pPr>
            <a:r>
              <a:rPr lang="en-US" sz="3100" dirty="0" smtClean="0"/>
              <a:t>in consumer products has led to increased obesity in humans. </a:t>
            </a:r>
          </a:p>
          <a:p>
            <a:pPr marL="914400" lvl="1" indent="-514350">
              <a:buFont typeface="+mj-lt"/>
              <a:buAutoNum type="alphaUcPeriod"/>
            </a:pPr>
            <a:r>
              <a:rPr lang="en-US" sz="3100" dirty="0" smtClean="0"/>
              <a:t>resulted in an over-abundance of medical professionals.</a:t>
            </a:r>
            <a:endParaRPr lang="en-US" sz="3100"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N.12.B.1 </a:t>
            </a:r>
            <a:r>
              <a:rPr lang="en-US" sz="1200" dirty="0" smtClean="0">
                <a:hlinkClick r:id="rId3"/>
              </a:rPr>
              <a:t>http://www.rpdp.net/sciencetips_v2/N12B1.htm</a:t>
            </a:r>
            <a:endParaRPr lang="en-US" sz="13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55147" cy="4525963"/>
          </a:xfrm>
        </p:spPr>
        <p:txBody>
          <a:bodyPr>
            <a:normAutofit fontScale="92500" lnSpcReduction="20000"/>
          </a:bodyPr>
          <a:lstStyle/>
          <a:p>
            <a:pPr lvl="0">
              <a:buNone/>
            </a:pPr>
            <a:r>
              <a:rPr lang="en-US" dirty="0" smtClean="0"/>
              <a:t>	</a:t>
            </a:r>
            <a:r>
              <a:rPr lang="en-US" sz="3000" dirty="0" smtClean="0"/>
              <a:t>Which of the following is a </a:t>
            </a:r>
            <a:r>
              <a:rPr lang="en-US" sz="3000" b="1" dirty="0" smtClean="0"/>
              <a:t>negative</a:t>
            </a:r>
            <a:r>
              <a:rPr lang="en-US" sz="3000" dirty="0" smtClean="0"/>
              <a:t> impact caused by mining for resources? </a:t>
            </a:r>
          </a:p>
          <a:p>
            <a:pPr lvl="0">
              <a:buNone/>
            </a:pPr>
            <a:r>
              <a:rPr lang="en-US" sz="3000" dirty="0" smtClean="0"/>
              <a:t>	The mining industry</a:t>
            </a:r>
          </a:p>
          <a:p>
            <a:pPr marL="914400" lvl="1" indent="-514350">
              <a:buFont typeface="+mj-lt"/>
              <a:buAutoNum type="alphaUcPeriod"/>
            </a:pPr>
            <a:r>
              <a:rPr lang="en-US" sz="3000" dirty="0" smtClean="0"/>
              <a:t>contributes to the economy and provides employment.</a:t>
            </a:r>
          </a:p>
          <a:p>
            <a:pPr marL="914400" lvl="1" indent="-514350">
              <a:buFont typeface="+mj-lt"/>
              <a:buAutoNum type="alphaUcPeriod"/>
            </a:pPr>
            <a:r>
              <a:rPr lang="en-US" sz="3000" dirty="0" smtClean="0"/>
              <a:t>practices reclamation procedures when a mine closes. </a:t>
            </a:r>
          </a:p>
          <a:p>
            <a:pPr marL="914400" lvl="1" indent="-514350">
              <a:buFont typeface="+mj-lt"/>
              <a:buAutoNum type="alphaUcPeriod"/>
            </a:pPr>
            <a:r>
              <a:rPr lang="en-US" sz="3000" dirty="0" smtClean="0"/>
              <a:t>uses leaching techniques that cause heavy metals to enter the water supply.</a:t>
            </a:r>
          </a:p>
          <a:p>
            <a:pPr marL="914400" lvl="1" indent="-514350">
              <a:buFont typeface="+mj-lt"/>
              <a:buAutoNum type="alphaUcPeriod"/>
            </a:pPr>
            <a:r>
              <a:rPr lang="en-US" sz="3000" dirty="0" smtClean="0"/>
              <a:t>provides the raw materials needed to make the items used daily by society. </a:t>
            </a:r>
          </a:p>
          <a:p>
            <a:pPr>
              <a:buNone/>
            </a:pPr>
            <a:endParaRPr lang="en-US" dirty="0" smtClean="0"/>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N.12.B.1 </a:t>
            </a:r>
            <a:r>
              <a:rPr lang="en-US" sz="1200" dirty="0" smtClean="0">
                <a:hlinkClick r:id="rId3"/>
              </a:rPr>
              <a:t>http://www.rpdp.net/sciencetips_v2/N12B1.htm</a:t>
            </a:r>
            <a:endParaRPr lang="en-US" sz="1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1565"/>
            <a:ext cx="7485961" cy="4364598"/>
          </a:xfrm>
        </p:spPr>
        <p:txBody>
          <a:bodyPr/>
          <a:lstStyle/>
          <a:p>
            <a:pPr>
              <a:buNone/>
            </a:pPr>
            <a:r>
              <a:rPr lang="en-US" dirty="0" smtClean="0"/>
              <a:t>	</a:t>
            </a:r>
            <a:r>
              <a:rPr lang="en-US" sz="2800" dirty="0" smtClean="0"/>
              <a:t>The ecological resource consumption practices of the average citizen of the United States </a:t>
            </a:r>
          </a:p>
          <a:p>
            <a:pPr marL="971550" lvl="1" indent="-514350">
              <a:buFont typeface="+mj-lt"/>
              <a:buAutoNum type="alphaUcPeriod"/>
            </a:pPr>
            <a:r>
              <a:rPr lang="en-US" dirty="0" smtClean="0"/>
              <a:t>is less than all other parts of the world. </a:t>
            </a:r>
          </a:p>
          <a:p>
            <a:pPr marL="971550" lvl="1" indent="-514350">
              <a:buFont typeface="+mj-lt"/>
              <a:buAutoNum type="alphaUcPeriod"/>
            </a:pPr>
            <a:r>
              <a:rPr lang="en-US" dirty="0" smtClean="0"/>
              <a:t>is balanced by recycling plastic items. </a:t>
            </a:r>
          </a:p>
          <a:p>
            <a:pPr marL="971550" lvl="1" indent="-514350">
              <a:buFont typeface="+mj-lt"/>
              <a:buAutoNum type="alphaUcPeriod"/>
            </a:pPr>
            <a:r>
              <a:rPr lang="en-US" dirty="0" smtClean="0"/>
              <a:t>is greater than most countries in the world. </a:t>
            </a:r>
          </a:p>
          <a:p>
            <a:pPr marL="971550" lvl="1" indent="-514350">
              <a:buFont typeface="+mj-lt"/>
              <a:buAutoNum type="alphaUcPeriod"/>
            </a:pPr>
            <a:r>
              <a:rPr lang="en-US" dirty="0" smtClean="0"/>
              <a:t>contributes to sustainable living practices.    </a:t>
            </a:r>
          </a:p>
          <a:p>
            <a:pPr>
              <a:buNone/>
            </a:pPr>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N.12.B.2 </a:t>
            </a:r>
            <a:r>
              <a:rPr lang="en-US" sz="1200" dirty="0" smtClean="0">
                <a:hlinkClick r:id="rId3"/>
              </a:rPr>
              <a:t>http://www.rpdp.net/sciencetips_v2/N12B2.htm</a:t>
            </a:r>
            <a:endParaRPr lang="en-US" sz="13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66660" cy="4854388"/>
          </a:xfrm>
        </p:spPr>
        <p:txBody>
          <a:bodyPr/>
          <a:lstStyle/>
          <a:p>
            <a:pPr lvl="1">
              <a:buNone/>
            </a:pPr>
            <a:r>
              <a:rPr lang="en-US" dirty="0" smtClean="0"/>
              <a:t>	Which of the following practices has a </a:t>
            </a:r>
            <a:r>
              <a:rPr lang="en-US" b="1" dirty="0" smtClean="0"/>
              <a:t>negative </a:t>
            </a:r>
            <a:r>
              <a:rPr lang="en-US" dirty="0" smtClean="0"/>
              <a:t>environmental impact on a desert community? </a:t>
            </a:r>
          </a:p>
          <a:p>
            <a:pPr marL="1371600" lvl="2" indent="-514350">
              <a:buFont typeface="+mj-lt"/>
              <a:buAutoNum type="alphaUcPeriod"/>
            </a:pPr>
            <a:r>
              <a:rPr lang="en-US" sz="2800" dirty="0" smtClean="0"/>
              <a:t>Using solar screens </a:t>
            </a:r>
          </a:p>
          <a:p>
            <a:pPr marL="1371600" lvl="2" indent="-514350">
              <a:buFont typeface="+mj-lt"/>
              <a:buAutoNum type="alphaUcPeriod"/>
            </a:pPr>
            <a:r>
              <a:rPr lang="en-US" sz="2800" dirty="0" smtClean="0"/>
              <a:t>Having grass lawns </a:t>
            </a:r>
          </a:p>
          <a:p>
            <a:pPr marL="1371600" lvl="2" indent="-514350">
              <a:buFont typeface="+mj-lt"/>
              <a:buAutoNum type="alphaUcPeriod"/>
            </a:pPr>
            <a:r>
              <a:rPr lang="en-US" sz="2800" dirty="0" smtClean="0"/>
              <a:t>Voluntary recycling </a:t>
            </a:r>
          </a:p>
          <a:p>
            <a:pPr marL="1371600" lvl="2" indent="-514350">
              <a:buFont typeface="+mj-lt"/>
              <a:buAutoNum type="alphaUcPeriod"/>
            </a:pPr>
            <a:r>
              <a:rPr lang="en-US" sz="2800" dirty="0" smtClean="0"/>
              <a:t>Using water-efficient toilets </a:t>
            </a:r>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N.12.B.2 </a:t>
            </a:r>
            <a:r>
              <a:rPr lang="en-US" sz="1200" dirty="0" smtClean="0">
                <a:hlinkClick r:id="rId3"/>
              </a:rPr>
              <a:t>http://www.rpdp.net/sciencetips_v2/N12B2.htm</a:t>
            </a:r>
            <a:endParaRPr lang="en-US" sz="13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05" y="1600200"/>
            <a:ext cx="7882569" cy="4525963"/>
          </a:xfrm>
        </p:spPr>
        <p:txBody>
          <a:bodyPr>
            <a:normAutofit fontScale="77500" lnSpcReduction="20000"/>
          </a:bodyPr>
          <a:lstStyle/>
          <a:p>
            <a:pPr>
              <a:buNone/>
            </a:pPr>
            <a:r>
              <a:rPr lang="en-US" dirty="0" smtClean="0"/>
              <a:t>	</a:t>
            </a:r>
            <a:r>
              <a:rPr lang="en-US" sz="3100" dirty="0" smtClean="0"/>
              <a:t>A construction company is proposing to build a new housing development in an area that will destroy a wetland habitat.</a:t>
            </a:r>
            <a:br>
              <a:rPr lang="en-US" sz="3100" dirty="0" smtClean="0"/>
            </a:br>
            <a:r>
              <a:rPr lang="en-US" sz="3100" dirty="0" smtClean="0"/>
              <a:t/>
            </a:r>
            <a:br>
              <a:rPr lang="en-US" sz="3100" dirty="0" smtClean="0"/>
            </a:br>
            <a:r>
              <a:rPr lang="en-US" sz="3100" dirty="0" smtClean="0"/>
              <a:t>Which of the following would be the </a:t>
            </a:r>
            <a:r>
              <a:rPr lang="en-US" sz="3100" b="1" dirty="0" smtClean="0"/>
              <a:t>most likely </a:t>
            </a:r>
            <a:r>
              <a:rPr lang="en-US" sz="3100" dirty="0" smtClean="0"/>
              <a:t>consequence of the wetland’s destruction? </a:t>
            </a:r>
          </a:p>
          <a:p>
            <a:pPr marL="914400" lvl="1" indent="-514350">
              <a:buFont typeface="+mj-lt"/>
              <a:buAutoNum type="alphaUcPeriod"/>
            </a:pPr>
            <a:r>
              <a:rPr lang="en-US" sz="3100" dirty="0" smtClean="0"/>
              <a:t>The wetland plant species would disperse to adjacent meadow habitats. </a:t>
            </a:r>
          </a:p>
          <a:p>
            <a:pPr marL="914400" lvl="1" indent="-514350">
              <a:buFont typeface="+mj-lt"/>
              <a:buAutoNum type="alphaUcPeriod"/>
            </a:pPr>
            <a:r>
              <a:rPr lang="en-US" sz="3100" dirty="0" smtClean="0"/>
              <a:t>The populations of wetland animals would be unable to survive in that area. </a:t>
            </a:r>
          </a:p>
          <a:p>
            <a:pPr marL="914400" lvl="1" indent="-514350">
              <a:buFont typeface="+mj-lt"/>
              <a:buAutoNum type="alphaUcPeriod"/>
            </a:pPr>
            <a:r>
              <a:rPr lang="en-US" sz="3100" dirty="0" smtClean="0"/>
              <a:t>The wetland animal species would survive by interbreeding with non-wetland species. </a:t>
            </a:r>
          </a:p>
          <a:p>
            <a:pPr marL="914400" lvl="1" indent="-514350">
              <a:buFont typeface="+mj-lt"/>
              <a:buAutoNum type="alphaUcPeriod"/>
            </a:pPr>
            <a:r>
              <a:rPr lang="en-US" sz="3100" dirty="0" smtClean="0"/>
              <a:t>The populations of wetland plants would evolve to disperse seeds by wind rather than water.</a:t>
            </a:r>
          </a:p>
          <a:p>
            <a:pPr>
              <a:buNone/>
            </a:pPr>
            <a:endParaRPr lang="en-US" dirty="0"/>
          </a:p>
        </p:txBody>
      </p:sp>
      <p:sp>
        <p:nvSpPr>
          <p:cNvPr id="4" name="Rectangle 3"/>
          <p:cNvSpPr/>
          <p:nvPr/>
        </p:nvSpPr>
        <p:spPr>
          <a:xfrm>
            <a:off x="6441534" y="6027762"/>
            <a:ext cx="2300245" cy="461665"/>
          </a:xfrm>
          <a:prstGeom prst="rect">
            <a:avLst/>
          </a:prstGeom>
        </p:spPr>
        <p:txBody>
          <a:bodyPr wrap="none">
            <a:spAutoFit/>
          </a:bodyPr>
          <a:lstStyle/>
          <a:p>
            <a:pPr algn="ctr"/>
            <a:r>
              <a:rPr lang="en-US" sz="1200" dirty="0" smtClean="0"/>
              <a:t>From: </a:t>
            </a:r>
            <a:r>
              <a:rPr lang="en-US" sz="1200" dirty="0" smtClean="0">
                <a:hlinkClick r:id="rId3"/>
              </a:rPr>
              <a:t>http://www.doe.mass.edu/</a:t>
            </a:r>
            <a:endParaRPr lang="en-US" sz="1200" dirty="0" smtClean="0"/>
          </a:p>
          <a:p>
            <a:pPr algn="ctr"/>
            <a:endParaRPr lang="en-US" sz="1200" dirty="0"/>
          </a:p>
        </p:txBody>
      </p:sp>
      <p:sp>
        <p:nvSpPr>
          <p:cNvPr id="5"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N.12.B.2 </a:t>
            </a:r>
            <a:r>
              <a:rPr lang="en-US" sz="1200" dirty="0" smtClean="0">
                <a:hlinkClick r:id="rId4"/>
              </a:rPr>
              <a:t>http://www.rpdp.net/sciencetips_v2/N12B2.htm</a:t>
            </a:r>
            <a:endParaRPr lang="en-US" sz="1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678271" cy="1143000"/>
          </a:xfrm>
        </p:spPr>
        <p:txBody>
          <a:bodyPr/>
          <a:lstStyle/>
          <a:p>
            <a:r>
              <a:rPr lang="en-US" dirty="0" smtClean="0"/>
              <a:t>Breakdown of the HSPE</a:t>
            </a:r>
            <a:endParaRPr lang="en-US" dirty="0"/>
          </a:p>
        </p:txBody>
      </p:sp>
      <p:sp>
        <p:nvSpPr>
          <p:cNvPr id="3" name="Content Placeholder 2"/>
          <p:cNvSpPr>
            <a:spLocks noGrp="1"/>
          </p:cNvSpPr>
          <p:nvPr>
            <p:ph idx="1"/>
          </p:nvPr>
        </p:nvSpPr>
        <p:spPr>
          <a:xfrm>
            <a:off x="457201" y="1600200"/>
            <a:ext cx="7203056" cy="4525963"/>
          </a:xfrm>
        </p:spPr>
        <p:txBody>
          <a:bodyPr>
            <a:normAutofit/>
          </a:bodyPr>
          <a:lstStyle/>
          <a:p>
            <a:r>
              <a:rPr lang="en-US" sz="2800" dirty="0" smtClean="0"/>
              <a:t>First attempt offered during the students’ sophomore year</a:t>
            </a:r>
          </a:p>
          <a:p>
            <a:r>
              <a:rPr lang="en-US" sz="2800" dirty="0" smtClean="0"/>
              <a:t>75 multiple-choice questions</a:t>
            </a:r>
          </a:p>
          <a:p>
            <a:pPr lvl="1"/>
            <a:r>
              <a:rPr lang="en-US" dirty="0" smtClean="0"/>
              <a:t>60 core multiple-choice questions</a:t>
            </a:r>
          </a:p>
          <a:p>
            <a:pPr lvl="1"/>
            <a:r>
              <a:rPr lang="en-US" dirty="0" smtClean="0"/>
              <a:t>15 field test items</a:t>
            </a:r>
          </a:p>
          <a:p>
            <a:r>
              <a:rPr lang="en-US" sz="2800" dirty="0" smtClean="0"/>
              <a:t>Questions are constructed at three Depth of Knowledge levels (DOK 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26" y="1600200"/>
            <a:ext cx="7640198" cy="4525963"/>
          </a:xfrm>
        </p:spPr>
        <p:txBody>
          <a:bodyPr>
            <a:normAutofit fontScale="77500" lnSpcReduction="20000"/>
          </a:bodyPr>
          <a:lstStyle/>
          <a:p>
            <a:pPr>
              <a:buNone/>
            </a:pPr>
            <a:r>
              <a:rPr lang="en-US" dirty="0" smtClean="0"/>
              <a:t>	Tobacco companies argue that smoking is not directly related to lung cancer. People who smoke cigarettes have only a one-percent chance of getting lung cancer.</a:t>
            </a:r>
          </a:p>
          <a:p>
            <a:pPr>
              <a:buNone/>
            </a:pPr>
            <a:endParaRPr lang="en-US" sz="1500" dirty="0" smtClean="0"/>
          </a:p>
          <a:p>
            <a:pPr>
              <a:buNone/>
            </a:pPr>
            <a:r>
              <a:rPr lang="en-US" dirty="0" smtClean="0"/>
              <a:t>	Which statement </a:t>
            </a:r>
            <a:r>
              <a:rPr lang="en-US" b="1" dirty="0" smtClean="0"/>
              <a:t>best </a:t>
            </a:r>
            <a:r>
              <a:rPr lang="en-US" dirty="0" smtClean="0"/>
              <a:t>contradicts this claim?</a:t>
            </a:r>
          </a:p>
          <a:p>
            <a:pPr marL="914400" lvl="1" indent="-514350">
              <a:buFont typeface="+mj-lt"/>
              <a:buAutoNum type="alphaUcPeriod"/>
            </a:pPr>
            <a:r>
              <a:rPr lang="en-US" sz="3100" dirty="0" smtClean="0"/>
              <a:t>Lung cancer caused by asbestos exposure is the same as lung cancer caused by smoking.</a:t>
            </a:r>
          </a:p>
          <a:p>
            <a:pPr marL="914400" lvl="1" indent="-514350">
              <a:buFont typeface="+mj-lt"/>
              <a:buAutoNum type="alphaUcPeriod"/>
            </a:pPr>
            <a:r>
              <a:rPr lang="en-US" sz="3100" dirty="0" smtClean="0"/>
              <a:t>Eighty-seven percent of lung cancer patients smoke cigarettes.</a:t>
            </a:r>
          </a:p>
          <a:p>
            <a:pPr marL="914400" lvl="1" indent="-514350">
              <a:buFont typeface="+mj-lt"/>
              <a:buAutoNum type="alphaUcPeriod"/>
            </a:pPr>
            <a:r>
              <a:rPr lang="en-US" sz="3100" dirty="0" smtClean="0"/>
              <a:t>Cigarette smoke contains more than 4000 cancer-causing substances.</a:t>
            </a:r>
          </a:p>
          <a:p>
            <a:pPr marL="914400" lvl="1" indent="-514350">
              <a:buFont typeface="+mj-lt"/>
              <a:buAutoNum type="alphaUcPeriod"/>
            </a:pPr>
            <a:r>
              <a:rPr lang="en-US" sz="3100" dirty="0" smtClean="0"/>
              <a:t>Exposure to radon gas is considered the second leading cause of lung cancer.</a:t>
            </a:r>
            <a:endParaRPr lang="en-US" sz="3100" dirty="0"/>
          </a:p>
        </p:txBody>
      </p:sp>
      <p:sp>
        <p:nvSpPr>
          <p:cNvPr id="4" name="TextBox 3"/>
          <p:cNvSpPr txBox="1"/>
          <p:nvPr/>
        </p:nvSpPr>
        <p:spPr>
          <a:xfrm>
            <a:off x="4209691" y="5972274"/>
            <a:ext cx="4727275" cy="430887"/>
          </a:xfrm>
          <a:prstGeom prst="rect">
            <a:avLst/>
          </a:prstGeom>
          <a:noFill/>
        </p:spPr>
        <p:txBody>
          <a:bodyPr wrap="square" rtlCol="0">
            <a:spAutoFit/>
          </a:bodyPr>
          <a:lstStyle/>
          <a:p>
            <a:r>
              <a:rPr lang="en-US" sz="1200" dirty="0" smtClean="0"/>
              <a:t>From: </a:t>
            </a:r>
            <a:r>
              <a:rPr lang="en-US" sz="1200" dirty="0" smtClean="0">
                <a:hlinkClick r:id="rId3"/>
              </a:rPr>
              <a:t>http://education.vermont.gov/new/html/pgm_assessment.html</a:t>
            </a:r>
            <a:endParaRPr lang="en-US" sz="1200" dirty="0" smtClean="0"/>
          </a:p>
          <a:p>
            <a:endParaRPr lang="en-US" sz="1000" dirty="0"/>
          </a:p>
        </p:txBody>
      </p:sp>
      <p:sp>
        <p:nvSpPr>
          <p:cNvPr id="5"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N.12.B.3 </a:t>
            </a:r>
            <a:r>
              <a:rPr lang="en-US" sz="1200" dirty="0" smtClean="0">
                <a:hlinkClick r:id="rId4"/>
              </a:rPr>
              <a:t>http://www.rpdp.net/sciencetips_v2/N12B3.htm</a:t>
            </a:r>
            <a:endParaRPr lang="en-US" sz="13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2800" dirty="0" smtClean="0"/>
              <a:t>Patricia A. Bolton suggests deliberate deceit and dishonesty, including forged or fabricated data, falsified or invented results, and plagiarism belongs within the category of</a:t>
            </a:r>
          </a:p>
          <a:p>
            <a:pPr marL="914400" lvl="1" indent="-514350">
              <a:buFont typeface="+mj-lt"/>
              <a:buAutoNum type="alphaUcPeriod"/>
            </a:pPr>
            <a:r>
              <a:rPr lang="en-US" dirty="0" smtClean="0"/>
              <a:t>honest mistakes.</a:t>
            </a:r>
          </a:p>
          <a:p>
            <a:pPr marL="914400" lvl="1" indent="-514350">
              <a:buFont typeface="+mj-lt"/>
              <a:buAutoNum type="alphaUcPeriod"/>
            </a:pPr>
            <a:r>
              <a:rPr lang="en-US" dirty="0" smtClean="0"/>
              <a:t>noncompliance.</a:t>
            </a:r>
          </a:p>
          <a:p>
            <a:pPr marL="914400" lvl="1" indent="-514350">
              <a:buFont typeface="+mj-lt"/>
              <a:buAutoNum type="alphaUcPeriod"/>
            </a:pPr>
            <a:r>
              <a:rPr lang="en-US" dirty="0" smtClean="0"/>
              <a:t>scientific misconduct.</a:t>
            </a:r>
          </a:p>
          <a:p>
            <a:pPr marL="914400" lvl="1" indent="-514350">
              <a:buFont typeface="+mj-lt"/>
              <a:buAutoNum type="alphaUcPeriod"/>
            </a:pPr>
            <a:r>
              <a:rPr lang="en-US" dirty="0" smtClean="0"/>
              <a:t>ethical behavior.</a:t>
            </a:r>
          </a:p>
          <a:p>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N.12.B.3 </a:t>
            </a:r>
            <a:r>
              <a:rPr lang="en-US" sz="1200" dirty="0" smtClean="0">
                <a:hlinkClick r:id="rId3"/>
              </a:rPr>
              <a:t>http://www.rpdp.net/sciencetips_v2/N12B3.htm</a:t>
            </a:r>
            <a:endParaRPr lang="en-US" sz="13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57247" cy="4525963"/>
          </a:xfrm>
        </p:spPr>
        <p:txBody>
          <a:bodyPr>
            <a:normAutofit lnSpcReduction="10000"/>
          </a:bodyPr>
          <a:lstStyle/>
          <a:p>
            <a:pPr>
              <a:buNone/>
            </a:pPr>
            <a:r>
              <a:rPr lang="en-US" dirty="0" smtClean="0"/>
              <a:t>	</a:t>
            </a:r>
            <a:r>
              <a:rPr lang="en-US" sz="2800" dirty="0" smtClean="0"/>
              <a:t>Accurate estimates of the age of Earth were not possible until what discovery was made?</a:t>
            </a:r>
          </a:p>
          <a:p>
            <a:pPr marL="914400" lvl="1" indent="-514350">
              <a:buFont typeface="+mj-lt"/>
              <a:buAutoNum type="alphaUcPeriod"/>
            </a:pPr>
            <a:r>
              <a:rPr lang="en-US" dirty="0" smtClean="0"/>
              <a:t>Earth’s molten core cools at predictable and measurable rates.</a:t>
            </a:r>
          </a:p>
          <a:p>
            <a:pPr marL="914400" lvl="1" indent="-514350">
              <a:buFont typeface="+mj-lt"/>
              <a:buAutoNum type="alphaUcPeriod"/>
            </a:pPr>
            <a:r>
              <a:rPr lang="en-US" dirty="0" smtClean="0"/>
              <a:t>Radioactive decay occurs in certain elements at a constant rate.</a:t>
            </a:r>
          </a:p>
          <a:p>
            <a:pPr marL="914400" lvl="1" indent="-514350">
              <a:buFont typeface="+mj-lt"/>
              <a:buAutoNum type="alphaUcPeriod"/>
            </a:pPr>
            <a:r>
              <a:rPr lang="en-US" dirty="0" smtClean="0"/>
              <a:t>The oldest fossils are found in layers at the bottom of rock strata.</a:t>
            </a:r>
          </a:p>
          <a:p>
            <a:pPr marL="914400" lvl="1" indent="-514350">
              <a:buFont typeface="+mj-lt"/>
              <a:buAutoNum type="alphaUcPeriod"/>
            </a:pPr>
            <a:r>
              <a:rPr lang="en-US" dirty="0" smtClean="0"/>
              <a:t>The shrinking diameter of the Sun can be used to infer the age of planets.</a:t>
            </a:r>
          </a:p>
          <a:p>
            <a:pPr>
              <a:buNone/>
            </a:pPr>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N.12.B.4 </a:t>
            </a:r>
            <a:r>
              <a:rPr lang="en-US" sz="1200" dirty="0" smtClean="0">
                <a:hlinkClick r:id="rId3"/>
              </a:rPr>
              <a:t>http://www.rpdp.net/sciencetips_v2/N12B4.htm</a:t>
            </a:r>
            <a:endParaRPr lang="en-US" sz="13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41411" cy="4525963"/>
          </a:xfrm>
        </p:spPr>
        <p:txBody>
          <a:bodyPr>
            <a:normAutofit lnSpcReduction="10000"/>
          </a:bodyPr>
          <a:lstStyle/>
          <a:p>
            <a:pPr>
              <a:buNone/>
            </a:pPr>
            <a:r>
              <a:rPr lang="en-US" dirty="0" smtClean="0"/>
              <a:t>	</a:t>
            </a:r>
            <a:r>
              <a:rPr lang="en-US" sz="2600" dirty="0" smtClean="0"/>
              <a:t>Which statement below </a:t>
            </a:r>
            <a:r>
              <a:rPr lang="en-US" sz="2600" b="1" dirty="0" smtClean="0"/>
              <a:t>best</a:t>
            </a:r>
            <a:r>
              <a:rPr lang="en-US" sz="2600" dirty="0" smtClean="0"/>
              <a:t> describes Charles Darwin’s theory of natural selection and Alfred Wegener’s theory of continental drift?</a:t>
            </a:r>
          </a:p>
          <a:p>
            <a:pPr marL="914400" lvl="1" indent="-514350">
              <a:buFont typeface="+mj-lt"/>
              <a:buAutoNum type="alphaUcPeriod"/>
            </a:pPr>
            <a:r>
              <a:rPr lang="en-US" sz="2600" dirty="0" smtClean="0"/>
              <a:t>The theories answer all scientific questions about evolution and continental drift.</a:t>
            </a:r>
          </a:p>
          <a:p>
            <a:pPr marL="914400" lvl="1" indent="-514350">
              <a:buFont typeface="+mj-lt"/>
              <a:buAutoNum type="alphaUcPeriod"/>
            </a:pPr>
            <a:r>
              <a:rPr lang="en-US" sz="2600" dirty="0" smtClean="0"/>
              <a:t>The development of their theories was influenced by many scientists.</a:t>
            </a:r>
          </a:p>
          <a:p>
            <a:pPr marL="914400" lvl="1" indent="-514350">
              <a:buFont typeface="+mj-lt"/>
              <a:buAutoNum type="alphaUcPeriod"/>
            </a:pPr>
            <a:r>
              <a:rPr lang="en-US" sz="2600" dirty="0" smtClean="0"/>
              <a:t>Planned experiments were used to develop these theories.</a:t>
            </a:r>
          </a:p>
          <a:p>
            <a:pPr marL="914400" lvl="1" indent="-514350">
              <a:buFont typeface="+mj-lt"/>
              <a:buAutoNum type="alphaUcPeriod"/>
            </a:pPr>
            <a:r>
              <a:rPr lang="en-US" sz="2600" dirty="0" smtClean="0"/>
              <a:t>These theories are an example of how scientific theories do not change over time.</a:t>
            </a:r>
          </a:p>
          <a:p>
            <a:pPr>
              <a:buNone/>
            </a:pPr>
            <a:endParaRPr lang="en-US"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N.12.B.4 </a:t>
            </a:r>
            <a:r>
              <a:rPr lang="en-US" sz="1200" dirty="0" smtClean="0">
                <a:hlinkClick r:id="rId3"/>
              </a:rPr>
              <a:t>http://www.rpdp.net/sciencetips_v2/N12B4.htm</a:t>
            </a:r>
            <a:endParaRPr lang="en-US" sz="13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669530" cy="4525963"/>
          </a:xfrm>
        </p:spPr>
        <p:txBody>
          <a:bodyPr>
            <a:normAutofit fontScale="92500"/>
          </a:bodyPr>
          <a:lstStyle/>
          <a:p>
            <a:pPr lvl="0">
              <a:buNone/>
            </a:pPr>
            <a:r>
              <a:rPr lang="en-US" dirty="0" smtClean="0"/>
              <a:t>	</a:t>
            </a:r>
            <a:r>
              <a:rPr lang="en-US" sz="3000" dirty="0" smtClean="0"/>
              <a:t>Which statement </a:t>
            </a:r>
            <a:r>
              <a:rPr lang="en-US" sz="3000" b="1" dirty="0" smtClean="0"/>
              <a:t>best</a:t>
            </a:r>
            <a:r>
              <a:rPr lang="en-US" sz="3000" dirty="0" smtClean="0"/>
              <a:t> describes the process of science?</a:t>
            </a:r>
          </a:p>
          <a:p>
            <a:pPr marL="914400" lvl="1" indent="-514350">
              <a:buFont typeface="+mj-lt"/>
              <a:buAutoNum type="alphaUcPeriod"/>
            </a:pPr>
            <a:r>
              <a:rPr lang="en-US" sz="3000" dirty="0" smtClean="0"/>
              <a:t>Scientists are objective and free of prejudice.</a:t>
            </a:r>
          </a:p>
          <a:p>
            <a:pPr marL="914400" lvl="1" indent="-514350">
              <a:buFont typeface="+mj-lt"/>
              <a:buAutoNum type="alphaUcPeriod"/>
            </a:pPr>
            <a:r>
              <a:rPr lang="en-US" sz="3000" dirty="0" smtClean="0"/>
              <a:t>Scientists generally discover new ideas without the help of others.</a:t>
            </a:r>
          </a:p>
          <a:p>
            <a:pPr marL="914400" lvl="1" indent="-514350">
              <a:buFont typeface="+mj-lt"/>
              <a:buAutoNum type="alphaUcPeriod"/>
            </a:pPr>
            <a:r>
              <a:rPr lang="en-US" sz="3000" dirty="0" smtClean="0"/>
              <a:t>Scientific ideas evolve or change over time.</a:t>
            </a:r>
          </a:p>
          <a:p>
            <a:pPr marL="914400" lvl="1" indent="-514350">
              <a:buFont typeface="+mj-lt"/>
              <a:buAutoNum type="alphaUcPeriod"/>
            </a:pPr>
            <a:r>
              <a:rPr lang="en-US" sz="3000" dirty="0" smtClean="0"/>
              <a:t>New ideas in science generally result from planned experiments.</a:t>
            </a:r>
          </a:p>
          <a:p>
            <a:endParaRPr lang="en-US" sz="3000" dirty="0"/>
          </a:p>
        </p:txBody>
      </p:sp>
      <p:sp>
        <p:nvSpPr>
          <p:cNvPr id="4" name="Title 3"/>
          <p:cNvSpPr>
            <a:spLocks noGrp="1"/>
          </p:cNvSpPr>
          <p:nvPr>
            <p:ph type="title"/>
          </p:nvPr>
        </p:nvSpPr>
        <p:spPr/>
        <p:txBody>
          <a:bodyPr>
            <a:normAutofit/>
          </a:bodyPr>
          <a:lstStyle/>
          <a:p>
            <a:r>
              <a:rPr lang="en-US" dirty="0" smtClean="0"/>
              <a:t>Nature of Science</a:t>
            </a:r>
            <a:br>
              <a:rPr lang="en-US" dirty="0" smtClean="0"/>
            </a:br>
            <a:r>
              <a:rPr lang="en-US" sz="1200" dirty="0" smtClean="0"/>
              <a:t>N.12.B.4 </a:t>
            </a:r>
            <a:r>
              <a:rPr lang="en-US" sz="1200" dirty="0" smtClean="0">
                <a:hlinkClick r:id="rId3"/>
              </a:rPr>
              <a:t>http://www.rpdp.net/sciencetips_v2/N12B4.htm</a:t>
            </a:r>
            <a:endParaRPr lang="en-US" sz="13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E.12.A.1 </a:t>
            </a:r>
            <a:r>
              <a:rPr lang="en-US" sz="1200" dirty="0" smtClean="0">
                <a:hlinkClick r:id="rId3"/>
              </a:rPr>
              <a:t>http://www.rpdp.net/sciencetips_v2/E12A1.html</a:t>
            </a:r>
            <a:endParaRPr lang="en-US" sz="1200" dirty="0"/>
          </a:p>
        </p:txBody>
      </p:sp>
      <p:sp>
        <p:nvSpPr>
          <p:cNvPr id="6" name="Content Placeholder 5"/>
          <p:cNvSpPr>
            <a:spLocks noGrp="1"/>
          </p:cNvSpPr>
          <p:nvPr>
            <p:ph idx="1"/>
          </p:nvPr>
        </p:nvSpPr>
        <p:spPr>
          <a:xfrm>
            <a:off x="457200" y="1600200"/>
            <a:ext cx="7228390" cy="4525963"/>
          </a:xfrm>
        </p:spPr>
        <p:txBody>
          <a:bodyPr/>
          <a:lstStyle/>
          <a:p>
            <a:pPr>
              <a:buNone/>
            </a:pPr>
            <a:r>
              <a:rPr lang="en-US" dirty="0" smtClean="0"/>
              <a:t>	</a:t>
            </a:r>
            <a:r>
              <a:rPr lang="en-US" sz="3000" dirty="0" smtClean="0"/>
              <a:t>What is the primary energy source behind the water cycle?</a:t>
            </a:r>
          </a:p>
          <a:p>
            <a:pPr marL="914400" lvl="1" indent="-514350">
              <a:buFont typeface="+mj-lt"/>
              <a:buAutoNum type="alphaUcPeriod"/>
            </a:pPr>
            <a:r>
              <a:rPr lang="en-US" sz="3000" dirty="0" smtClean="0"/>
              <a:t>Earth’s internal energy</a:t>
            </a:r>
          </a:p>
          <a:p>
            <a:pPr marL="914400" lvl="1" indent="-514350">
              <a:buFont typeface="+mj-lt"/>
              <a:buAutoNum type="alphaUcPeriod"/>
            </a:pPr>
            <a:r>
              <a:rPr lang="en-US" sz="3000" dirty="0" smtClean="0"/>
              <a:t>Sun’s electromagnetic radiation</a:t>
            </a:r>
          </a:p>
          <a:p>
            <a:pPr marL="914400" lvl="1" indent="-514350">
              <a:buFont typeface="+mj-lt"/>
              <a:buAutoNum type="alphaUcPeriod"/>
            </a:pPr>
            <a:r>
              <a:rPr lang="en-US" sz="3000" dirty="0" smtClean="0"/>
              <a:t>Moon’s gravitational attraction</a:t>
            </a:r>
          </a:p>
          <a:p>
            <a:pPr marL="914400" lvl="1" indent="-514350">
              <a:buFont typeface="+mj-lt"/>
              <a:buAutoNum type="alphaUcPeriod"/>
            </a:pPr>
            <a:r>
              <a:rPr lang="en-US" sz="3000" dirty="0" smtClean="0"/>
              <a:t>Radioactive decay of elements</a:t>
            </a:r>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Earth Science</a:t>
            </a:r>
            <a:br>
              <a:rPr lang="en-US" dirty="0" smtClean="0"/>
            </a:br>
            <a:r>
              <a:rPr lang="en-US" sz="1200" dirty="0" smtClean="0"/>
              <a:t>E.12.A.1 </a:t>
            </a:r>
            <a:r>
              <a:rPr lang="en-US" sz="1200" dirty="0" smtClean="0">
                <a:hlinkClick r:id="rId3"/>
              </a:rPr>
              <a:t>http://www.rpdp.net/sciencetips_v2/E12A1.html</a:t>
            </a:r>
            <a:endParaRPr lang="en-US" sz="1200" dirty="0"/>
          </a:p>
        </p:txBody>
      </p:sp>
      <p:sp>
        <p:nvSpPr>
          <p:cNvPr id="3" name="Content Placeholder 2"/>
          <p:cNvSpPr>
            <a:spLocks noGrp="1"/>
          </p:cNvSpPr>
          <p:nvPr>
            <p:ph sz="half" idx="1"/>
          </p:nvPr>
        </p:nvSpPr>
        <p:spPr/>
        <p:txBody>
          <a:bodyPr>
            <a:normAutofit/>
          </a:bodyPr>
          <a:lstStyle/>
          <a:p>
            <a:pPr>
              <a:buNone/>
            </a:pPr>
            <a:endParaRPr lang="en-US" dirty="0" smtClean="0"/>
          </a:p>
          <a:p>
            <a:pPr>
              <a:buNone/>
            </a:pPr>
            <a:endParaRPr lang="en-US" dirty="0"/>
          </a:p>
        </p:txBody>
      </p:sp>
      <p:sp>
        <p:nvSpPr>
          <p:cNvPr id="7" name="Content Placeholder 6"/>
          <p:cNvSpPr>
            <a:spLocks noGrp="1"/>
          </p:cNvSpPr>
          <p:nvPr>
            <p:ph sz="half" idx="2"/>
          </p:nvPr>
        </p:nvSpPr>
        <p:spPr>
          <a:xfrm>
            <a:off x="528913" y="3729315"/>
            <a:ext cx="7342097" cy="2651736"/>
          </a:xfrm>
        </p:spPr>
        <p:txBody>
          <a:bodyPr>
            <a:noAutofit/>
          </a:bodyPr>
          <a:lstStyle/>
          <a:p>
            <a:pPr>
              <a:buNone/>
            </a:pPr>
            <a:r>
              <a:rPr lang="en-US" sz="2400" dirty="0" smtClean="0"/>
              <a:t>	Which of the following is </a:t>
            </a:r>
            <a:r>
              <a:rPr lang="en-US" sz="2400" b="1" dirty="0" smtClean="0"/>
              <a:t>not </a:t>
            </a:r>
            <a:r>
              <a:rPr lang="en-US" sz="2400" dirty="0" smtClean="0"/>
              <a:t>a contributing factor to the uneven warming of Earth’s surface?</a:t>
            </a:r>
          </a:p>
          <a:p>
            <a:pPr marL="914400" lvl="1" indent="-514350">
              <a:buFont typeface="+mj-lt"/>
              <a:buAutoNum type="alphaUcPeriod"/>
            </a:pPr>
            <a:r>
              <a:rPr lang="en-US" dirty="0" smtClean="0"/>
              <a:t>Different surfaces warm at different rates.</a:t>
            </a:r>
          </a:p>
          <a:p>
            <a:pPr marL="914400" lvl="1" indent="-514350">
              <a:buFont typeface="+mj-lt"/>
              <a:buAutoNum type="alphaUcPeriod"/>
            </a:pPr>
            <a:r>
              <a:rPr lang="en-US" dirty="0" smtClean="0"/>
              <a:t>Different surfaces retain energy differently.</a:t>
            </a:r>
          </a:p>
          <a:p>
            <a:pPr marL="914400" lvl="1" indent="-514350">
              <a:buFont typeface="+mj-lt"/>
              <a:buAutoNum type="alphaUcPeriod"/>
            </a:pPr>
            <a:r>
              <a:rPr lang="en-US" dirty="0" smtClean="0"/>
              <a:t>The Sun is farther from Earth during winter.</a:t>
            </a:r>
          </a:p>
          <a:p>
            <a:pPr marL="914400" lvl="1" indent="-514350">
              <a:buFont typeface="+mj-lt"/>
              <a:buAutoNum type="alphaUcPeriod"/>
            </a:pPr>
            <a:r>
              <a:rPr lang="en-US" dirty="0" smtClean="0"/>
              <a:t>The Sun’s rays hit the surface at varied angles.</a:t>
            </a:r>
          </a:p>
          <a:p>
            <a:pPr>
              <a:buNone/>
            </a:pPr>
            <a:r>
              <a:rPr lang="en-US" sz="2400" dirty="0" smtClean="0"/>
              <a:t> </a:t>
            </a:r>
          </a:p>
          <a:p>
            <a:endParaRPr lang="en-US" sz="2400" dirty="0"/>
          </a:p>
        </p:txBody>
      </p:sp>
      <p:pic>
        <p:nvPicPr>
          <p:cNvPr id="1026" name="Picture 2" descr="earthtilt"/>
          <p:cNvPicPr>
            <a:picLocks noChangeAspect="1" noChangeArrowheads="1"/>
          </p:cNvPicPr>
          <p:nvPr/>
        </p:nvPicPr>
        <p:blipFill>
          <a:blip r:embed="rId4"/>
          <a:srcRect/>
          <a:stretch>
            <a:fillRect/>
          </a:stretch>
        </p:blipFill>
        <p:spPr bwMode="auto">
          <a:xfrm>
            <a:off x="2743200" y="1957796"/>
            <a:ext cx="3233342" cy="1786036"/>
          </a:xfrm>
          <a:prstGeom prst="rect">
            <a:avLst/>
          </a:prstGeom>
          <a:noFill/>
          <a:ln w="9525" algn="ctr">
            <a:miter lim="800000"/>
            <a:headEnd/>
            <a:tailEnd/>
          </a:ln>
        </p:spPr>
      </p:pic>
      <p:sp>
        <p:nvSpPr>
          <p:cNvPr id="6" name="TextBox 5"/>
          <p:cNvSpPr txBox="1"/>
          <p:nvPr/>
        </p:nvSpPr>
        <p:spPr>
          <a:xfrm>
            <a:off x="869566" y="1510555"/>
            <a:ext cx="7112643" cy="461665"/>
          </a:xfrm>
          <a:prstGeom prst="rect">
            <a:avLst/>
          </a:prstGeom>
          <a:noFill/>
        </p:spPr>
        <p:txBody>
          <a:bodyPr wrap="square" rtlCol="0">
            <a:spAutoFit/>
          </a:bodyPr>
          <a:lstStyle/>
          <a:p>
            <a:pPr>
              <a:buNone/>
            </a:pPr>
            <a:r>
              <a:rPr lang="en-US" sz="2400" dirty="0" smtClean="0"/>
              <a:t>Use the diagram to answer the following question.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smtClean="0"/>
              <a:t>Earth Science</a:t>
            </a:r>
            <a:br>
              <a:rPr lang="en-US" dirty="0" smtClean="0"/>
            </a:br>
            <a:r>
              <a:rPr lang="en-US" sz="1200" dirty="0" smtClean="0"/>
              <a:t>E.12.A.2 </a:t>
            </a:r>
            <a:r>
              <a:rPr lang="en-US" sz="1200" dirty="0" smtClean="0">
                <a:hlinkClick r:id="rId3"/>
              </a:rPr>
              <a:t>http://www.rpdp.net/sciencetips_v2/E12A2.html</a:t>
            </a:r>
            <a:endParaRPr lang="en-US" sz="1200" dirty="0"/>
          </a:p>
        </p:txBody>
      </p:sp>
      <p:sp>
        <p:nvSpPr>
          <p:cNvPr id="8" name="Content Placeholder 7"/>
          <p:cNvSpPr>
            <a:spLocks noGrp="1"/>
          </p:cNvSpPr>
          <p:nvPr>
            <p:ph idx="1"/>
          </p:nvPr>
        </p:nvSpPr>
        <p:spPr>
          <a:xfrm>
            <a:off x="457200" y="1562582"/>
            <a:ext cx="7517757" cy="4563581"/>
          </a:xfrm>
        </p:spPr>
        <p:txBody>
          <a:bodyPr>
            <a:normAutofit/>
          </a:bodyPr>
          <a:lstStyle/>
          <a:p>
            <a:pPr>
              <a:buNone/>
            </a:pPr>
            <a:r>
              <a:rPr lang="en-US" dirty="0" smtClean="0"/>
              <a:t>	</a:t>
            </a:r>
            <a:r>
              <a:rPr lang="en-US" sz="2800" dirty="0" smtClean="0"/>
              <a:t>Ozone helps prevent ultraviolet (UV) radiation  from reaching Earth’s surface by </a:t>
            </a:r>
          </a:p>
          <a:p>
            <a:pPr marL="971550" lvl="1" indent="-514350">
              <a:buFont typeface="+mj-lt"/>
              <a:buAutoNum type="alphaUcPeriod"/>
            </a:pPr>
            <a:r>
              <a:rPr lang="en-US" dirty="0" smtClean="0"/>
              <a:t>reflecting UV back into space. </a:t>
            </a:r>
          </a:p>
          <a:p>
            <a:pPr marL="971550" lvl="1" indent="-514350">
              <a:buFont typeface="+mj-lt"/>
              <a:buAutoNum type="alphaUcPeriod"/>
            </a:pPr>
            <a:r>
              <a:rPr lang="en-US" dirty="0" smtClean="0"/>
              <a:t>diffracting UV into the ionosphere. </a:t>
            </a:r>
          </a:p>
          <a:p>
            <a:pPr marL="971550" lvl="1" indent="-514350">
              <a:buFont typeface="+mj-lt"/>
              <a:buAutoNum type="alphaUcPeriod"/>
            </a:pPr>
            <a:r>
              <a:rPr lang="en-US" dirty="0" smtClean="0"/>
              <a:t>absorbing UV into its molecular structure. </a:t>
            </a:r>
          </a:p>
          <a:p>
            <a:pPr marL="971550" lvl="1" indent="-514350">
              <a:buFont typeface="+mj-lt"/>
              <a:buAutoNum type="alphaUcPeriod"/>
            </a:pPr>
            <a:r>
              <a:rPr lang="en-US" dirty="0" smtClean="0"/>
              <a:t>converting UV into gamma rays.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E.12.A.2 </a:t>
            </a:r>
            <a:r>
              <a:rPr lang="en-US" sz="1200" dirty="0" smtClean="0">
                <a:hlinkClick r:id="rId3"/>
              </a:rPr>
              <a:t>http://www.rpdp.net/sciencetips_v2/E12A2.html</a:t>
            </a:r>
            <a:endParaRPr lang="en-US" sz="1200" dirty="0"/>
          </a:p>
        </p:txBody>
      </p:sp>
      <p:sp>
        <p:nvSpPr>
          <p:cNvPr id="6" name="Content Placeholder 5"/>
          <p:cNvSpPr>
            <a:spLocks noGrp="1"/>
          </p:cNvSpPr>
          <p:nvPr>
            <p:ph idx="1"/>
          </p:nvPr>
        </p:nvSpPr>
        <p:spPr>
          <a:xfrm>
            <a:off x="457200" y="1510555"/>
            <a:ext cx="8005482" cy="4836459"/>
          </a:xfrm>
        </p:spPr>
        <p:txBody>
          <a:bodyPr>
            <a:normAutofit fontScale="92500" lnSpcReduction="10000"/>
          </a:bodyPr>
          <a:lstStyle/>
          <a:p>
            <a:pPr>
              <a:buNone/>
            </a:pPr>
            <a:r>
              <a:rPr lang="en-US" dirty="0" smtClean="0"/>
              <a:t>	</a:t>
            </a:r>
            <a:r>
              <a:rPr lang="en-US" sz="2800" dirty="0" smtClean="0"/>
              <a:t>Cyanobacteria first appeared in Earth’s oceans over       2 billion years ago and were extremely abundant by 545 million years ago.  </a:t>
            </a:r>
          </a:p>
          <a:p>
            <a:pPr>
              <a:buNone/>
            </a:pPr>
            <a:r>
              <a:rPr lang="en-US" sz="2800" dirty="0" smtClean="0"/>
              <a:t>	Cyanobacteria affected Earth’s atmosphere by </a:t>
            </a:r>
          </a:p>
          <a:p>
            <a:pPr marL="971550" lvl="1" indent="-514350">
              <a:buFont typeface="+mj-lt"/>
              <a:buAutoNum type="alphaUcPeriod"/>
            </a:pPr>
            <a:r>
              <a:rPr lang="en-US" dirty="0" smtClean="0"/>
              <a:t>rapidly increasing carbon dioxide levels in the atmosphere. </a:t>
            </a:r>
          </a:p>
          <a:p>
            <a:pPr marL="971550" lvl="1" indent="-514350">
              <a:buFont typeface="+mj-lt"/>
              <a:buAutoNum type="alphaUcPeriod"/>
            </a:pPr>
            <a:r>
              <a:rPr lang="en-US" dirty="0" smtClean="0"/>
              <a:t>gradually adding to the amount of oxygen in the atmosphere. </a:t>
            </a:r>
          </a:p>
          <a:p>
            <a:pPr marL="971550" lvl="1" indent="-514350">
              <a:buFont typeface="+mj-lt"/>
              <a:buAutoNum type="alphaUcPeriod"/>
            </a:pPr>
            <a:r>
              <a:rPr lang="en-US" dirty="0" smtClean="0"/>
              <a:t>slowly consuming all the ozone from the atmosphere. </a:t>
            </a:r>
          </a:p>
          <a:p>
            <a:pPr marL="971550" lvl="1" indent="-514350">
              <a:buFont typeface="+mj-lt"/>
              <a:buAutoNum type="alphaUcPeriod"/>
            </a:pPr>
            <a:r>
              <a:rPr lang="en-US" dirty="0" smtClean="0"/>
              <a:t>progressively using up the nitrogen in the atmosphere.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E.12.A.2 </a:t>
            </a:r>
            <a:r>
              <a:rPr lang="en-US" sz="1200" dirty="0" smtClean="0">
                <a:hlinkClick r:id="rId3"/>
              </a:rPr>
              <a:t>http://www.rpdp.net/sciencetips_v2/E12A2.html</a:t>
            </a:r>
            <a:endParaRPr lang="en-US" sz="1200" dirty="0"/>
          </a:p>
        </p:txBody>
      </p:sp>
      <p:sp>
        <p:nvSpPr>
          <p:cNvPr id="3" name="Content Placeholder 2"/>
          <p:cNvSpPr>
            <a:spLocks noGrp="1"/>
          </p:cNvSpPr>
          <p:nvPr>
            <p:ph sz="half" idx="1"/>
          </p:nvPr>
        </p:nvSpPr>
        <p:spPr>
          <a:xfrm>
            <a:off x="0" y="2176041"/>
            <a:ext cx="4884515" cy="4525963"/>
          </a:xfrm>
        </p:spPr>
        <p:txBody>
          <a:bodyPr>
            <a:normAutofit/>
          </a:bodyPr>
          <a:lstStyle/>
          <a:p>
            <a:pPr>
              <a:buNone/>
            </a:pPr>
            <a:r>
              <a:rPr lang="en-US" sz="2400" dirty="0" smtClean="0"/>
              <a:t>	</a:t>
            </a:r>
            <a:r>
              <a:rPr lang="en-US" sz="2200" dirty="0" smtClean="0"/>
              <a:t>Scientists are investigating the cause of the significant change in the trend of atmospheric carbon dioxide concentration since the 1800s.</a:t>
            </a:r>
            <a:br>
              <a:rPr lang="en-US" sz="2200" dirty="0" smtClean="0"/>
            </a:br>
            <a:r>
              <a:rPr lang="en-US" sz="2200" dirty="0" smtClean="0"/>
              <a:t>Which of the following provides the </a:t>
            </a:r>
            <a:r>
              <a:rPr lang="en-US" sz="2200" b="1" dirty="0" smtClean="0"/>
              <a:t>best</a:t>
            </a:r>
            <a:r>
              <a:rPr lang="en-US" sz="2200" dirty="0" smtClean="0"/>
              <a:t> explanation for the increase?</a:t>
            </a:r>
          </a:p>
          <a:p>
            <a:pPr marL="857250" lvl="1" indent="-457200">
              <a:buFont typeface="+mj-lt"/>
              <a:buAutoNum type="alphaUcPeriod"/>
            </a:pPr>
            <a:r>
              <a:rPr lang="en-US" sz="2200" dirty="0" smtClean="0"/>
              <a:t>Eruptions of large volcanoes </a:t>
            </a:r>
          </a:p>
          <a:p>
            <a:pPr marL="857250" lvl="1" indent="-457200">
              <a:buFont typeface="+mj-lt"/>
              <a:buAutoNum type="alphaUcPeriod"/>
            </a:pPr>
            <a:r>
              <a:rPr lang="en-US" sz="2200" dirty="0" smtClean="0"/>
              <a:t>Use of fossil fuels by humans </a:t>
            </a:r>
          </a:p>
          <a:p>
            <a:pPr marL="857250" lvl="1" indent="-457200">
              <a:buFont typeface="+mj-lt"/>
              <a:buAutoNum type="alphaUcPeriod"/>
            </a:pPr>
            <a:r>
              <a:rPr lang="en-US" sz="2200" dirty="0" smtClean="0"/>
              <a:t>Natural fluctuations of climate   </a:t>
            </a:r>
          </a:p>
          <a:p>
            <a:pPr marL="857250" lvl="1" indent="-457200">
              <a:buFont typeface="+mj-lt"/>
              <a:buAutoNum type="alphaUcPeriod"/>
            </a:pPr>
            <a:r>
              <a:rPr lang="en-US" sz="2200" dirty="0" smtClean="0"/>
              <a:t>Photosynthesis by phytoplankton</a:t>
            </a:r>
          </a:p>
          <a:p>
            <a:endParaRPr lang="en-US" sz="2200" dirty="0"/>
          </a:p>
        </p:txBody>
      </p:sp>
      <p:pic>
        <p:nvPicPr>
          <p:cNvPr id="6" name="Content Placeholder 5" descr="07bioHSq12.gif"/>
          <p:cNvPicPr>
            <a:picLocks noGrp="1" noChangeAspect="1"/>
          </p:cNvPicPr>
          <p:nvPr>
            <p:ph sz="half" idx="2"/>
          </p:nvPr>
        </p:nvPicPr>
        <p:blipFill>
          <a:blip r:embed="rId4"/>
          <a:stretch>
            <a:fillRect/>
          </a:stretch>
        </p:blipFill>
        <p:spPr>
          <a:xfrm>
            <a:off x="4758836" y="2453832"/>
            <a:ext cx="4244036" cy="3507129"/>
          </a:xfrm>
        </p:spPr>
      </p:pic>
      <p:sp>
        <p:nvSpPr>
          <p:cNvPr id="7" name="TextBox 6"/>
          <p:cNvSpPr txBox="1"/>
          <p:nvPr/>
        </p:nvSpPr>
        <p:spPr>
          <a:xfrm>
            <a:off x="370390" y="1417638"/>
            <a:ext cx="6991109" cy="769441"/>
          </a:xfrm>
          <a:prstGeom prst="rect">
            <a:avLst/>
          </a:prstGeom>
          <a:noFill/>
        </p:spPr>
        <p:txBody>
          <a:bodyPr wrap="square" rtlCol="0">
            <a:spAutoFit/>
          </a:bodyPr>
          <a:lstStyle/>
          <a:p>
            <a:r>
              <a:rPr lang="en-US" sz="2200" dirty="0" smtClean="0"/>
              <a:t>A graph of atmospheric carbon dioxide concentration over time is shown on the right.</a:t>
            </a:r>
            <a:endParaRPr lang="en-US" sz="2200" dirty="0"/>
          </a:p>
        </p:txBody>
      </p:sp>
      <p:sp>
        <p:nvSpPr>
          <p:cNvPr id="8" name="Rectangle 7"/>
          <p:cNvSpPr/>
          <p:nvPr/>
        </p:nvSpPr>
        <p:spPr>
          <a:xfrm>
            <a:off x="5561636" y="5960961"/>
            <a:ext cx="2897728" cy="523220"/>
          </a:xfrm>
          <a:prstGeom prst="rect">
            <a:avLst/>
          </a:prstGeom>
        </p:spPr>
        <p:txBody>
          <a:bodyPr wrap="square">
            <a:spAutoFit/>
          </a:bodyPr>
          <a:lstStyle/>
          <a:p>
            <a:r>
              <a:rPr lang="en-US" sz="1400" dirty="0" smtClean="0"/>
              <a:t>From: </a:t>
            </a:r>
            <a:r>
              <a:rPr lang="en-US" sz="1400" dirty="0" smtClean="0">
                <a:hlinkClick r:id="rId5"/>
              </a:rPr>
              <a:t>http://www.doe.mass.edu/</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Title 4"/>
          <p:cNvGrpSpPr>
            <a:grpSpLocks noGrp="1"/>
          </p:cNvGrpSpPr>
          <p:nvPr/>
        </p:nvGrpSpPr>
        <p:grpSpPr>
          <a:xfrm>
            <a:off x="457200" y="274638"/>
            <a:ext cx="8229600" cy="1143000"/>
            <a:chOff x="0" y="150300"/>
            <a:chExt cx="8229600" cy="842400"/>
          </a:xfrm>
          <a:scene3d>
            <a:camera prst="orthographicFront">
              <a:rot lat="0" lon="0" rev="0"/>
            </a:camera>
            <a:lightRig rig="contrasting" dir="t">
              <a:rot lat="0" lon="0" rev="1200000"/>
            </a:lightRig>
          </a:scene3d>
        </p:grpSpPr>
        <p:sp>
          <p:nvSpPr>
            <p:cNvPr id="6" name="Rounded Rectangle 5"/>
            <p:cNvSpPr/>
            <p:nvPr/>
          </p:nvSpPr>
          <p:spPr>
            <a:xfrm>
              <a:off x="0" y="150300"/>
              <a:ext cx="8229600" cy="842400"/>
            </a:xfrm>
            <a:prstGeom prst="roundRect">
              <a:avLst/>
            </a:prstGeom>
          </p:spPr>
          <p:style>
            <a:lnRef idx="3">
              <a:schemeClr val="lt1"/>
            </a:lnRef>
            <a:fillRef idx="1">
              <a:schemeClr val="accent1"/>
            </a:fillRef>
            <a:effectRef idx="1">
              <a:schemeClr val="accent1"/>
            </a:effectRef>
            <a:fontRef idx="minor">
              <a:schemeClr val="lt1"/>
            </a:fontRef>
          </p:style>
        </p:sp>
        <p:sp>
          <p:nvSpPr>
            <p:cNvPr id="7" name="Rounded Rectangle 4"/>
            <p:cNvSpPr/>
            <p:nvPr/>
          </p:nvSpPr>
          <p:spPr>
            <a:xfrm>
              <a:off x="41123" y="191423"/>
              <a:ext cx="8147354" cy="760154"/>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Comparing DOK Levels</a:t>
              </a:r>
              <a:endParaRPr lang="en-US" sz="3600" kern="1200" dirty="0"/>
            </a:p>
          </p:txBody>
        </p:sp>
      </p:gr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E.12.A.3 </a:t>
            </a:r>
            <a:r>
              <a:rPr lang="en-US" sz="1200" dirty="0" smtClean="0">
                <a:hlinkClick r:id="rId3"/>
              </a:rPr>
              <a:t>http://www.rpdp.net/sciencetips_v2/E12A3.htm</a:t>
            </a:r>
            <a:endParaRPr lang="en-US" sz="1200" dirty="0"/>
          </a:p>
        </p:txBody>
      </p:sp>
      <p:sp>
        <p:nvSpPr>
          <p:cNvPr id="3" name="Content Placeholder 2"/>
          <p:cNvSpPr>
            <a:spLocks noGrp="1"/>
          </p:cNvSpPr>
          <p:nvPr>
            <p:ph idx="1"/>
          </p:nvPr>
        </p:nvSpPr>
        <p:spPr>
          <a:xfrm>
            <a:off x="457200" y="1885950"/>
            <a:ext cx="7669530" cy="4240213"/>
          </a:xfrm>
        </p:spPr>
        <p:txBody>
          <a:bodyPr/>
          <a:lstStyle/>
          <a:p>
            <a:pPr lvl="0">
              <a:buNone/>
            </a:pPr>
            <a:r>
              <a:rPr lang="en-US" dirty="0" smtClean="0"/>
              <a:t>	</a:t>
            </a:r>
            <a:r>
              <a:rPr lang="en-US" sz="2800" dirty="0" smtClean="0"/>
              <a:t>The two most abundant greenhouse gases in Earth’s atmosphere are</a:t>
            </a:r>
          </a:p>
          <a:p>
            <a:pPr marL="971550" lvl="1" indent="-457200">
              <a:buFont typeface="+mj-lt"/>
              <a:buAutoNum type="alphaUcPeriod"/>
            </a:pPr>
            <a:r>
              <a:rPr lang="en-US" dirty="0" smtClean="0"/>
              <a:t>water vapor (H</a:t>
            </a:r>
            <a:r>
              <a:rPr lang="en-US" baseline="-25000" dirty="0" smtClean="0"/>
              <a:t>2</a:t>
            </a:r>
            <a:r>
              <a:rPr lang="en-US" dirty="0" smtClean="0"/>
              <a:t>O) and carbon dioxide (CO</a:t>
            </a:r>
            <a:r>
              <a:rPr lang="en-US" baseline="-25000" dirty="0" smtClean="0"/>
              <a:t>2</a:t>
            </a:r>
            <a:r>
              <a:rPr lang="en-US" dirty="0" smtClean="0"/>
              <a:t>).</a:t>
            </a:r>
          </a:p>
          <a:p>
            <a:pPr marL="971550" lvl="1" indent="-457200">
              <a:buFont typeface="+mj-lt"/>
              <a:buAutoNum type="alphaUcPeriod"/>
            </a:pPr>
            <a:r>
              <a:rPr lang="en-US" dirty="0" smtClean="0"/>
              <a:t>carbon dioxide (CO</a:t>
            </a:r>
            <a:r>
              <a:rPr lang="en-US" baseline="-25000" dirty="0" smtClean="0"/>
              <a:t>2</a:t>
            </a:r>
            <a:r>
              <a:rPr lang="en-US" dirty="0" smtClean="0"/>
              <a:t>) and methane (CH</a:t>
            </a:r>
            <a:r>
              <a:rPr lang="en-US" baseline="-25000" dirty="0" smtClean="0"/>
              <a:t>4</a:t>
            </a:r>
            <a:r>
              <a:rPr lang="en-US" dirty="0" smtClean="0"/>
              <a:t>).</a:t>
            </a:r>
          </a:p>
          <a:p>
            <a:pPr marL="971550" lvl="1" indent="-457200">
              <a:buFont typeface="+mj-lt"/>
              <a:buAutoNum type="alphaUcPeriod"/>
            </a:pPr>
            <a:r>
              <a:rPr lang="en-US" dirty="0" smtClean="0"/>
              <a:t>ozone (O</a:t>
            </a:r>
            <a:r>
              <a:rPr lang="en-US" baseline="-25000" dirty="0" smtClean="0"/>
              <a:t>3</a:t>
            </a:r>
            <a:r>
              <a:rPr lang="en-US" dirty="0" smtClean="0"/>
              <a:t>) and carbon monoxide (CO).</a:t>
            </a:r>
          </a:p>
          <a:p>
            <a:pPr marL="971550" lvl="1" indent="-457200">
              <a:buFont typeface="+mj-lt"/>
              <a:buAutoNum type="alphaUcPeriod"/>
            </a:pPr>
            <a:r>
              <a:rPr lang="en-US" dirty="0" smtClean="0"/>
              <a:t>nitrogen (N</a:t>
            </a:r>
            <a:r>
              <a:rPr lang="en-US" baseline="-25000" dirty="0" smtClean="0"/>
              <a:t>2</a:t>
            </a:r>
            <a:r>
              <a:rPr lang="en-US" dirty="0" smtClean="0"/>
              <a:t>) and oxygen (O</a:t>
            </a:r>
            <a:r>
              <a:rPr lang="en-US" baseline="-25000" dirty="0" smtClean="0"/>
              <a:t>2</a:t>
            </a:r>
            <a:r>
              <a:rPr lang="en-US"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E.12.A.3 </a:t>
            </a:r>
            <a:r>
              <a:rPr lang="en-US" sz="1200" dirty="0" smtClean="0">
                <a:hlinkClick r:id="rId3"/>
              </a:rPr>
              <a:t>http://www.rpdp.net/sciencetips_v2/E12A3.htm</a:t>
            </a:r>
            <a:endParaRPr lang="en-US" sz="1200" dirty="0"/>
          </a:p>
        </p:txBody>
      </p:sp>
      <p:sp>
        <p:nvSpPr>
          <p:cNvPr id="3" name="Content Placeholder 2"/>
          <p:cNvSpPr>
            <a:spLocks noGrp="1"/>
          </p:cNvSpPr>
          <p:nvPr>
            <p:ph idx="1"/>
          </p:nvPr>
        </p:nvSpPr>
        <p:spPr>
          <a:xfrm>
            <a:off x="289251" y="1600200"/>
            <a:ext cx="8229600" cy="4525963"/>
          </a:xfrm>
        </p:spPr>
        <p:txBody>
          <a:bodyPr>
            <a:normAutofit lnSpcReduction="10000"/>
          </a:bodyPr>
          <a:lstStyle/>
          <a:p>
            <a:pPr lvl="0">
              <a:buNone/>
            </a:pPr>
            <a:r>
              <a:rPr lang="en-US" dirty="0" smtClean="0"/>
              <a:t>	</a:t>
            </a:r>
            <a:r>
              <a:rPr lang="en-US" sz="2800" dirty="0" smtClean="0"/>
              <a:t>Greenhouse gases help keep Earth at a habitable temperature by</a:t>
            </a:r>
            <a:endParaRPr lang="en-US" sz="4000" dirty="0" smtClean="0"/>
          </a:p>
          <a:p>
            <a:pPr marL="971550" lvl="1" indent="-514350">
              <a:buFont typeface="+mj-lt"/>
              <a:buAutoNum type="alphaUcPeriod"/>
            </a:pPr>
            <a:r>
              <a:rPr lang="en-US" dirty="0" smtClean="0"/>
              <a:t>blocking the cold winds and ices originating in outer space.</a:t>
            </a:r>
            <a:endParaRPr lang="en-US" sz="3600" dirty="0" smtClean="0"/>
          </a:p>
          <a:p>
            <a:pPr marL="971550" lvl="1" indent="-514350">
              <a:buFont typeface="+mj-lt"/>
              <a:buAutoNum type="alphaUcPeriod"/>
            </a:pPr>
            <a:r>
              <a:rPr lang="en-US" dirty="0" smtClean="0"/>
              <a:t>serving as essential nutrients for atmospheric phytoplankton.</a:t>
            </a:r>
            <a:endParaRPr lang="en-US" sz="3600" dirty="0" smtClean="0"/>
          </a:p>
          <a:p>
            <a:pPr marL="971550" lvl="1" indent="-514350">
              <a:buFont typeface="+mj-lt"/>
              <a:buAutoNum type="alphaUcPeriod"/>
            </a:pPr>
            <a:r>
              <a:rPr lang="en-US" dirty="0" smtClean="0"/>
              <a:t>allowing only infrared light to reach Earth’s surface.</a:t>
            </a:r>
            <a:endParaRPr lang="en-US" sz="3600" dirty="0" smtClean="0"/>
          </a:p>
          <a:p>
            <a:pPr marL="971550" lvl="1" indent="-514350">
              <a:buFont typeface="+mj-lt"/>
              <a:buAutoNum type="alphaUcPeriod"/>
            </a:pPr>
            <a:r>
              <a:rPr lang="en-US" dirty="0" smtClean="0"/>
              <a:t>retaining some of the Sun’s energy in our lower atmosphere.</a:t>
            </a:r>
            <a:endParaRPr lang="en-US" sz="360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E.12.A.4 </a:t>
            </a:r>
            <a:r>
              <a:rPr lang="en-US" sz="1200" dirty="0" smtClean="0">
                <a:hlinkClick r:id="rId3"/>
              </a:rPr>
              <a:t>http://www.rpdp.net/sciencetips_v2/E12A4.htm</a:t>
            </a:r>
            <a:endParaRPr lang="en-US" sz="1200" dirty="0"/>
          </a:p>
        </p:txBody>
      </p:sp>
      <p:sp>
        <p:nvSpPr>
          <p:cNvPr id="6" name="Content Placeholder 5"/>
          <p:cNvSpPr>
            <a:spLocks noGrp="1"/>
          </p:cNvSpPr>
          <p:nvPr>
            <p:ph idx="1"/>
          </p:nvPr>
        </p:nvSpPr>
        <p:spPr>
          <a:xfrm>
            <a:off x="-146304" y="1381061"/>
            <a:ext cx="7936992" cy="1197547"/>
          </a:xfrm>
        </p:spPr>
        <p:txBody>
          <a:bodyPr>
            <a:normAutofit/>
          </a:bodyPr>
          <a:lstStyle/>
          <a:p>
            <a:pPr>
              <a:buNone/>
            </a:pPr>
            <a:r>
              <a:rPr lang="en-US" sz="2200" dirty="0" smtClean="0"/>
              <a:t>	</a:t>
            </a:r>
            <a:r>
              <a:rPr lang="en-US" sz="2100" dirty="0" smtClean="0"/>
              <a:t>Over the next century, the temperature in the Great Basin Desert is expected to increase anywhere from 2 to 5 degrees Celsius due to global climate change.</a:t>
            </a:r>
          </a:p>
        </p:txBody>
      </p:sp>
      <p:sp>
        <p:nvSpPr>
          <p:cNvPr id="4" name="Content Placeholder 5"/>
          <p:cNvSpPr txBox="1">
            <a:spLocks/>
          </p:cNvSpPr>
          <p:nvPr/>
        </p:nvSpPr>
        <p:spPr>
          <a:xfrm>
            <a:off x="182880" y="2414016"/>
            <a:ext cx="9034271" cy="4059936"/>
          </a:xfrm>
          <a:prstGeom prst="rect">
            <a:avLst/>
          </a:prstGeom>
        </p:spPr>
        <p:txBody>
          <a:bodyPr vert="horz" lIns="91440" tIns="45720" rIns="91440" bIns="45720" rtlCol="0">
            <a:noAutofit/>
          </a:bodyPr>
          <a:lstStyle/>
          <a:p>
            <a:pPr marR="0" lvl="0" algn="l" defTabSz="457200" rtl="0" eaLnBrk="1" fontAlgn="auto" latinLnBrk="0" hangingPunct="1">
              <a:lnSpc>
                <a:spcPct val="100000"/>
              </a:lnSpc>
              <a:spcAft>
                <a:spcPts val="0"/>
              </a:spcAft>
              <a:buClrTx/>
              <a:buSzTx/>
              <a:buFont typeface="Arial"/>
              <a:buNone/>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Which statement </a:t>
            </a:r>
            <a:r>
              <a:rPr kumimoji="0" lang="en-US" sz="2100" b="1" i="0" u="none" strike="noStrike" kern="1200" cap="none" spc="0" normalizeH="0" baseline="0" noProof="0" dirty="0" smtClean="0">
                <a:ln>
                  <a:noFill/>
                </a:ln>
                <a:solidFill>
                  <a:schemeClr val="tx1"/>
                </a:solidFill>
                <a:effectLst/>
                <a:uLnTx/>
                <a:uFillTx/>
                <a:latin typeface="+mn-lt"/>
                <a:ea typeface="+mn-ea"/>
                <a:cs typeface="+mn-cs"/>
              </a:rPr>
              <a:t>best explains </a:t>
            </a:r>
            <a:r>
              <a:rPr kumimoji="0" lang="en-US" sz="2100" b="0" i="0" u="none" strike="noStrike" kern="1200" cap="none" spc="0" normalizeH="0" baseline="0" noProof="0" dirty="0" smtClean="0">
                <a:ln>
                  <a:noFill/>
                </a:ln>
                <a:solidFill>
                  <a:schemeClr val="tx1"/>
                </a:solidFill>
                <a:effectLst/>
                <a:uLnTx/>
                <a:uFillTx/>
                <a:latin typeface="+mn-lt"/>
                <a:ea typeface="+mn-ea"/>
                <a:cs typeface="+mn-cs"/>
              </a:rPr>
              <a:t>how the movement of heat will likely be affected in the Great Basin Desert due to global climate change?</a:t>
            </a:r>
          </a:p>
          <a:p>
            <a:pPr marL="457200" marR="0" lvl="0" indent="-457200" algn="l" defTabSz="457200" rtl="0" eaLnBrk="1" fontAlgn="auto" latinLnBrk="0" hangingPunct="1">
              <a:lnSpc>
                <a:spcPct val="100000"/>
              </a:lnSpc>
              <a:spcAft>
                <a:spcPts val="0"/>
              </a:spcAft>
              <a:buClrTx/>
              <a:buSzTx/>
              <a:buFont typeface="Arial"/>
              <a:buAutoNum type="alphaUcPeriod"/>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Radiation will transfer more heat from the desert’s floor to Earth’s atmosphere and conduction will move more heat out of Earth’s atmosphere into space.</a:t>
            </a:r>
          </a:p>
          <a:p>
            <a:pPr marL="457200" marR="0" lvl="0" indent="-457200" algn="l" defTabSz="457200" rtl="0" eaLnBrk="1" fontAlgn="auto" latinLnBrk="0" hangingPunct="1">
              <a:lnSpc>
                <a:spcPct val="100000"/>
              </a:lnSpc>
              <a:spcAft>
                <a:spcPts val="0"/>
              </a:spcAft>
              <a:buClrTx/>
              <a:buSzTx/>
              <a:buFont typeface="Arial"/>
              <a:buAutoNum type="alphaUcPeriod"/>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Conduction will move more heat from Earth’s surface to the atmosphere and radiation will move more heat around in the atmosphere.</a:t>
            </a:r>
          </a:p>
          <a:p>
            <a:pPr marL="457200" marR="0" lvl="0" indent="-457200" algn="l" defTabSz="457200" rtl="0" eaLnBrk="1" fontAlgn="auto" latinLnBrk="0" hangingPunct="1">
              <a:lnSpc>
                <a:spcPct val="100000"/>
              </a:lnSpc>
              <a:spcAft>
                <a:spcPts val="0"/>
              </a:spcAft>
              <a:buClrTx/>
              <a:buSzTx/>
              <a:buFont typeface="Arial"/>
              <a:buAutoNum type="alphaUcPeriod"/>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Radiation will transfer the same amount of heat from the sun to Earth’s surface and more heat will be moved around in the atmosphere via convection.</a:t>
            </a:r>
          </a:p>
          <a:p>
            <a:pPr marL="457200" marR="0" lvl="0" indent="-457200" algn="l" defTabSz="457200" rtl="0" eaLnBrk="1" fontAlgn="auto" latinLnBrk="0" hangingPunct="1">
              <a:lnSpc>
                <a:spcPct val="100000"/>
              </a:lnSpc>
              <a:spcAft>
                <a:spcPts val="0"/>
              </a:spcAft>
              <a:buClrTx/>
              <a:buSzTx/>
              <a:buFont typeface="Arial"/>
              <a:buAutoNum type="alphaUcPeriod"/>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Conduction will transfer the same amount of heat from the sun to Earth’s surface and more heat will move through the desert’s floor via radiation.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5613014" y="6470979"/>
            <a:ext cx="3437681" cy="461665"/>
          </a:xfrm>
          <a:prstGeom prst="rect">
            <a:avLst/>
          </a:prstGeom>
          <a:noFill/>
        </p:spPr>
        <p:txBody>
          <a:bodyPr wrap="square" rtlCol="0">
            <a:spAutoFit/>
          </a:bodyPr>
          <a:lstStyle/>
          <a:p>
            <a:r>
              <a:rPr lang="en-US" sz="1200" dirty="0" smtClean="0"/>
              <a:t>From </a:t>
            </a:r>
            <a:r>
              <a:rPr lang="en-US" sz="1200" dirty="0" smtClean="0">
                <a:hlinkClick r:id="rId4"/>
              </a:rPr>
              <a:t>http://nde.doe.nv.gov/Assessment_HSPE.htm</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E.12.A.4 </a:t>
            </a:r>
            <a:r>
              <a:rPr lang="en-US" sz="1200" dirty="0" smtClean="0">
                <a:hlinkClick r:id="rId3"/>
              </a:rPr>
              <a:t>http://www.rpdp.net/sciencetips_v2/E12A4.htm</a:t>
            </a:r>
            <a:endParaRPr lang="en-US" sz="1200" dirty="0"/>
          </a:p>
        </p:txBody>
      </p:sp>
      <p:sp>
        <p:nvSpPr>
          <p:cNvPr id="5" name="Content Placeholder 4"/>
          <p:cNvSpPr>
            <a:spLocks noGrp="1"/>
          </p:cNvSpPr>
          <p:nvPr>
            <p:ph sz="half" idx="1"/>
          </p:nvPr>
        </p:nvSpPr>
        <p:spPr>
          <a:xfrm>
            <a:off x="-136374" y="2109057"/>
            <a:ext cx="5786003" cy="4007996"/>
          </a:xfrm>
        </p:spPr>
        <p:txBody>
          <a:bodyPr>
            <a:noAutofit/>
          </a:bodyPr>
          <a:lstStyle/>
          <a:p>
            <a:pPr>
              <a:buNone/>
            </a:pPr>
            <a:r>
              <a:rPr lang="en-US" sz="2100" dirty="0" smtClean="0"/>
              <a:t>	</a:t>
            </a:r>
            <a:r>
              <a:rPr lang="en-US" sz="2200" dirty="0" smtClean="0"/>
              <a:t>The thermometers are measuring the temperature of the center of the soil samples. Which of the following is a cause of the measured difference in the temperature of the two soils? </a:t>
            </a:r>
          </a:p>
          <a:p>
            <a:pPr marL="914400" lvl="1" indent="-514350">
              <a:buFont typeface="+mj-lt"/>
              <a:buAutoNum type="alphaUcPeriod"/>
            </a:pPr>
            <a:r>
              <a:rPr lang="en-US" sz="2200" dirty="0" smtClean="0"/>
              <a:t>Conduction within different soil types</a:t>
            </a:r>
          </a:p>
          <a:p>
            <a:pPr marL="914400" lvl="1" indent="-514350">
              <a:buFont typeface="+mj-lt"/>
              <a:buAutoNum type="alphaUcPeriod"/>
            </a:pPr>
            <a:r>
              <a:rPr lang="en-US" sz="2200" dirty="0" smtClean="0"/>
              <a:t>Condensation within different soil types</a:t>
            </a:r>
          </a:p>
          <a:p>
            <a:pPr marL="914400" lvl="1" indent="-514350">
              <a:buFont typeface="+mj-lt"/>
              <a:buAutoNum type="alphaUcPeriod"/>
            </a:pPr>
            <a:r>
              <a:rPr lang="en-US" sz="2200" dirty="0" smtClean="0"/>
              <a:t>Radiation emitted by different soil types </a:t>
            </a:r>
          </a:p>
          <a:p>
            <a:pPr marL="914400" lvl="1" indent="-514350">
              <a:buFont typeface="+mj-lt"/>
              <a:buAutoNum type="alphaUcPeriod"/>
            </a:pPr>
            <a:r>
              <a:rPr lang="en-US" sz="2200" dirty="0" smtClean="0"/>
              <a:t>Convection in the air above different soil types</a:t>
            </a:r>
          </a:p>
        </p:txBody>
      </p:sp>
      <p:pic>
        <p:nvPicPr>
          <p:cNvPr id="3074" name="Picture 2"/>
          <p:cNvPicPr>
            <a:picLocks noGrp="1" noChangeAspect="1" noChangeArrowheads="1"/>
          </p:cNvPicPr>
          <p:nvPr>
            <p:ph sz="half" idx="2"/>
          </p:nvPr>
        </p:nvPicPr>
        <p:blipFill>
          <a:blip r:embed="rId4"/>
          <a:srcRect/>
          <a:stretch>
            <a:fillRect/>
          </a:stretch>
        </p:blipFill>
        <p:spPr bwMode="auto">
          <a:xfrm>
            <a:off x="5698800" y="2490390"/>
            <a:ext cx="3002280" cy="3589020"/>
          </a:xfrm>
          <a:prstGeom prst="rect">
            <a:avLst/>
          </a:prstGeom>
          <a:noFill/>
          <a:ln w="9525">
            <a:noFill/>
            <a:miter lim="800000"/>
            <a:headEnd/>
            <a:tailEnd/>
          </a:ln>
        </p:spPr>
      </p:pic>
      <p:sp>
        <p:nvSpPr>
          <p:cNvPr id="6" name="TextBox 5"/>
          <p:cNvSpPr txBox="1"/>
          <p:nvPr/>
        </p:nvSpPr>
        <p:spPr>
          <a:xfrm>
            <a:off x="204566" y="1568147"/>
            <a:ext cx="7474880" cy="430887"/>
          </a:xfrm>
          <a:prstGeom prst="rect">
            <a:avLst/>
          </a:prstGeom>
          <a:noFill/>
        </p:spPr>
        <p:txBody>
          <a:bodyPr wrap="square" rtlCol="0">
            <a:spAutoFit/>
          </a:bodyPr>
          <a:lstStyle/>
          <a:p>
            <a:r>
              <a:rPr lang="en-US" sz="2200" dirty="0" smtClean="0"/>
              <a:t>The diagram represents an experiment on different types of soil. </a:t>
            </a:r>
          </a:p>
        </p:txBody>
      </p:sp>
      <p:sp>
        <p:nvSpPr>
          <p:cNvPr id="7" name="Rectangle 6"/>
          <p:cNvSpPr/>
          <p:nvPr/>
        </p:nvSpPr>
        <p:spPr>
          <a:xfrm>
            <a:off x="5907527" y="6018836"/>
            <a:ext cx="2897728" cy="523220"/>
          </a:xfrm>
          <a:prstGeom prst="rect">
            <a:avLst/>
          </a:prstGeom>
        </p:spPr>
        <p:txBody>
          <a:bodyPr wrap="square">
            <a:spAutoFit/>
          </a:bodyPr>
          <a:lstStyle/>
          <a:p>
            <a:r>
              <a:rPr lang="en-US" sz="1400" dirty="0" smtClean="0"/>
              <a:t>From: </a:t>
            </a:r>
            <a:r>
              <a:rPr lang="en-US" sz="1400" dirty="0" smtClean="0">
                <a:hlinkClick r:id="rId5"/>
              </a:rPr>
              <a:t>http://www.doe.mass.edu/</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E.12.A.4 </a:t>
            </a:r>
            <a:r>
              <a:rPr lang="en-US" sz="1200" dirty="0" smtClean="0">
                <a:hlinkClick r:id="rId3"/>
              </a:rPr>
              <a:t>http://www.rpdp.net/sciencetips_v2/E12A4.htm</a:t>
            </a:r>
            <a:endParaRPr lang="en-US" sz="1200" dirty="0"/>
          </a:p>
        </p:txBody>
      </p:sp>
      <p:sp>
        <p:nvSpPr>
          <p:cNvPr id="5" name="Content Placeholder 4"/>
          <p:cNvSpPr>
            <a:spLocks noGrp="1"/>
          </p:cNvSpPr>
          <p:nvPr>
            <p:ph sz="half" idx="1"/>
          </p:nvPr>
        </p:nvSpPr>
        <p:spPr>
          <a:xfrm>
            <a:off x="19495" y="2059348"/>
            <a:ext cx="4380053" cy="4466508"/>
          </a:xfrm>
        </p:spPr>
        <p:txBody>
          <a:bodyPr>
            <a:normAutofit fontScale="77500" lnSpcReduction="20000"/>
          </a:bodyPr>
          <a:lstStyle/>
          <a:p>
            <a:pPr>
              <a:buNone/>
            </a:pPr>
            <a:r>
              <a:rPr lang="en-US" dirty="0" smtClean="0"/>
              <a:t> 	Analyzing the input and output of solar radiation reveals that</a:t>
            </a:r>
          </a:p>
          <a:p>
            <a:pPr marL="914400" lvl="1" indent="-514350">
              <a:buFont typeface="+mj-lt"/>
              <a:buAutoNum type="alphaUcPeriod"/>
            </a:pPr>
            <a:r>
              <a:rPr lang="en-US" sz="2800" dirty="0" smtClean="0"/>
              <a:t>Earth’s surface reflects more solar radiation than do the clouds.</a:t>
            </a:r>
          </a:p>
          <a:p>
            <a:pPr marL="914400" lvl="1" indent="-514350">
              <a:buFont typeface="+mj-lt"/>
              <a:buAutoNum type="alphaUcPeriod"/>
            </a:pPr>
            <a:r>
              <a:rPr lang="en-US" sz="2800" dirty="0" smtClean="0"/>
              <a:t>Earth reflects 100% of the radiation it receives from the Sun.</a:t>
            </a:r>
          </a:p>
          <a:p>
            <a:pPr marL="914400" lvl="1" indent="-514350">
              <a:buFont typeface="+mj-lt"/>
              <a:buAutoNum type="alphaUcPeriod"/>
            </a:pPr>
            <a:r>
              <a:rPr lang="en-US" sz="2800" dirty="0" smtClean="0"/>
              <a:t>more solar radiation is absorbed by Earth’s surface than is reflected.</a:t>
            </a:r>
          </a:p>
          <a:p>
            <a:pPr marL="914400" lvl="1" indent="-514350">
              <a:buFont typeface="+mj-lt"/>
              <a:buAutoNum type="alphaUcPeriod"/>
            </a:pPr>
            <a:r>
              <a:rPr lang="en-US" sz="2800" dirty="0" smtClean="0"/>
              <a:t>the atmosphere and clouds absorb more solar radiation than the surface.</a:t>
            </a:r>
          </a:p>
          <a:p>
            <a:endParaRPr lang="en-US" dirty="0"/>
          </a:p>
        </p:txBody>
      </p:sp>
      <p:pic>
        <p:nvPicPr>
          <p:cNvPr id="360450" name="Picture 2" descr="insolation"/>
          <p:cNvPicPr>
            <a:picLocks noChangeAspect="1" noChangeArrowheads="1"/>
          </p:cNvPicPr>
          <p:nvPr/>
        </p:nvPicPr>
        <p:blipFill>
          <a:blip r:embed="rId4"/>
          <a:srcRect/>
          <a:stretch>
            <a:fillRect/>
          </a:stretch>
        </p:blipFill>
        <p:spPr bwMode="auto">
          <a:xfrm>
            <a:off x="4423610" y="2582707"/>
            <a:ext cx="4648201" cy="3065739"/>
          </a:xfrm>
          <a:prstGeom prst="rect">
            <a:avLst/>
          </a:prstGeom>
          <a:noFill/>
          <a:ln w="9525">
            <a:noFill/>
            <a:miter lim="800000"/>
            <a:headEnd/>
            <a:tailEnd/>
          </a:ln>
        </p:spPr>
      </p:pic>
      <p:sp>
        <p:nvSpPr>
          <p:cNvPr id="6" name="TextBox 5"/>
          <p:cNvSpPr txBox="1"/>
          <p:nvPr/>
        </p:nvSpPr>
        <p:spPr>
          <a:xfrm>
            <a:off x="4669425" y="5648446"/>
            <a:ext cx="4405132" cy="246221"/>
          </a:xfrm>
          <a:prstGeom prst="rect">
            <a:avLst/>
          </a:prstGeom>
          <a:noFill/>
        </p:spPr>
        <p:txBody>
          <a:bodyPr wrap="square" rtlCol="0">
            <a:spAutoFit/>
          </a:bodyPr>
          <a:lstStyle/>
          <a:p>
            <a:r>
              <a:rPr lang="en-US" sz="1000" dirty="0" smtClean="0"/>
              <a:t>(From </a:t>
            </a:r>
            <a:r>
              <a:rPr lang="en-US" sz="1000" u="sng" dirty="0" smtClean="0">
                <a:hlinkClick r:id="rId5"/>
              </a:rPr>
              <a:t>http://www.physicalgeography.net/fundamentals/images/cascade.GIF</a:t>
            </a:r>
            <a:r>
              <a:rPr lang="en-US" sz="1000" dirty="0" smtClean="0"/>
              <a:t>)</a:t>
            </a:r>
          </a:p>
        </p:txBody>
      </p:sp>
      <p:sp>
        <p:nvSpPr>
          <p:cNvPr id="7" name="TextBox 6"/>
          <p:cNvSpPr txBox="1"/>
          <p:nvPr/>
        </p:nvSpPr>
        <p:spPr>
          <a:xfrm>
            <a:off x="360948" y="1508146"/>
            <a:ext cx="6184232" cy="430887"/>
          </a:xfrm>
          <a:prstGeom prst="rect">
            <a:avLst/>
          </a:prstGeom>
          <a:noFill/>
        </p:spPr>
        <p:txBody>
          <a:bodyPr wrap="square" rtlCol="0">
            <a:spAutoFit/>
          </a:bodyPr>
          <a:lstStyle/>
          <a:p>
            <a:pPr lvl="0"/>
            <a:r>
              <a:rPr lang="en-US" sz="2200" dirty="0" smtClean="0"/>
              <a:t>Use the diagram to answer the following question.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E.12.A.5 </a:t>
            </a:r>
            <a:r>
              <a:rPr lang="en-US" sz="1200" dirty="0" smtClean="0">
                <a:hlinkClick r:id="rId3"/>
              </a:rPr>
              <a:t>http://www.rpdp.net/sciencetips_v2/E12A5.htm</a:t>
            </a:r>
            <a:endParaRPr lang="en-US" sz="1200" dirty="0"/>
          </a:p>
        </p:txBody>
      </p:sp>
      <p:sp>
        <p:nvSpPr>
          <p:cNvPr id="3" name="Content Placeholder 2"/>
          <p:cNvSpPr>
            <a:spLocks noGrp="1"/>
          </p:cNvSpPr>
          <p:nvPr>
            <p:ph idx="1"/>
          </p:nvPr>
        </p:nvSpPr>
        <p:spPr>
          <a:xfrm>
            <a:off x="457200" y="1600200"/>
            <a:ext cx="7378861" cy="4525963"/>
          </a:xfrm>
        </p:spPr>
        <p:txBody>
          <a:bodyPr/>
          <a:lstStyle/>
          <a:p>
            <a:pPr>
              <a:buNone/>
            </a:pPr>
            <a:r>
              <a:rPr lang="en-US" sz="2800" dirty="0" smtClean="0"/>
              <a:t>	Surface currents are created </a:t>
            </a:r>
          </a:p>
          <a:p>
            <a:pPr marL="971550" lvl="1" indent="-514350">
              <a:buFont typeface="+mj-lt"/>
              <a:buAutoNum type="alphaUcPeriod"/>
            </a:pPr>
            <a:r>
              <a:rPr lang="en-US" dirty="0" smtClean="0"/>
              <a:t>as the more dense surface water sinks and less dense deep water rises. </a:t>
            </a:r>
          </a:p>
          <a:p>
            <a:pPr marL="971550" lvl="1" indent="-514350">
              <a:buFont typeface="+mj-lt"/>
              <a:buAutoNum type="alphaUcPeriod"/>
            </a:pPr>
            <a:r>
              <a:rPr lang="en-US" dirty="0" smtClean="0"/>
              <a:t>by frictional drag of the wind against the surface of the ocean waters. </a:t>
            </a:r>
          </a:p>
          <a:p>
            <a:pPr marL="971550" lvl="1" indent="-514350">
              <a:buFont typeface="+mj-lt"/>
              <a:buAutoNum type="alphaUcPeriod"/>
            </a:pPr>
            <a:r>
              <a:rPr lang="en-US" dirty="0" smtClean="0"/>
              <a:t>as surface waters squeeze between narrow passages separating ocean basins. </a:t>
            </a:r>
          </a:p>
          <a:p>
            <a:pPr marL="971550" lvl="1" indent="-514350">
              <a:buFont typeface="+mj-lt"/>
              <a:buAutoNum type="alphaUcPeriod"/>
            </a:pPr>
            <a:r>
              <a:rPr lang="en-US" dirty="0" smtClean="0"/>
              <a:t>when Earth’s magnetic field imparts a charge to the surface waters.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E.12.A.5 </a:t>
            </a:r>
            <a:r>
              <a:rPr lang="en-US" sz="1200" dirty="0" smtClean="0">
                <a:hlinkClick r:id="rId3"/>
              </a:rPr>
              <a:t>http://www.rpdp.net/sciencetips_v2/E12A5.htm</a:t>
            </a:r>
            <a:endParaRPr lang="en-US" sz="1200" dirty="0"/>
          </a:p>
        </p:txBody>
      </p:sp>
      <p:sp>
        <p:nvSpPr>
          <p:cNvPr id="3" name="Content Placeholder 2"/>
          <p:cNvSpPr>
            <a:spLocks noGrp="1"/>
          </p:cNvSpPr>
          <p:nvPr>
            <p:ph idx="1"/>
          </p:nvPr>
        </p:nvSpPr>
        <p:spPr>
          <a:xfrm>
            <a:off x="457200" y="1600200"/>
            <a:ext cx="7726101" cy="4525963"/>
          </a:xfrm>
        </p:spPr>
        <p:txBody>
          <a:bodyPr/>
          <a:lstStyle/>
          <a:p>
            <a:pPr>
              <a:buNone/>
            </a:pPr>
            <a:r>
              <a:rPr lang="en-US" sz="2800" dirty="0" smtClean="0"/>
              <a:t>	A hurricane in the Northern Hemisphere had a northward direction of motion. Due to the Coriolis Effect, the hurricane ended up </a:t>
            </a:r>
          </a:p>
          <a:p>
            <a:pPr marL="971550" lvl="1" indent="-514350">
              <a:buFont typeface="+mj-lt"/>
              <a:buAutoNum type="alphaUcPeriod"/>
            </a:pPr>
            <a:r>
              <a:rPr lang="en-US" dirty="0" smtClean="0"/>
              <a:t>south of the direction it was traveling. </a:t>
            </a:r>
          </a:p>
          <a:p>
            <a:pPr marL="971550" lvl="1" indent="-514350">
              <a:buFont typeface="+mj-lt"/>
              <a:buAutoNum type="alphaUcPeriod"/>
            </a:pPr>
            <a:r>
              <a:rPr lang="en-US" dirty="0" smtClean="0"/>
              <a:t>north of the direction it was traveling. </a:t>
            </a:r>
          </a:p>
          <a:p>
            <a:pPr marL="971550" lvl="1" indent="-514350">
              <a:buFont typeface="+mj-lt"/>
              <a:buAutoNum type="alphaUcPeriod"/>
            </a:pPr>
            <a:r>
              <a:rPr lang="en-US" dirty="0" smtClean="0"/>
              <a:t>west of the direction it was traveling. </a:t>
            </a:r>
          </a:p>
          <a:p>
            <a:pPr marL="971550" lvl="1" indent="-514350">
              <a:buFont typeface="+mj-lt"/>
              <a:buAutoNum type="alphaUcPeriod"/>
            </a:pPr>
            <a:r>
              <a:rPr lang="en-US" dirty="0" smtClean="0"/>
              <a:t>east of the direction it was traveling.</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E.12.B.1 </a:t>
            </a:r>
            <a:r>
              <a:rPr lang="en-US" sz="1200" dirty="0" smtClean="0">
                <a:hlinkClick r:id="rId3"/>
              </a:rPr>
              <a:t>http://www.rpdp.net/sciencetips_v2/E12B1.htm</a:t>
            </a:r>
            <a:endParaRPr lang="en-US" sz="1200" dirty="0"/>
          </a:p>
        </p:txBody>
      </p:sp>
      <p:sp>
        <p:nvSpPr>
          <p:cNvPr id="3" name="Content Placeholder 2"/>
          <p:cNvSpPr>
            <a:spLocks noGrp="1"/>
          </p:cNvSpPr>
          <p:nvPr>
            <p:ph idx="1"/>
          </p:nvPr>
        </p:nvSpPr>
        <p:spPr>
          <a:xfrm>
            <a:off x="457200" y="1600200"/>
            <a:ext cx="7448309" cy="4525963"/>
          </a:xfrm>
        </p:spPr>
        <p:txBody>
          <a:bodyPr/>
          <a:lstStyle/>
          <a:p>
            <a:pPr>
              <a:buNone/>
            </a:pPr>
            <a:r>
              <a:rPr lang="en-US" dirty="0" smtClean="0"/>
              <a:t>	</a:t>
            </a:r>
            <a:r>
              <a:rPr lang="en-US" sz="2800" dirty="0" smtClean="0"/>
              <a:t>Rank the order of a blue, a yellow, and a red star from </a:t>
            </a:r>
            <a:r>
              <a:rPr lang="en-US" sz="2800" b="1" dirty="0" smtClean="0"/>
              <a:t>COOLEST</a:t>
            </a:r>
            <a:r>
              <a:rPr lang="en-US" sz="2800" dirty="0" smtClean="0"/>
              <a:t> to </a:t>
            </a:r>
            <a:r>
              <a:rPr lang="en-US" sz="2800" b="1" dirty="0" smtClean="0"/>
              <a:t>HOTTEST</a:t>
            </a:r>
            <a:r>
              <a:rPr lang="en-US" sz="2800" dirty="0" smtClean="0"/>
              <a:t>.</a:t>
            </a:r>
          </a:p>
          <a:p>
            <a:pPr marL="914400" lvl="1" indent="-514350">
              <a:buFont typeface="+mj-lt"/>
              <a:buAutoNum type="alphaUcPeriod"/>
            </a:pPr>
            <a:r>
              <a:rPr lang="en-US" dirty="0" smtClean="0"/>
              <a:t>Red → blue → yellow</a:t>
            </a:r>
          </a:p>
          <a:p>
            <a:pPr marL="914400" lvl="1" indent="-514350">
              <a:buFont typeface="+mj-lt"/>
              <a:buAutoNum type="alphaUcPeriod"/>
            </a:pPr>
            <a:r>
              <a:rPr lang="en-US" dirty="0" smtClean="0"/>
              <a:t>Red → yellow → blue</a:t>
            </a:r>
          </a:p>
          <a:p>
            <a:pPr marL="914400" lvl="1" indent="-514350">
              <a:buFont typeface="+mj-lt"/>
              <a:buAutoNum type="alphaUcPeriod"/>
            </a:pPr>
            <a:r>
              <a:rPr lang="en-US" dirty="0" smtClean="0"/>
              <a:t>Yellow → red → blue</a:t>
            </a:r>
          </a:p>
          <a:p>
            <a:pPr marL="914400" lvl="1" indent="-514350">
              <a:buFont typeface="+mj-lt"/>
              <a:buAutoNum type="alphaUcPeriod"/>
            </a:pPr>
            <a:r>
              <a:rPr lang="en-US" dirty="0" smtClean="0"/>
              <a:t>Yellow → blue → red</a:t>
            </a:r>
          </a:p>
          <a:p>
            <a:pPr>
              <a:buNone/>
            </a:pPr>
            <a:r>
              <a:rPr lang="en-US" sz="2800" dirty="0" smtClean="0"/>
              <a:t>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E.12.B.1 </a:t>
            </a:r>
            <a:r>
              <a:rPr lang="en-US" sz="1200" dirty="0" smtClean="0">
                <a:hlinkClick r:id="rId3"/>
              </a:rPr>
              <a:t>http://www.rpdp.net/sciencetips_v2/E12B1.htm</a:t>
            </a:r>
            <a:endParaRPr lang="en-US" sz="1200" dirty="0"/>
          </a:p>
        </p:txBody>
      </p:sp>
      <p:sp>
        <p:nvSpPr>
          <p:cNvPr id="6" name="Content Placeholder 5"/>
          <p:cNvSpPr>
            <a:spLocks noGrp="1"/>
          </p:cNvSpPr>
          <p:nvPr>
            <p:ph idx="1"/>
          </p:nvPr>
        </p:nvSpPr>
        <p:spPr>
          <a:xfrm>
            <a:off x="457200" y="1600200"/>
            <a:ext cx="6823276" cy="4525963"/>
          </a:xfrm>
        </p:spPr>
        <p:txBody>
          <a:bodyPr/>
          <a:lstStyle/>
          <a:p>
            <a:pPr>
              <a:buNone/>
            </a:pPr>
            <a:r>
              <a:rPr lang="en-US" dirty="0" smtClean="0"/>
              <a:t>	</a:t>
            </a:r>
            <a:r>
              <a:rPr lang="en-US" sz="2800" dirty="0" smtClean="0"/>
              <a:t>The force that dominates the formation of a star is</a:t>
            </a:r>
          </a:p>
          <a:p>
            <a:pPr marL="914400" lvl="1" indent="-514350">
              <a:buFont typeface="+mj-lt"/>
              <a:buAutoNum type="alphaUcPeriod"/>
            </a:pPr>
            <a:r>
              <a:rPr lang="en-US" dirty="0" smtClean="0"/>
              <a:t>pressure.</a:t>
            </a:r>
          </a:p>
          <a:p>
            <a:pPr marL="914400" lvl="1" indent="-514350">
              <a:buFont typeface="+mj-lt"/>
              <a:buAutoNum type="alphaUcPeriod"/>
            </a:pPr>
            <a:r>
              <a:rPr lang="en-US" dirty="0" smtClean="0"/>
              <a:t>magnetism.</a:t>
            </a:r>
          </a:p>
          <a:p>
            <a:pPr marL="914400" lvl="1" indent="-514350">
              <a:buFont typeface="+mj-lt"/>
              <a:buAutoNum type="alphaUcPeriod"/>
            </a:pPr>
            <a:r>
              <a:rPr lang="en-US" dirty="0" smtClean="0"/>
              <a:t>gravity.</a:t>
            </a:r>
          </a:p>
          <a:p>
            <a:pPr marL="914400" lvl="1" indent="-514350">
              <a:buFont typeface="+mj-lt"/>
              <a:buAutoNum type="alphaUcPeriod"/>
            </a:pPr>
            <a:r>
              <a:rPr lang="en-US" dirty="0" smtClean="0"/>
              <a:t>electricity.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E.12.B.2 </a:t>
            </a:r>
            <a:r>
              <a:rPr lang="en-US" sz="1200" dirty="0" smtClean="0">
                <a:hlinkClick r:id="rId3"/>
              </a:rPr>
              <a:t>http://www.rpdp.net/sciencetips_v2/E12B2.htm</a:t>
            </a:r>
            <a:endParaRPr lang="en-US" sz="12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sz="2800" dirty="0" smtClean="0"/>
              <a:t>Elements such as helium and iron are created</a:t>
            </a:r>
          </a:p>
          <a:p>
            <a:pPr marL="914400" lvl="1" indent="-514350">
              <a:buFont typeface="+mj-lt"/>
              <a:buAutoNum type="alphaUcPeriod"/>
            </a:pPr>
            <a:r>
              <a:rPr lang="en-US" dirty="0" smtClean="0"/>
              <a:t>through nuclear fusion in stars, while elements heavier than iron are made in supernova shockwaves.</a:t>
            </a:r>
          </a:p>
          <a:p>
            <a:pPr marL="914400" lvl="1" indent="-514350">
              <a:buFont typeface="+mj-lt"/>
              <a:buAutoNum type="alphaUcPeriod"/>
            </a:pPr>
            <a:r>
              <a:rPr lang="en-US" dirty="0" smtClean="0"/>
              <a:t>in supernova shockwaves, while elements heavier than iron are created through nuclear fusion in stars.</a:t>
            </a:r>
          </a:p>
          <a:p>
            <a:pPr marL="914400" lvl="1" indent="-514350">
              <a:buFont typeface="+mj-lt"/>
              <a:buAutoNum type="alphaUcPeriod"/>
            </a:pPr>
            <a:r>
              <a:rPr lang="en-US" dirty="0" smtClean="0"/>
              <a:t>by chemical reactions in stars, while elements heavier than iron are made through nuclear reactions.</a:t>
            </a:r>
          </a:p>
          <a:p>
            <a:pPr marL="914400" lvl="1" indent="-514350">
              <a:buFont typeface="+mj-lt"/>
              <a:buAutoNum type="alphaUcPeriod"/>
            </a:pPr>
            <a:r>
              <a:rPr lang="en-US" dirty="0" smtClean="0"/>
              <a:t>by nuclear reactions in stars, while elements heavier than iron are made through chemical reactions.</a:t>
            </a:r>
          </a:p>
          <a:p>
            <a:pPr marL="914400" lvl="1"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8" y="215353"/>
            <a:ext cx="8705460" cy="976843"/>
          </a:xfrm>
        </p:spPr>
        <p:style>
          <a:lnRef idx="2">
            <a:schemeClr val="accent1"/>
          </a:lnRef>
          <a:fillRef idx="1">
            <a:schemeClr val="lt1"/>
          </a:fillRef>
          <a:effectRef idx="0">
            <a:schemeClr val="accent1"/>
          </a:effectRef>
          <a:fontRef idx="minor">
            <a:schemeClr val="dk1"/>
          </a:fontRef>
        </p:style>
        <p:txBody>
          <a:bodyPr/>
          <a:lstStyle/>
          <a:p>
            <a:r>
              <a:rPr lang="en-US" sz="3600" dirty="0" smtClean="0"/>
              <a:t>2010 Science HSPE Test Matrix</a:t>
            </a:r>
            <a:endParaRPr lang="en-US" sz="3600" dirty="0"/>
          </a:p>
        </p:txBody>
      </p:sp>
      <p:graphicFrame>
        <p:nvGraphicFramePr>
          <p:cNvPr id="4" name="Content Placeholder 3"/>
          <p:cNvGraphicFramePr>
            <a:graphicFrameLocks noGrp="1"/>
          </p:cNvGraphicFramePr>
          <p:nvPr>
            <p:ph idx="1"/>
          </p:nvPr>
        </p:nvGraphicFramePr>
        <p:xfrm>
          <a:off x="214607" y="1212367"/>
          <a:ext cx="8705460" cy="5425440"/>
        </p:xfrm>
        <a:graphic>
          <a:graphicData uri="http://schemas.openxmlformats.org/drawingml/2006/table">
            <a:tbl>
              <a:tblPr firstRow="1" bandRow="1">
                <a:tableStyleId>{3C2FFA5D-87B4-456A-9821-1D502468CF0F}</a:tableStyleId>
              </a:tblPr>
              <a:tblGrid>
                <a:gridCol w="3056172"/>
                <a:gridCol w="1481780"/>
                <a:gridCol w="1481780"/>
                <a:gridCol w="1296558"/>
                <a:gridCol w="1389170"/>
              </a:tblGrid>
              <a:tr h="775346">
                <a:tc>
                  <a:txBody>
                    <a:bodyPr/>
                    <a:lstStyle/>
                    <a:p>
                      <a:pPr algn="ctr"/>
                      <a:r>
                        <a:rPr lang="en-US" sz="2400" dirty="0" smtClean="0"/>
                        <a:t>Content Strand</a:t>
                      </a:r>
                      <a:endParaRPr lang="en-US" sz="2400" dirty="0"/>
                    </a:p>
                  </a:txBody>
                  <a:tcPr/>
                </a:tc>
                <a:tc>
                  <a:txBody>
                    <a:bodyPr/>
                    <a:lstStyle/>
                    <a:p>
                      <a:pPr algn="ctr"/>
                      <a:r>
                        <a:rPr lang="en-US" sz="2400" dirty="0" smtClean="0"/>
                        <a:t>DOK </a:t>
                      </a:r>
                    </a:p>
                    <a:p>
                      <a:pPr algn="ctr"/>
                      <a:r>
                        <a:rPr lang="en-US" sz="2400" dirty="0" smtClean="0"/>
                        <a:t>Level 1</a:t>
                      </a:r>
                      <a:endParaRPr lang="en-US" sz="2400" dirty="0"/>
                    </a:p>
                  </a:txBody>
                  <a:tcPr/>
                </a:tc>
                <a:tc>
                  <a:txBody>
                    <a:bodyPr/>
                    <a:lstStyle/>
                    <a:p>
                      <a:pPr algn="ctr"/>
                      <a:r>
                        <a:rPr lang="en-US" sz="2400" dirty="0" smtClean="0"/>
                        <a:t>DOK </a:t>
                      </a:r>
                    </a:p>
                    <a:p>
                      <a:pPr algn="ctr"/>
                      <a:r>
                        <a:rPr lang="en-US" sz="2400" dirty="0" smtClean="0"/>
                        <a:t>Level 2</a:t>
                      </a:r>
                      <a:endParaRPr lang="en-US" sz="2400" dirty="0"/>
                    </a:p>
                  </a:txBody>
                  <a:tcPr/>
                </a:tc>
                <a:tc>
                  <a:txBody>
                    <a:bodyPr/>
                    <a:lstStyle/>
                    <a:p>
                      <a:pPr algn="ctr"/>
                      <a:r>
                        <a:rPr lang="en-US" sz="2400" dirty="0" smtClean="0"/>
                        <a:t>DOK Level 3 </a:t>
                      </a:r>
                      <a:endParaRPr lang="en-US" sz="2400" dirty="0"/>
                    </a:p>
                  </a:txBody>
                  <a:tcPr/>
                </a:tc>
                <a:tc>
                  <a:txBody>
                    <a:bodyPr/>
                    <a:lstStyle/>
                    <a:p>
                      <a:pPr algn="ctr"/>
                      <a:r>
                        <a:rPr lang="en-US" sz="2400" dirty="0" smtClean="0"/>
                        <a:t>Points</a:t>
                      </a:r>
                      <a:endParaRPr lang="en-US" sz="2400" dirty="0"/>
                    </a:p>
                  </a:txBody>
                  <a:tcPr/>
                </a:tc>
              </a:tr>
              <a:tr h="886109">
                <a:tc>
                  <a:txBody>
                    <a:bodyPr/>
                    <a:lstStyle/>
                    <a:p>
                      <a:pPr algn="ctr"/>
                      <a:r>
                        <a:rPr lang="en-US" sz="3200" dirty="0" smtClean="0"/>
                        <a:t>C1</a:t>
                      </a:r>
                    </a:p>
                    <a:p>
                      <a:pPr algn="ctr"/>
                      <a:r>
                        <a:rPr lang="en-US" sz="2400" dirty="0" smtClean="0"/>
                        <a:t>(Physical Science)  </a:t>
                      </a:r>
                      <a:endParaRPr lang="en-US" sz="2400" dirty="0"/>
                    </a:p>
                  </a:txBody>
                  <a:tcPr/>
                </a:tc>
                <a:tc>
                  <a:txBody>
                    <a:bodyPr/>
                    <a:lstStyle/>
                    <a:p>
                      <a:pPr algn="ctr"/>
                      <a:r>
                        <a:rPr lang="en-US" sz="2400" dirty="0" smtClean="0"/>
                        <a:t>7</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18</a:t>
                      </a:r>
                      <a:endParaRPr lang="en-US" sz="2400" dirty="0"/>
                    </a:p>
                  </a:txBody>
                  <a:tcPr/>
                </a:tc>
              </a:tr>
              <a:tr h="886109">
                <a:tc>
                  <a:txBody>
                    <a:bodyPr/>
                    <a:lstStyle/>
                    <a:p>
                      <a:pPr algn="ctr"/>
                      <a:r>
                        <a:rPr lang="en-US" sz="3200" dirty="0" smtClean="0"/>
                        <a:t>C2</a:t>
                      </a:r>
                    </a:p>
                    <a:p>
                      <a:pPr algn="ctr"/>
                      <a:r>
                        <a:rPr lang="en-US" sz="2400" dirty="0" smtClean="0"/>
                        <a:t>(Life Science)</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18</a:t>
                      </a:r>
                      <a:endParaRPr lang="en-US" sz="2400" dirty="0"/>
                    </a:p>
                  </a:txBody>
                  <a:tcPr/>
                </a:tc>
              </a:tr>
              <a:tr h="886109">
                <a:tc>
                  <a:txBody>
                    <a:bodyPr/>
                    <a:lstStyle/>
                    <a:p>
                      <a:pPr algn="ctr"/>
                      <a:r>
                        <a:rPr lang="en-US" sz="3200" dirty="0" smtClean="0"/>
                        <a:t>C3</a:t>
                      </a:r>
                    </a:p>
                    <a:p>
                      <a:pPr algn="ctr"/>
                      <a:r>
                        <a:rPr lang="en-US" sz="2400" dirty="0" smtClean="0"/>
                        <a:t>(Earth Science)</a:t>
                      </a:r>
                      <a:endParaRPr lang="en-US" sz="2400" dirty="0"/>
                    </a:p>
                  </a:txBody>
                  <a:tcPr/>
                </a:tc>
                <a:tc>
                  <a:txBody>
                    <a:bodyPr/>
                    <a:lstStyle/>
                    <a:p>
                      <a:pPr algn="ctr"/>
                      <a:r>
                        <a:rPr lang="en-US" sz="2400" dirty="0" smtClean="0"/>
                        <a:t>5</a:t>
                      </a:r>
                      <a:endParaRPr lang="en-US" sz="2400" dirty="0"/>
                    </a:p>
                  </a:txBody>
                  <a:tcPr/>
                </a:tc>
                <a:tc>
                  <a:txBody>
                    <a:bodyPr/>
                    <a:lstStyle/>
                    <a:p>
                      <a:pPr algn="ctr"/>
                      <a:r>
                        <a:rPr lang="en-US" sz="2400" dirty="0" smtClean="0"/>
                        <a:t>7</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13</a:t>
                      </a:r>
                      <a:endParaRPr lang="en-US" sz="2400" dirty="0"/>
                    </a:p>
                  </a:txBody>
                  <a:tcPr/>
                </a:tc>
              </a:tr>
              <a:tr h="886109">
                <a:tc>
                  <a:txBody>
                    <a:bodyPr/>
                    <a:lstStyle/>
                    <a:p>
                      <a:pPr algn="ctr"/>
                      <a:r>
                        <a:rPr lang="en-US" sz="3200" dirty="0" smtClean="0"/>
                        <a:t>C4</a:t>
                      </a:r>
                    </a:p>
                    <a:p>
                      <a:pPr algn="ctr"/>
                      <a:r>
                        <a:rPr lang="en-US" sz="2400" dirty="0" smtClean="0"/>
                        <a:t>(Nature of Science)</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1</a:t>
                      </a:r>
                      <a:endParaRPr lang="en-US" sz="2400" dirty="0"/>
                    </a:p>
                  </a:txBody>
                  <a:tcPr/>
                </a:tc>
                <a:tc>
                  <a:txBody>
                    <a:bodyPr/>
                    <a:lstStyle/>
                    <a:p>
                      <a:pPr algn="ctr"/>
                      <a:r>
                        <a:rPr lang="en-US" sz="2400" dirty="0" smtClean="0"/>
                        <a:t>11</a:t>
                      </a:r>
                      <a:endParaRPr lang="en-US" sz="2400" dirty="0"/>
                    </a:p>
                  </a:txBody>
                  <a:tcPr/>
                </a:tc>
              </a:tr>
              <a:tr h="775346">
                <a:tc>
                  <a:txBody>
                    <a:bodyPr/>
                    <a:lstStyle/>
                    <a:p>
                      <a:pPr algn="ctr"/>
                      <a:r>
                        <a:rPr lang="en-US" sz="3200" dirty="0" smtClean="0"/>
                        <a:t>Items</a:t>
                      </a:r>
                      <a:endParaRPr lang="en-US" sz="3200" dirty="0"/>
                    </a:p>
                  </a:txBody>
                  <a:tcPr/>
                </a:tc>
                <a:tc>
                  <a:txBody>
                    <a:bodyPr/>
                    <a:lstStyle/>
                    <a:p>
                      <a:pPr algn="ctr"/>
                      <a:r>
                        <a:rPr lang="en-US" sz="2400" dirty="0" smtClean="0"/>
                        <a:t>2</a:t>
                      </a:r>
                      <a:r>
                        <a:rPr lang="en-US" sz="2400" baseline="0" dirty="0" smtClean="0"/>
                        <a:t>1 </a:t>
                      </a:r>
                    </a:p>
                    <a:p>
                      <a:pPr algn="ctr"/>
                      <a:r>
                        <a:rPr lang="en-US" sz="2400" baseline="0" dirty="0" smtClean="0"/>
                        <a:t>(35%)</a:t>
                      </a:r>
                      <a:endParaRPr lang="en-US" sz="2400" dirty="0"/>
                    </a:p>
                  </a:txBody>
                  <a:tcPr/>
                </a:tc>
                <a:tc>
                  <a:txBody>
                    <a:bodyPr/>
                    <a:lstStyle/>
                    <a:p>
                      <a:pPr algn="ctr"/>
                      <a:r>
                        <a:rPr lang="en-US" sz="2400" dirty="0" smtClean="0"/>
                        <a:t>33 </a:t>
                      </a:r>
                    </a:p>
                    <a:p>
                      <a:pPr algn="ctr"/>
                      <a:r>
                        <a:rPr lang="en-US" sz="2400" dirty="0" smtClean="0"/>
                        <a:t>(55%)</a:t>
                      </a:r>
                      <a:endParaRPr lang="en-US" sz="2400" dirty="0"/>
                    </a:p>
                  </a:txBody>
                  <a:tcPr/>
                </a:tc>
                <a:tc>
                  <a:txBody>
                    <a:bodyPr/>
                    <a:lstStyle/>
                    <a:p>
                      <a:pPr algn="ctr"/>
                      <a:r>
                        <a:rPr lang="en-US" sz="2400" dirty="0" smtClean="0"/>
                        <a:t>6</a:t>
                      </a:r>
                    </a:p>
                    <a:p>
                      <a:pPr algn="ctr"/>
                      <a:r>
                        <a:rPr lang="en-US" sz="2400" dirty="0" smtClean="0"/>
                        <a:t>(10%)</a:t>
                      </a:r>
                      <a:endParaRPr lang="en-US" sz="2400" dirty="0"/>
                    </a:p>
                  </a:txBody>
                  <a:tcPr/>
                </a:tc>
                <a:tc>
                  <a:txBody>
                    <a:bodyPr/>
                    <a:lstStyle/>
                    <a:p>
                      <a:pPr algn="ctr"/>
                      <a:r>
                        <a:rPr lang="en-US" sz="2400" dirty="0" smtClean="0"/>
                        <a:t>60</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E.12.B.2 </a:t>
            </a:r>
            <a:r>
              <a:rPr lang="en-US" sz="1200" dirty="0" smtClean="0">
                <a:hlinkClick r:id="rId3"/>
              </a:rPr>
              <a:t>http://www.rpdp.net/sciencetips_v2/E12B2.htm</a:t>
            </a:r>
            <a:endParaRPr lang="en-US" sz="1200" dirty="0"/>
          </a:p>
        </p:txBody>
      </p:sp>
      <p:sp>
        <p:nvSpPr>
          <p:cNvPr id="3" name="Content Placeholder 2"/>
          <p:cNvSpPr>
            <a:spLocks noGrp="1"/>
          </p:cNvSpPr>
          <p:nvPr>
            <p:ph idx="1"/>
          </p:nvPr>
        </p:nvSpPr>
        <p:spPr>
          <a:xfrm>
            <a:off x="457200" y="1600200"/>
            <a:ext cx="7459884" cy="4525963"/>
          </a:xfrm>
        </p:spPr>
        <p:txBody>
          <a:bodyPr>
            <a:normAutofit fontScale="92500" lnSpcReduction="20000"/>
          </a:bodyPr>
          <a:lstStyle/>
          <a:p>
            <a:pPr>
              <a:buNone/>
            </a:pPr>
            <a:r>
              <a:rPr lang="en-US" dirty="0" smtClean="0"/>
              <a:t>	</a:t>
            </a:r>
            <a:r>
              <a:rPr lang="en-US" sz="3000" dirty="0" smtClean="0"/>
              <a:t>The rate of fusion of high-mass stars greatly exceeds that of low-mass stars. A result is that high-mass stars </a:t>
            </a:r>
          </a:p>
          <a:p>
            <a:pPr marL="971550" lvl="1" indent="-514350">
              <a:buFont typeface="+mj-lt"/>
              <a:buAutoNum type="alphaUcPeriod"/>
            </a:pPr>
            <a:r>
              <a:rPr lang="en-US" sz="3000" dirty="0" smtClean="0"/>
              <a:t>consume hydrogen much more slowly than low-mass stars. </a:t>
            </a:r>
          </a:p>
          <a:p>
            <a:pPr marL="971550" lvl="1" indent="-514350">
              <a:buFont typeface="+mj-lt"/>
              <a:buAutoNum type="alphaUcPeriod"/>
            </a:pPr>
            <a:r>
              <a:rPr lang="en-US" sz="3000" dirty="0" smtClean="0"/>
              <a:t>spend less time on the main sequence than low-mass stars. </a:t>
            </a:r>
          </a:p>
          <a:p>
            <a:pPr marL="971550" lvl="1" indent="-514350">
              <a:buFont typeface="+mj-lt"/>
              <a:buAutoNum type="alphaUcPeriod"/>
            </a:pPr>
            <a:r>
              <a:rPr lang="en-US" sz="3000" dirty="0" smtClean="0"/>
              <a:t>convert less of their matter into energy than low-mass stars. </a:t>
            </a:r>
          </a:p>
          <a:p>
            <a:pPr marL="971550" lvl="1" indent="-514350">
              <a:buFont typeface="+mj-lt"/>
              <a:buAutoNum type="alphaUcPeriod"/>
            </a:pPr>
            <a:r>
              <a:rPr lang="en-US" sz="3000" dirty="0" smtClean="0"/>
              <a:t>switch to fission reactions much sooner than low-mass stars.</a:t>
            </a:r>
          </a:p>
          <a:p>
            <a:pPr marL="914400" lvl="1" indent="-514350">
              <a:buFont typeface="+mj-lt"/>
              <a:buAutoNum type="alphaUcPeriod"/>
            </a:pPr>
            <a:endParaRPr lang="en-US" sz="3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E.12.B.3 </a:t>
            </a:r>
            <a:r>
              <a:rPr lang="en-US" sz="1200" dirty="0" smtClean="0">
                <a:hlinkClick r:id="rId3"/>
              </a:rPr>
              <a:t>http://www.rpdp.net/sciencetips_v2/E12B3.htm</a:t>
            </a:r>
            <a:endParaRPr lang="en-US" sz="1200" dirty="0"/>
          </a:p>
        </p:txBody>
      </p:sp>
      <p:sp>
        <p:nvSpPr>
          <p:cNvPr id="3" name="Content Placeholder 2"/>
          <p:cNvSpPr>
            <a:spLocks noGrp="1"/>
          </p:cNvSpPr>
          <p:nvPr>
            <p:ph idx="1"/>
          </p:nvPr>
        </p:nvSpPr>
        <p:spPr>
          <a:xfrm>
            <a:off x="457200" y="1600200"/>
            <a:ext cx="7844118" cy="4525963"/>
          </a:xfrm>
        </p:spPr>
        <p:txBody>
          <a:bodyPr>
            <a:noAutofit/>
          </a:bodyPr>
          <a:lstStyle/>
          <a:p>
            <a:pPr>
              <a:buNone/>
            </a:pPr>
            <a:r>
              <a:rPr lang="en-US" sz="2600" dirty="0" smtClean="0"/>
              <a:t>	Why are some telescopes placed in space above Earth’s atmosphere?</a:t>
            </a:r>
          </a:p>
          <a:p>
            <a:pPr marL="914400" lvl="1" indent="-514350">
              <a:buFont typeface="+mj-lt"/>
              <a:buAutoNum type="alphaUcPeriod"/>
            </a:pPr>
            <a:r>
              <a:rPr lang="en-US" sz="2600" dirty="0" smtClean="0"/>
              <a:t>Having the telescope above the atmosphere puts it closer to the object for better magnification.</a:t>
            </a:r>
          </a:p>
          <a:p>
            <a:pPr marL="914400" lvl="1" indent="-514350">
              <a:buFont typeface="+mj-lt"/>
              <a:buAutoNum type="alphaUcPeriod"/>
            </a:pPr>
            <a:r>
              <a:rPr lang="en-US" sz="2600" dirty="0" smtClean="0"/>
              <a:t>Having the telescope above the atmosphere puts it closer to the object for better sound detection.</a:t>
            </a:r>
          </a:p>
          <a:p>
            <a:pPr marL="914400" lvl="1" indent="-514350">
              <a:buFont typeface="+mj-lt"/>
              <a:buAutoNum type="alphaUcPeriod"/>
            </a:pPr>
            <a:r>
              <a:rPr lang="en-US" sz="2600" dirty="0" smtClean="0"/>
              <a:t>Some of the electromagnetic radiation from stars is absorbed by Earth’s atmosphere.</a:t>
            </a:r>
          </a:p>
          <a:p>
            <a:pPr marL="914400" lvl="1" indent="-514350">
              <a:buFont typeface="+mj-lt"/>
              <a:buAutoNum type="alphaUcPeriod"/>
            </a:pPr>
            <a:r>
              <a:rPr lang="en-US" sz="2600" dirty="0" smtClean="0"/>
              <a:t>Some of the light being sent out from telescopes can be blocked by Earth’s atmosphere.</a:t>
            </a:r>
          </a:p>
          <a:p>
            <a:pPr>
              <a:buNone/>
            </a:pPr>
            <a:endParaRPr lang="en-US" sz="2600" dirty="0" smtClean="0"/>
          </a:p>
          <a:p>
            <a:pPr>
              <a:buNone/>
            </a:pPr>
            <a:endParaRPr lang="en-US" sz="2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E.12.B.4 </a:t>
            </a:r>
            <a:r>
              <a:rPr lang="en-US" sz="1200" dirty="0" smtClean="0">
                <a:hlinkClick r:id="rId3"/>
              </a:rPr>
              <a:t>http://www.rpdp.net/sciencetips_v2/E12B4.htm</a:t>
            </a:r>
            <a:endParaRPr lang="en-US" sz="1200" dirty="0"/>
          </a:p>
        </p:txBody>
      </p:sp>
      <p:sp>
        <p:nvSpPr>
          <p:cNvPr id="3" name="Content Placeholder 2"/>
          <p:cNvSpPr>
            <a:spLocks noGrp="1"/>
          </p:cNvSpPr>
          <p:nvPr>
            <p:ph idx="1"/>
          </p:nvPr>
        </p:nvSpPr>
        <p:spPr>
          <a:xfrm>
            <a:off x="457200" y="1600200"/>
            <a:ext cx="7425159" cy="4525963"/>
          </a:xfrm>
        </p:spPr>
        <p:txBody>
          <a:bodyPr/>
          <a:lstStyle/>
          <a:p>
            <a:pPr>
              <a:buNone/>
            </a:pPr>
            <a:r>
              <a:rPr lang="en-US" dirty="0" smtClean="0"/>
              <a:t>	</a:t>
            </a:r>
            <a:r>
              <a:rPr lang="en-US" sz="2800" dirty="0" smtClean="0"/>
              <a:t>When fusion of hydrogen ceases in our Sun’s core, the Sun will</a:t>
            </a:r>
          </a:p>
          <a:p>
            <a:pPr marL="914400" lvl="1" indent="-514350">
              <a:buFont typeface="+mj-lt"/>
              <a:buAutoNum type="alphaUcPeriod"/>
            </a:pPr>
            <a:r>
              <a:rPr lang="en-US" dirty="0" smtClean="0"/>
              <a:t>explode as a supernova.</a:t>
            </a:r>
          </a:p>
          <a:p>
            <a:pPr marL="914400" lvl="1" indent="-514350">
              <a:buFont typeface="+mj-lt"/>
              <a:buAutoNum type="alphaUcPeriod"/>
            </a:pPr>
            <a:r>
              <a:rPr lang="en-US" dirty="0" smtClean="0"/>
              <a:t>collapse into a white dwarf star.</a:t>
            </a:r>
          </a:p>
          <a:p>
            <a:pPr marL="914400" lvl="1" indent="-514350">
              <a:buFont typeface="+mj-lt"/>
              <a:buAutoNum type="alphaUcPeriod"/>
            </a:pPr>
            <a:r>
              <a:rPr lang="en-US" dirty="0" smtClean="0"/>
              <a:t>contract into a black hole.</a:t>
            </a:r>
          </a:p>
          <a:p>
            <a:pPr marL="914400" lvl="1" indent="-514350">
              <a:buFont typeface="+mj-lt"/>
              <a:buAutoNum type="alphaUcPeriod"/>
            </a:pPr>
            <a:r>
              <a:rPr lang="en-US" dirty="0" smtClean="0"/>
              <a:t>expand into a red giant star.</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E.12.B.5 </a:t>
            </a:r>
            <a:r>
              <a:rPr lang="en-US" sz="1200" dirty="0" smtClean="0">
                <a:hlinkClick r:id="rId3"/>
              </a:rPr>
              <a:t>http://www.rpdp.net/sciencetips_v2/E12B5.htm</a:t>
            </a:r>
            <a:endParaRPr lang="en-US" sz="1200" dirty="0"/>
          </a:p>
        </p:txBody>
      </p:sp>
      <p:sp>
        <p:nvSpPr>
          <p:cNvPr id="3" name="Content Placeholder 2"/>
          <p:cNvSpPr>
            <a:spLocks noGrp="1"/>
          </p:cNvSpPr>
          <p:nvPr>
            <p:ph sz="half" idx="1"/>
          </p:nvPr>
        </p:nvSpPr>
        <p:spPr>
          <a:xfrm>
            <a:off x="140587" y="3341317"/>
            <a:ext cx="4797716" cy="2801887"/>
          </a:xfrm>
        </p:spPr>
        <p:txBody>
          <a:bodyPr>
            <a:normAutofit/>
          </a:bodyPr>
          <a:lstStyle/>
          <a:p>
            <a:pPr>
              <a:buNone/>
            </a:pPr>
            <a:r>
              <a:rPr lang="en-US" dirty="0" smtClean="0"/>
              <a:t>	</a:t>
            </a:r>
            <a:r>
              <a:rPr lang="en-US" sz="2400" dirty="0" smtClean="0"/>
              <a:t>If these objects are all galaxies, which one is farthest from Earth? </a:t>
            </a:r>
          </a:p>
          <a:p>
            <a:pPr marL="857250" lvl="1" indent="-457200">
              <a:buFont typeface="+mj-lt"/>
              <a:buAutoNum type="alphaUcPeriod"/>
            </a:pPr>
            <a:r>
              <a:rPr lang="en-US" dirty="0" smtClean="0"/>
              <a:t>Object 1 </a:t>
            </a:r>
          </a:p>
          <a:p>
            <a:pPr marL="857250" lvl="1" indent="-457200">
              <a:buFont typeface="+mj-lt"/>
              <a:buAutoNum type="alphaUcPeriod"/>
            </a:pPr>
            <a:r>
              <a:rPr lang="en-US" dirty="0" smtClean="0"/>
              <a:t>Object 2 </a:t>
            </a:r>
          </a:p>
          <a:p>
            <a:pPr marL="857250" lvl="1" indent="-457200">
              <a:buFont typeface="+mj-lt"/>
              <a:buAutoNum type="alphaUcPeriod"/>
            </a:pPr>
            <a:r>
              <a:rPr lang="en-US" dirty="0" smtClean="0"/>
              <a:t>Object 3 </a:t>
            </a:r>
          </a:p>
          <a:p>
            <a:pPr marL="857250" lvl="1" indent="-457200">
              <a:buFont typeface="+mj-lt"/>
              <a:buAutoNum type="alphaUcPeriod"/>
            </a:pPr>
            <a:r>
              <a:rPr lang="en-US" dirty="0" smtClean="0"/>
              <a:t>Object 4 </a:t>
            </a:r>
          </a:p>
          <a:p>
            <a:pPr>
              <a:buNone/>
            </a:pPr>
            <a:endParaRPr lang="en-US" sz="2400" dirty="0" smtClean="0"/>
          </a:p>
        </p:txBody>
      </p:sp>
      <p:sp>
        <p:nvSpPr>
          <p:cNvPr id="5" name="TextBox 4"/>
          <p:cNvSpPr txBox="1"/>
          <p:nvPr/>
        </p:nvSpPr>
        <p:spPr>
          <a:xfrm>
            <a:off x="494522" y="1649518"/>
            <a:ext cx="7718612" cy="1785104"/>
          </a:xfrm>
          <a:prstGeom prst="rect">
            <a:avLst/>
          </a:prstGeom>
          <a:noFill/>
        </p:spPr>
        <p:txBody>
          <a:bodyPr wrap="square" rtlCol="0">
            <a:spAutoFit/>
          </a:bodyPr>
          <a:lstStyle/>
          <a:p>
            <a:r>
              <a:rPr lang="en-US" sz="2200" dirty="0" smtClean="0"/>
              <a:t>Use the four spectra shown below for objects 1-4 to answer this question. Note that one of the spectra is from an object at rest (not moving) and the remaining spectra come from objects that are all moving away from an Earth-based observer. The left end of each spectrum is blue, and the right end of each spectrum is red.</a:t>
            </a:r>
            <a:endParaRPr lang="en-US" sz="2200" dirty="0"/>
          </a:p>
        </p:txBody>
      </p:sp>
      <p:pic>
        <p:nvPicPr>
          <p:cNvPr id="8" name="Content Placeholder 7" descr="E12B5_clip_image005.png"/>
          <p:cNvPicPr>
            <a:picLocks noGrp="1" noChangeAspect="1"/>
          </p:cNvPicPr>
          <p:nvPr>
            <p:ph sz="half" idx="2"/>
          </p:nvPr>
        </p:nvPicPr>
        <p:blipFill>
          <a:blip r:embed="rId4"/>
          <a:stretch>
            <a:fillRect/>
          </a:stretch>
        </p:blipFill>
        <p:spPr>
          <a:xfrm>
            <a:off x="5433334" y="3708777"/>
            <a:ext cx="3318023" cy="2532692"/>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E.12.B.5 </a:t>
            </a:r>
            <a:r>
              <a:rPr lang="en-US" sz="1200" dirty="0" smtClean="0">
                <a:hlinkClick r:id="rId3"/>
              </a:rPr>
              <a:t>http://www.rpdp.net/sciencetips_v2/E12B5.htm</a:t>
            </a:r>
            <a:endParaRPr lang="en-US" sz="1200" dirty="0"/>
          </a:p>
        </p:txBody>
      </p:sp>
      <p:sp>
        <p:nvSpPr>
          <p:cNvPr id="3" name="Content Placeholder 2"/>
          <p:cNvSpPr>
            <a:spLocks noGrp="1"/>
          </p:cNvSpPr>
          <p:nvPr>
            <p:ph idx="1"/>
          </p:nvPr>
        </p:nvSpPr>
        <p:spPr>
          <a:xfrm>
            <a:off x="457200" y="1600200"/>
            <a:ext cx="7483033" cy="4525963"/>
          </a:xfrm>
        </p:spPr>
        <p:txBody>
          <a:bodyPr>
            <a:normAutofit fontScale="92500" lnSpcReduction="20000"/>
          </a:bodyPr>
          <a:lstStyle/>
          <a:p>
            <a:pPr>
              <a:buNone/>
            </a:pPr>
            <a:r>
              <a:rPr lang="en-US" dirty="0" smtClean="0"/>
              <a:t>	</a:t>
            </a:r>
            <a:r>
              <a:rPr lang="en-US" sz="3000" dirty="0" smtClean="0"/>
              <a:t>What can astronomers conclude from the observation that nearly all galaxies are moving away from us? </a:t>
            </a:r>
          </a:p>
          <a:p>
            <a:pPr marL="971550" lvl="1" indent="-514350">
              <a:buFont typeface="+mj-lt"/>
              <a:buAutoNum type="alphaUcPeriod"/>
            </a:pPr>
            <a:r>
              <a:rPr lang="en-US" sz="3000" dirty="0" smtClean="0"/>
              <a:t>The once-smaller universe is expanding in all directions. </a:t>
            </a:r>
          </a:p>
          <a:p>
            <a:pPr marL="971550" lvl="1" indent="-514350">
              <a:buFont typeface="+mj-lt"/>
              <a:buAutoNum type="alphaUcPeriod"/>
            </a:pPr>
            <a:r>
              <a:rPr lang="en-US" sz="3000" dirty="0" smtClean="0"/>
              <a:t>The Sun and Earth are located at the center of the universe. </a:t>
            </a:r>
          </a:p>
          <a:p>
            <a:pPr marL="971550" lvl="1" indent="-514350">
              <a:buFont typeface="+mj-lt"/>
              <a:buAutoNum type="alphaUcPeriod"/>
            </a:pPr>
            <a:r>
              <a:rPr lang="en-US" sz="3000" dirty="0" smtClean="0"/>
              <a:t>Everything in the universe is moving the same direction. </a:t>
            </a:r>
          </a:p>
          <a:p>
            <a:pPr marL="971550" lvl="1" indent="-514350">
              <a:buFont typeface="+mj-lt"/>
              <a:buAutoNum type="alphaUcPeriod"/>
            </a:pPr>
            <a:r>
              <a:rPr lang="en-US" sz="3000" dirty="0" smtClean="0"/>
              <a:t>Massive black holes are drawing galaxies away from Earth.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E.12.C.1 </a:t>
            </a:r>
            <a:r>
              <a:rPr lang="en-US" sz="1200" dirty="0" smtClean="0">
                <a:hlinkClick r:id="rId3"/>
              </a:rPr>
              <a:t>http://www.rpdp.net/sciencetips_v2/E12C1.htm</a:t>
            </a:r>
            <a:endParaRPr lang="en-US" sz="1200" dirty="0"/>
          </a:p>
        </p:txBody>
      </p:sp>
      <p:sp>
        <p:nvSpPr>
          <p:cNvPr id="3" name="Content Placeholder 2"/>
          <p:cNvSpPr>
            <a:spLocks noGrp="1"/>
          </p:cNvSpPr>
          <p:nvPr>
            <p:ph sz="half" idx="1"/>
          </p:nvPr>
        </p:nvSpPr>
        <p:spPr>
          <a:xfrm>
            <a:off x="305475" y="2343440"/>
            <a:ext cx="4038600" cy="3815973"/>
          </a:xfrm>
        </p:spPr>
        <p:txBody>
          <a:bodyPr>
            <a:normAutofit/>
          </a:bodyPr>
          <a:lstStyle/>
          <a:p>
            <a:pPr>
              <a:buNone/>
            </a:pPr>
            <a:r>
              <a:rPr lang="en-US" sz="2600" dirty="0" smtClean="0"/>
              <a:t>	Which sequence correctly shows the age of the lettered rock units, from </a:t>
            </a:r>
            <a:r>
              <a:rPr lang="en-US" sz="2600" b="1" dirty="0" smtClean="0"/>
              <a:t>oldest </a:t>
            </a:r>
            <a:r>
              <a:rPr lang="en-US" sz="2600" dirty="0" smtClean="0"/>
              <a:t>to </a:t>
            </a:r>
            <a:r>
              <a:rPr lang="en-US" sz="2600" b="1" dirty="0" smtClean="0"/>
              <a:t>youngest</a:t>
            </a:r>
            <a:r>
              <a:rPr lang="en-US" sz="2600" dirty="0" smtClean="0"/>
              <a:t>?</a:t>
            </a:r>
          </a:p>
          <a:p>
            <a:pPr marL="914400" lvl="1" indent="-514350">
              <a:buFont typeface="+mj-lt"/>
              <a:buAutoNum type="alphaUcPeriod"/>
            </a:pPr>
            <a:r>
              <a:rPr lang="en-US" sz="2600" dirty="0" smtClean="0"/>
              <a:t>A → B → C → D</a:t>
            </a:r>
          </a:p>
          <a:p>
            <a:pPr marL="914400" lvl="1" indent="-514350">
              <a:buFont typeface="+mj-lt"/>
              <a:buAutoNum type="alphaUcPeriod"/>
            </a:pPr>
            <a:r>
              <a:rPr lang="en-US" sz="2600" dirty="0" smtClean="0"/>
              <a:t>B → A → D → C</a:t>
            </a:r>
          </a:p>
          <a:p>
            <a:pPr marL="914400" lvl="1" indent="-514350">
              <a:buFont typeface="+mj-lt"/>
              <a:buAutoNum type="alphaUcPeriod"/>
            </a:pPr>
            <a:r>
              <a:rPr lang="en-US" sz="2600" dirty="0" smtClean="0"/>
              <a:t>C → D → A → B</a:t>
            </a:r>
          </a:p>
          <a:p>
            <a:pPr marL="914400" lvl="1" indent="-514350">
              <a:buFont typeface="+mj-lt"/>
              <a:buAutoNum type="alphaUcPeriod"/>
            </a:pPr>
            <a:r>
              <a:rPr lang="en-US" sz="2600" dirty="0" smtClean="0"/>
              <a:t>D → C → B → A</a:t>
            </a:r>
          </a:p>
          <a:p>
            <a:pPr>
              <a:buNone/>
            </a:pPr>
            <a:endParaRPr lang="en-US" sz="2600" dirty="0" smtClean="0"/>
          </a:p>
          <a:p>
            <a:endParaRPr lang="en-US" sz="2600" dirty="0" smtClean="0"/>
          </a:p>
          <a:p>
            <a:endParaRPr lang="en-US" sz="2600" dirty="0"/>
          </a:p>
        </p:txBody>
      </p:sp>
      <p:pic>
        <p:nvPicPr>
          <p:cNvPr id="5" name="Content Placeholder 4" descr="rock strata.png"/>
          <p:cNvPicPr>
            <a:picLocks noGrp="1" noChangeAspect="1"/>
          </p:cNvPicPr>
          <p:nvPr>
            <p:ph sz="half" idx="2"/>
          </p:nvPr>
        </p:nvPicPr>
        <p:blipFill>
          <a:blip r:embed="rId4"/>
          <a:stretch>
            <a:fillRect/>
          </a:stretch>
        </p:blipFill>
        <p:spPr>
          <a:xfrm>
            <a:off x="4498069" y="2427321"/>
            <a:ext cx="3918262" cy="3641976"/>
          </a:xfrm>
        </p:spPr>
      </p:pic>
      <p:sp>
        <p:nvSpPr>
          <p:cNvPr id="6" name="TextBox 5"/>
          <p:cNvSpPr txBox="1"/>
          <p:nvPr/>
        </p:nvSpPr>
        <p:spPr>
          <a:xfrm>
            <a:off x="656700" y="1384388"/>
            <a:ext cx="7297838" cy="892552"/>
          </a:xfrm>
          <a:prstGeom prst="rect">
            <a:avLst/>
          </a:prstGeom>
          <a:noFill/>
        </p:spPr>
        <p:txBody>
          <a:bodyPr wrap="square" rtlCol="0">
            <a:spAutoFit/>
          </a:bodyPr>
          <a:lstStyle/>
          <a:p>
            <a:r>
              <a:rPr lang="en-US" sz="2600" dirty="0" smtClean="0"/>
              <a:t>The diagram below shows a geologic cross section. Letters A through D represent different rock units.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E.12.C.1 </a:t>
            </a:r>
            <a:r>
              <a:rPr lang="en-US" sz="1200" dirty="0" smtClean="0">
                <a:hlinkClick r:id="rId3"/>
              </a:rPr>
              <a:t>http://www.rpdp.net/sciencetips_v2/E12C1.htm</a:t>
            </a:r>
            <a:endParaRPr lang="en-US" sz="1200" dirty="0"/>
          </a:p>
        </p:txBody>
      </p:sp>
      <p:sp>
        <p:nvSpPr>
          <p:cNvPr id="3" name="Content Placeholder 2"/>
          <p:cNvSpPr>
            <a:spLocks noGrp="1"/>
          </p:cNvSpPr>
          <p:nvPr>
            <p:ph sz="half" idx="1"/>
          </p:nvPr>
        </p:nvSpPr>
        <p:spPr>
          <a:xfrm>
            <a:off x="307575" y="4354726"/>
            <a:ext cx="3025833" cy="2111191"/>
          </a:xfrm>
        </p:spPr>
        <p:txBody>
          <a:bodyPr>
            <a:normAutofit/>
          </a:bodyPr>
          <a:lstStyle/>
          <a:p>
            <a:pPr marL="914400" lvl="1" indent="-514350">
              <a:buFont typeface="+mj-lt"/>
              <a:buAutoNum type="alphaUcPeriod"/>
            </a:pPr>
            <a:r>
              <a:rPr lang="en-US" sz="2200" dirty="0" smtClean="0"/>
              <a:t>Diagram 1 </a:t>
            </a:r>
          </a:p>
          <a:p>
            <a:pPr marL="914400" lvl="1" indent="-514350">
              <a:buFont typeface="+mj-lt"/>
              <a:buAutoNum type="alphaUcPeriod"/>
            </a:pPr>
            <a:r>
              <a:rPr lang="en-US" sz="2200" dirty="0" smtClean="0"/>
              <a:t>Diagram 2 </a:t>
            </a:r>
          </a:p>
          <a:p>
            <a:pPr marL="914400" lvl="1" indent="-514350">
              <a:buFont typeface="+mj-lt"/>
              <a:buAutoNum type="alphaUcPeriod"/>
            </a:pPr>
            <a:r>
              <a:rPr lang="en-US" sz="2200" dirty="0" smtClean="0"/>
              <a:t>Diagram 3 </a:t>
            </a:r>
          </a:p>
          <a:p>
            <a:pPr marL="914400" lvl="1" indent="-514350">
              <a:buFont typeface="+mj-lt"/>
              <a:buAutoNum type="alphaUcPeriod"/>
            </a:pPr>
            <a:r>
              <a:rPr lang="en-US" sz="2200" dirty="0" smtClean="0"/>
              <a:t>Diagram 4 </a:t>
            </a:r>
          </a:p>
          <a:p>
            <a:endParaRPr lang="en-US" sz="2400" dirty="0"/>
          </a:p>
        </p:txBody>
      </p:sp>
      <p:pic>
        <p:nvPicPr>
          <p:cNvPr id="5" name="Content Placeholder 4" descr="E12C1_clip_image012.gif"/>
          <p:cNvPicPr>
            <a:picLocks noGrp="1" noChangeAspect="1"/>
          </p:cNvPicPr>
          <p:nvPr>
            <p:ph sz="half" idx="2"/>
          </p:nvPr>
        </p:nvPicPr>
        <p:blipFill>
          <a:blip r:embed="rId4"/>
          <a:stretch>
            <a:fillRect/>
          </a:stretch>
        </p:blipFill>
        <p:spPr>
          <a:xfrm>
            <a:off x="2292428" y="2093910"/>
            <a:ext cx="3989308" cy="1234026"/>
          </a:xfrm>
        </p:spPr>
      </p:pic>
      <p:pic>
        <p:nvPicPr>
          <p:cNvPr id="6" name="Picture 5" descr="E12C1_clip_image012a.gif"/>
          <p:cNvPicPr>
            <a:picLocks noChangeAspect="1"/>
          </p:cNvPicPr>
          <p:nvPr/>
        </p:nvPicPr>
        <p:blipFill>
          <a:blip r:embed="rId5"/>
          <a:stretch>
            <a:fillRect/>
          </a:stretch>
        </p:blipFill>
        <p:spPr>
          <a:xfrm>
            <a:off x="5091111" y="4647037"/>
            <a:ext cx="1190625" cy="914400"/>
          </a:xfrm>
          <a:prstGeom prst="rect">
            <a:avLst/>
          </a:prstGeom>
        </p:spPr>
      </p:pic>
      <p:pic>
        <p:nvPicPr>
          <p:cNvPr id="7" name="Picture 6" descr="E12C1_clip_image012b.gif"/>
          <p:cNvPicPr>
            <a:picLocks noChangeAspect="1"/>
          </p:cNvPicPr>
          <p:nvPr/>
        </p:nvPicPr>
        <p:blipFill>
          <a:blip r:embed="rId6"/>
          <a:stretch>
            <a:fillRect/>
          </a:stretch>
        </p:blipFill>
        <p:spPr>
          <a:xfrm>
            <a:off x="6389382" y="4630412"/>
            <a:ext cx="1200150" cy="914400"/>
          </a:xfrm>
          <a:prstGeom prst="rect">
            <a:avLst/>
          </a:prstGeom>
        </p:spPr>
      </p:pic>
      <p:pic>
        <p:nvPicPr>
          <p:cNvPr id="8" name="Picture 7" descr="E12C1_clip_image012c.gif"/>
          <p:cNvPicPr>
            <a:picLocks noChangeAspect="1"/>
          </p:cNvPicPr>
          <p:nvPr/>
        </p:nvPicPr>
        <p:blipFill>
          <a:blip r:embed="rId7"/>
          <a:stretch>
            <a:fillRect/>
          </a:stretch>
        </p:blipFill>
        <p:spPr>
          <a:xfrm>
            <a:off x="3895725" y="4630412"/>
            <a:ext cx="1200150" cy="914400"/>
          </a:xfrm>
          <a:prstGeom prst="rect">
            <a:avLst/>
          </a:prstGeom>
        </p:spPr>
      </p:pic>
      <p:pic>
        <p:nvPicPr>
          <p:cNvPr id="9" name="Picture 8" descr="E12C1_clip_image012d.gif"/>
          <p:cNvPicPr>
            <a:picLocks noChangeAspect="1"/>
          </p:cNvPicPr>
          <p:nvPr/>
        </p:nvPicPr>
        <p:blipFill>
          <a:blip r:embed="rId8"/>
          <a:stretch>
            <a:fillRect/>
          </a:stretch>
        </p:blipFill>
        <p:spPr>
          <a:xfrm>
            <a:off x="7722824" y="4630412"/>
            <a:ext cx="1200150" cy="914400"/>
          </a:xfrm>
          <a:prstGeom prst="rect">
            <a:avLst/>
          </a:prstGeom>
        </p:spPr>
      </p:pic>
      <p:sp>
        <p:nvSpPr>
          <p:cNvPr id="10" name="TextBox 9"/>
          <p:cNvSpPr txBox="1"/>
          <p:nvPr/>
        </p:nvSpPr>
        <p:spPr>
          <a:xfrm>
            <a:off x="221405" y="1632245"/>
            <a:ext cx="8163099" cy="430887"/>
          </a:xfrm>
          <a:prstGeom prst="rect">
            <a:avLst/>
          </a:prstGeom>
          <a:noFill/>
        </p:spPr>
        <p:txBody>
          <a:bodyPr wrap="square" rtlCol="0">
            <a:spAutoFit/>
          </a:bodyPr>
          <a:lstStyle/>
          <a:p>
            <a:r>
              <a:rPr lang="en-US" sz="2200" dirty="0" smtClean="0"/>
              <a:t>The diagram below represents a sample of a radioactive isotope. </a:t>
            </a:r>
            <a:endParaRPr lang="en-US" sz="2200" dirty="0"/>
          </a:p>
        </p:txBody>
      </p:sp>
      <p:sp>
        <p:nvSpPr>
          <p:cNvPr id="11" name="TextBox 10"/>
          <p:cNvSpPr txBox="1"/>
          <p:nvPr/>
        </p:nvSpPr>
        <p:spPr>
          <a:xfrm>
            <a:off x="3970376" y="5543442"/>
            <a:ext cx="1050848" cy="338554"/>
          </a:xfrm>
          <a:prstGeom prst="rect">
            <a:avLst/>
          </a:prstGeom>
          <a:noFill/>
        </p:spPr>
        <p:txBody>
          <a:bodyPr wrap="square" rtlCol="0">
            <a:spAutoFit/>
          </a:bodyPr>
          <a:lstStyle/>
          <a:p>
            <a:r>
              <a:rPr lang="en-US" sz="1600" b="1" dirty="0" smtClean="0"/>
              <a:t>Diagram 1</a:t>
            </a:r>
            <a:endParaRPr lang="en-US" sz="1600" b="1" dirty="0"/>
          </a:p>
        </p:txBody>
      </p:sp>
      <p:sp>
        <p:nvSpPr>
          <p:cNvPr id="12" name="TextBox 11"/>
          <p:cNvSpPr txBox="1"/>
          <p:nvPr/>
        </p:nvSpPr>
        <p:spPr>
          <a:xfrm>
            <a:off x="5230888" y="5526817"/>
            <a:ext cx="1050848" cy="338554"/>
          </a:xfrm>
          <a:prstGeom prst="rect">
            <a:avLst/>
          </a:prstGeom>
          <a:noFill/>
        </p:spPr>
        <p:txBody>
          <a:bodyPr wrap="square" rtlCol="0">
            <a:spAutoFit/>
          </a:bodyPr>
          <a:lstStyle/>
          <a:p>
            <a:r>
              <a:rPr lang="en-US" sz="1600" b="1" dirty="0" smtClean="0"/>
              <a:t>Diagram 2</a:t>
            </a:r>
            <a:endParaRPr lang="en-US" sz="1600" b="1" dirty="0"/>
          </a:p>
        </p:txBody>
      </p:sp>
      <p:sp>
        <p:nvSpPr>
          <p:cNvPr id="13" name="TextBox 12"/>
          <p:cNvSpPr txBox="1"/>
          <p:nvPr/>
        </p:nvSpPr>
        <p:spPr>
          <a:xfrm>
            <a:off x="6466501" y="5526817"/>
            <a:ext cx="1050848" cy="338554"/>
          </a:xfrm>
          <a:prstGeom prst="rect">
            <a:avLst/>
          </a:prstGeom>
          <a:noFill/>
        </p:spPr>
        <p:txBody>
          <a:bodyPr wrap="square" rtlCol="0">
            <a:spAutoFit/>
          </a:bodyPr>
          <a:lstStyle/>
          <a:p>
            <a:r>
              <a:rPr lang="en-US" sz="1600" b="1" dirty="0" smtClean="0"/>
              <a:t>Diagram 3</a:t>
            </a:r>
            <a:endParaRPr lang="en-US" sz="1600" b="1" dirty="0"/>
          </a:p>
        </p:txBody>
      </p:sp>
      <p:sp>
        <p:nvSpPr>
          <p:cNvPr id="14" name="TextBox 13"/>
          <p:cNvSpPr txBox="1"/>
          <p:nvPr/>
        </p:nvSpPr>
        <p:spPr>
          <a:xfrm>
            <a:off x="7761956" y="5511562"/>
            <a:ext cx="1050848" cy="338554"/>
          </a:xfrm>
          <a:prstGeom prst="rect">
            <a:avLst/>
          </a:prstGeom>
          <a:noFill/>
        </p:spPr>
        <p:txBody>
          <a:bodyPr wrap="square" rtlCol="0">
            <a:spAutoFit/>
          </a:bodyPr>
          <a:lstStyle/>
          <a:p>
            <a:r>
              <a:rPr lang="en-US" sz="1600" b="1" dirty="0" smtClean="0"/>
              <a:t>Diagram 4</a:t>
            </a:r>
            <a:endParaRPr lang="en-US" sz="1600" b="1" dirty="0"/>
          </a:p>
        </p:txBody>
      </p:sp>
      <p:sp>
        <p:nvSpPr>
          <p:cNvPr id="15" name="TextBox 14"/>
          <p:cNvSpPr txBox="1"/>
          <p:nvPr/>
        </p:nvSpPr>
        <p:spPr>
          <a:xfrm>
            <a:off x="673982" y="3508895"/>
            <a:ext cx="8298520" cy="769441"/>
          </a:xfrm>
          <a:prstGeom prst="rect">
            <a:avLst/>
          </a:prstGeom>
          <a:noFill/>
        </p:spPr>
        <p:txBody>
          <a:bodyPr wrap="square" rtlCol="0">
            <a:spAutoFit/>
          </a:bodyPr>
          <a:lstStyle/>
          <a:p>
            <a:r>
              <a:rPr lang="en-US" sz="2200" dirty="0" smtClean="0"/>
              <a:t>What diagram </a:t>
            </a:r>
            <a:r>
              <a:rPr lang="en-US" sz="2200" b="1" dirty="0" smtClean="0"/>
              <a:t>best</a:t>
            </a:r>
            <a:r>
              <a:rPr lang="en-US" sz="2200" dirty="0" smtClean="0"/>
              <a:t> represents the percentage of this radioactive isotope sample that will remain after 2 half-lives?</a:t>
            </a:r>
            <a:endParaRPr lang="en-US" sz="2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E.12.C.1 </a:t>
            </a:r>
            <a:r>
              <a:rPr lang="en-US" sz="1200" dirty="0" smtClean="0">
                <a:hlinkClick r:id="rId3"/>
              </a:rPr>
              <a:t>http://www.rpdp.net/sciencetips_v2/E12C1.htm</a:t>
            </a:r>
            <a:endParaRPr lang="en-US" sz="1200" dirty="0"/>
          </a:p>
        </p:txBody>
      </p:sp>
      <p:sp>
        <p:nvSpPr>
          <p:cNvPr id="6" name="Content Placeholder 5"/>
          <p:cNvSpPr>
            <a:spLocks noGrp="1"/>
          </p:cNvSpPr>
          <p:nvPr>
            <p:ph idx="1"/>
          </p:nvPr>
        </p:nvSpPr>
        <p:spPr>
          <a:xfrm>
            <a:off x="457200" y="1699950"/>
            <a:ext cx="7439891" cy="4525963"/>
          </a:xfrm>
        </p:spPr>
        <p:txBody>
          <a:bodyPr>
            <a:normAutofit/>
          </a:bodyPr>
          <a:lstStyle/>
          <a:p>
            <a:pPr>
              <a:buNone/>
            </a:pPr>
            <a:r>
              <a:rPr lang="en-US" sz="2800" dirty="0" smtClean="0"/>
              <a:t>	Which two factors provide the </a:t>
            </a:r>
            <a:r>
              <a:rPr lang="en-US" sz="2800" b="1" dirty="0" smtClean="0"/>
              <a:t>best</a:t>
            </a:r>
            <a:r>
              <a:rPr lang="en-US" sz="2800" dirty="0" smtClean="0"/>
              <a:t> opportunity for a fossil to form? </a:t>
            </a:r>
          </a:p>
          <a:p>
            <a:pPr>
              <a:buNone/>
            </a:pPr>
            <a:r>
              <a:rPr lang="en-US" sz="2800" dirty="0" smtClean="0"/>
              <a:t>	The organism is buried </a:t>
            </a:r>
          </a:p>
          <a:p>
            <a:pPr marL="971550" lvl="1" indent="-514350">
              <a:buFont typeface="+mj-lt"/>
              <a:buAutoNum type="alphaUcPeriod"/>
            </a:pPr>
            <a:r>
              <a:rPr lang="en-US" dirty="0" smtClean="0"/>
              <a:t>slowly and composed of hard parts. </a:t>
            </a:r>
          </a:p>
          <a:p>
            <a:pPr marL="971550" lvl="1" indent="-514350">
              <a:buFont typeface="+mj-lt"/>
              <a:buAutoNum type="alphaUcPeriod"/>
            </a:pPr>
            <a:r>
              <a:rPr lang="en-US" dirty="0" smtClean="0"/>
              <a:t>rapidly and composed of hard parts. </a:t>
            </a:r>
          </a:p>
          <a:p>
            <a:pPr marL="971550" lvl="1" indent="-514350">
              <a:buFont typeface="+mj-lt"/>
              <a:buAutoNum type="alphaUcPeriod"/>
            </a:pPr>
            <a:r>
              <a:rPr lang="en-US" dirty="0" smtClean="0"/>
              <a:t>slowly and composed of soft parts. </a:t>
            </a:r>
          </a:p>
          <a:p>
            <a:pPr marL="971550" lvl="1" indent="-514350">
              <a:buFont typeface="+mj-lt"/>
              <a:buAutoNum type="alphaUcPeriod"/>
            </a:pPr>
            <a:r>
              <a:rPr lang="en-US" dirty="0" smtClean="0"/>
              <a:t>rapidly and composed of soft parts. </a:t>
            </a:r>
          </a:p>
          <a:p>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E.12.C.1 </a:t>
            </a:r>
            <a:r>
              <a:rPr lang="en-US" sz="1200" dirty="0" smtClean="0">
                <a:hlinkClick r:id="rId3"/>
              </a:rPr>
              <a:t>http://www.rpdp.net/sciencetips_v2/E12C1.htm</a:t>
            </a:r>
            <a:endParaRPr lang="en-US" sz="1200" dirty="0"/>
          </a:p>
        </p:txBody>
      </p:sp>
      <p:sp>
        <p:nvSpPr>
          <p:cNvPr id="3" name="Content Placeholder 2"/>
          <p:cNvSpPr>
            <a:spLocks noGrp="1"/>
          </p:cNvSpPr>
          <p:nvPr>
            <p:ph sz="half" idx="1"/>
          </p:nvPr>
        </p:nvSpPr>
        <p:spPr>
          <a:xfrm>
            <a:off x="91448" y="3108942"/>
            <a:ext cx="5330613" cy="3075727"/>
          </a:xfrm>
        </p:spPr>
        <p:txBody>
          <a:bodyPr>
            <a:noAutofit/>
          </a:bodyPr>
          <a:lstStyle/>
          <a:p>
            <a:pPr marL="914400" lvl="1" indent="-514350">
              <a:buFont typeface="+mj-lt"/>
              <a:buAutoNum type="alphaUcPeriod"/>
            </a:pPr>
            <a:r>
              <a:rPr lang="en-US" dirty="0" smtClean="0"/>
              <a:t>Crinoids were prey for trilobites. </a:t>
            </a:r>
          </a:p>
          <a:p>
            <a:pPr marL="914400" lvl="1" indent="-514350">
              <a:buFont typeface="+mj-lt"/>
              <a:buAutoNum type="alphaUcPeriod"/>
            </a:pPr>
            <a:r>
              <a:rPr lang="en-US" dirty="0" smtClean="0"/>
              <a:t>Crinoids were ancestors of trilobites.  </a:t>
            </a:r>
          </a:p>
          <a:p>
            <a:pPr marL="914400" lvl="1" indent="-514350">
              <a:buFont typeface="+mj-lt"/>
              <a:buAutoNum type="alphaUcPeriod"/>
            </a:pPr>
            <a:r>
              <a:rPr lang="en-US" dirty="0" smtClean="0"/>
              <a:t>Crinoids and trilobites had similar  behaviors.  </a:t>
            </a:r>
          </a:p>
          <a:p>
            <a:pPr marL="914400" lvl="1" indent="-514350">
              <a:buFont typeface="+mj-lt"/>
              <a:buAutoNum type="alphaUcPeriod"/>
            </a:pPr>
            <a:r>
              <a:rPr lang="en-US" dirty="0" smtClean="0"/>
              <a:t>Crinoids and trilobites lived at the same time.</a:t>
            </a:r>
          </a:p>
        </p:txBody>
      </p:sp>
      <p:pic>
        <p:nvPicPr>
          <p:cNvPr id="5" name="Content Placeholder 4" descr="07bioHSq34.gif"/>
          <p:cNvPicPr>
            <a:picLocks noGrp="1" noChangeAspect="1"/>
          </p:cNvPicPr>
          <p:nvPr>
            <p:ph sz="half" idx="2"/>
          </p:nvPr>
        </p:nvPicPr>
        <p:blipFill>
          <a:blip r:embed="rId4"/>
          <a:stretch>
            <a:fillRect/>
          </a:stretch>
        </p:blipFill>
        <p:spPr>
          <a:xfrm>
            <a:off x="5422062" y="3074139"/>
            <a:ext cx="3472556" cy="2895981"/>
          </a:xfrm>
        </p:spPr>
      </p:pic>
      <p:sp>
        <p:nvSpPr>
          <p:cNvPr id="6" name="TextBox 5"/>
          <p:cNvSpPr txBox="1"/>
          <p:nvPr/>
        </p:nvSpPr>
        <p:spPr>
          <a:xfrm>
            <a:off x="249382" y="1417639"/>
            <a:ext cx="7680180" cy="461665"/>
          </a:xfrm>
          <a:prstGeom prst="rect">
            <a:avLst/>
          </a:prstGeom>
          <a:noFill/>
        </p:spPr>
        <p:txBody>
          <a:bodyPr wrap="square" rtlCol="0">
            <a:spAutoFit/>
          </a:bodyPr>
          <a:lstStyle/>
          <a:p>
            <a:r>
              <a:rPr lang="en-US" sz="2400" dirty="0" smtClean="0"/>
              <a:t>The drawings below show some trilobite and crinoid fossils.</a:t>
            </a:r>
            <a:endParaRPr lang="en-US" sz="2400" dirty="0"/>
          </a:p>
        </p:txBody>
      </p:sp>
      <p:sp>
        <p:nvSpPr>
          <p:cNvPr id="7" name="Rectangle 6"/>
          <p:cNvSpPr/>
          <p:nvPr/>
        </p:nvSpPr>
        <p:spPr>
          <a:xfrm>
            <a:off x="5850666" y="5961340"/>
            <a:ext cx="2897728" cy="523220"/>
          </a:xfrm>
          <a:prstGeom prst="rect">
            <a:avLst/>
          </a:prstGeom>
        </p:spPr>
        <p:txBody>
          <a:bodyPr wrap="square">
            <a:spAutoFit/>
          </a:bodyPr>
          <a:lstStyle/>
          <a:p>
            <a:r>
              <a:rPr lang="en-US" sz="1400" dirty="0" smtClean="0"/>
              <a:t>From: </a:t>
            </a:r>
            <a:r>
              <a:rPr lang="en-US" sz="1400" dirty="0" smtClean="0">
                <a:hlinkClick r:id="rId5"/>
              </a:rPr>
              <a:t>http://www.doe.mass.edu/</a:t>
            </a:r>
            <a:endParaRPr lang="en-US" sz="1400" dirty="0" smtClean="0"/>
          </a:p>
          <a:p>
            <a:endParaRPr lang="en-US" sz="1400" dirty="0"/>
          </a:p>
        </p:txBody>
      </p:sp>
      <p:sp>
        <p:nvSpPr>
          <p:cNvPr id="8" name="TextBox 7"/>
          <p:cNvSpPr txBox="1"/>
          <p:nvPr/>
        </p:nvSpPr>
        <p:spPr>
          <a:xfrm>
            <a:off x="457200" y="1938937"/>
            <a:ext cx="7888777" cy="1200329"/>
          </a:xfrm>
          <a:prstGeom prst="rect">
            <a:avLst/>
          </a:prstGeom>
          <a:noFill/>
        </p:spPr>
        <p:txBody>
          <a:bodyPr wrap="square" rtlCol="0">
            <a:spAutoFit/>
          </a:bodyPr>
          <a:lstStyle/>
          <a:p>
            <a:r>
              <a:rPr lang="en-US" sz="2400" dirty="0" smtClean="0"/>
              <a:t>What statement is the </a:t>
            </a:r>
            <a:r>
              <a:rPr lang="en-US" sz="2400" b="1" dirty="0" smtClean="0"/>
              <a:t>most</a:t>
            </a:r>
            <a:r>
              <a:rPr lang="en-US" sz="2400" dirty="0" smtClean="0"/>
              <a:t> reasonable conclusion why fossils of these two different types of organisms are found in the same layers of rock?</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E.12.C.1 </a:t>
            </a:r>
            <a:r>
              <a:rPr lang="en-US" sz="1200" dirty="0" smtClean="0">
                <a:hlinkClick r:id="rId3"/>
              </a:rPr>
              <a:t>http://www.rpdp.net/sciencetips_v2/E12C1.htm</a:t>
            </a:r>
            <a:endParaRPr lang="en-US" sz="1200" dirty="0"/>
          </a:p>
        </p:txBody>
      </p:sp>
      <p:sp>
        <p:nvSpPr>
          <p:cNvPr id="6" name="Content Placeholder 5"/>
          <p:cNvSpPr>
            <a:spLocks noGrp="1"/>
          </p:cNvSpPr>
          <p:nvPr>
            <p:ph idx="1"/>
          </p:nvPr>
        </p:nvSpPr>
        <p:spPr>
          <a:xfrm>
            <a:off x="457200" y="1978090"/>
            <a:ext cx="8038617" cy="4230861"/>
          </a:xfrm>
        </p:spPr>
        <p:txBody>
          <a:bodyPr>
            <a:normAutofit/>
          </a:bodyPr>
          <a:lstStyle/>
          <a:p>
            <a:pPr>
              <a:buNone/>
            </a:pPr>
            <a:r>
              <a:rPr lang="en-US" sz="2800" dirty="0" smtClean="0"/>
              <a:t>	The best indicator of an area’s ancient environmental conditions and climate would be the</a:t>
            </a:r>
          </a:p>
          <a:p>
            <a:pPr marL="914400" lvl="1" indent="-514350">
              <a:buFont typeface="+mj-lt"/>
              <a:buAutoNum type="alphaUcPeriod"/>
            </a:pPr>
            <a:r>
              <a:rPr lang="en-US" dirty="0" smtClean="0"/>
              <a:t>type and distribution of fossils.</a:t>
            </a:r>
          </a:p>
          <a:p>
            <a:pPr marL="914400" lvl="1" indent="-514350">
              <a:buFont typeface="+mj-lt"/>
              <a:buAutoNum type="alphaUcPeriod"/>
            </a:pPr>
            <a:r>
              <a:rPr lang="en-US" dirty="0" smtClean="0"/>
              <a:t>present plant and animal life.</a:t>
            </a:r>
          </a:p>
          <a:p>
            <a:pPr marL="914400" lvl="1" indent="-514350">
              <a:buFont typeface="+mj-lt"/>
              <a:buAutoNum type="alphaUcPeriod"/>
            </a:pPr>
            <a:r>
              <a:rPr lang="en-US" dirty="0" smtClean="0"/>
              <a:t>amount of carbon-14 in rock layers.</a:t>
            </a:r>
          </a:p>
          <a:p>
            <a:pPr marL="914400" lvl="1" indent="-514350">
              <a:buFont typeface="+mj-lt"/>
              <a:buAutoNum type="alphaUcPeriod"/>
            </a:pPr>
            <a:r>
              <a:rPr lang="en-US" dirty="0" smtClean="0"/>
              <a:t>depth and composition of soil.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900" dirty="0" smtClean="0"/>
              <a:t>Nature of Science</a:t>
            </a:r>
            <a:r>
              <a:rPr lang="en-US" dirty="0" smtClean="0"/>
              <a:t/>
            </a:r>
            <a:br>
              <a:rPr lang="en-US" dirty="0" smtClean="0"/>
            </a:br>
            <a:r>
              <a:rPr lang="en-US" sz="1300" dirty="0" smtClean="0"/>
              <a:t>N.12.A.1 </a:t>
            </a:r>
            <a:r>
              <a:rPr lang="en-US" sz="1300" dirty="0" smtClean="0">
                <a:hlinkClick r:id="rId3"/>
              </a:rPr>
              <a:t>http://www.rpdp.net/sciencetips_v2/N12A1.htm</a:t>
            </a:r>
            <a:r>
              <a:rPr lang="en-US" sz="1300" dirty="0" smtClean="0"/>
              <a:t/>
            </a:r>
            <a:br>
              <a:rPr lang="en-US" sz="1300" dirty="0" smtClean="0"/>
            </a:br>
            <a:r>
              <a:rPr lang="en-US" sz="1300" dirty="0" smtClean="0"/>
              <a:t> </a:t>
            </a:r>
            <a:endParaRPr lang="en-US" sz="1300" dirty="0"/>
          </a:p>
        </p:txBody>
      </p:sp>
      <p:sp>
        <p:nvSpPr>
          <p:cNvPr id="5" name="Content Placeholder 4"/>
          <p:cNvSpPr>
            <a:spLocks noGrp="1"/>
          </p:cNvSpPr>
          <p:nvPr>
            <p:ph sz="half" idx="1"/>
          </p:nvPr>
        </p:nvSpPr>
        <p:spPr>
          <a:xfrm>
            <a:off x="0" y="2525633"/>
            <a:ext cx="4774557" cy="3671061"/>
          </a:xfrm>
        </p:spPr>
        <p:txBody>
          <a:bodyPr>
            <a:normAutofit/>
          </a:bodyPr>
          <a:lstStyle/>
          <a:p>
            <a:pPr>
              <a:buNone/>
            </a:pPr>
            <a:r>
              <a:rPr lang="en-US" dirty="0" smtClean="0"/>
              <a:t>	</a:t>
            </a:r>
            <a:r>
              <a:rPr lang="en-US" sz="2200" dirty="0" smtClean="0"/>
              <a:t>The cube descended through layer A and B, and stopped upon reaching layer C. The density of the cube most likely lies between</a:t>
            </a:r>
          </a:p>
          <a:p>
            <a:pPr marL="857250" lvl="1" indent="-457200">
              <a:buFont typeface="+mj-lt"/>
              <a:buAutoNum type="alphaUcPeriod"/>
            </a:pPr>
            <a:r>
              <a:rPr lang="en-US" sz="2200" dirty="0" smtClean="0"/>
              <a:t>1.00 and 1.50 g/cm</a:t>
            </a:r>
            <a:r>
              <a:rPr lang="en-US" sz="2200" baseline="30000" dirty="0" smtClean="0"/>
              <a:t>3</a:t>
            </a:r>
            <a:r>
              <a:rPr lang="en-US" sz="2200" dirty="0" smtClean="0"/>
              <a:t>.   </a:t>
            </a:r>
          </a:p>
          <a:p>
            <a:pPr marL="857250" lvl="1" indent="-457200">
              <a:buFont typeface="+mj-lt"/>
              <a:buAutoNum type="alphaUcPeriod"/>
            </a:pPr>
            <a:r>
              <a:rPr lang="en-US" sz="2200" dirty="0" smtClean="0"/>
              <a:t>1.51 and 3.50 g/cm</a:t>
            </a:r>
            <a:r>
              <a:rPr lang="en-US" sz="2200" baseline="30000" dirty="0" smtClean="0"/>
              <a:t>3</a:t>
            </a:r>
            <a:r>
              <a:rPr lang="en-US" sz="2200" dirty="0" smtClean="0"/>
              <a:t>.  </a:t>
            </a:r>
          </a:p>
          <a:p>
            <a:pPr marL="857250" lvl="1" indent="-457200">
              <a:buFont typeface="+mj-lt"/>
              <a:buAutoNum type="alphaUcPeriod"/>
            </a:pPr>
            <a:r>
              <a:rPr lang="en-US" sz="2200" dirty="0" smtClean="0"/>
              <a:t>3.51 and 6.00 g/cm</a:t>
            </a:r>
            <a:r>
              <a:rPr lang="en-US" sz="2200" baseline="30000" dirty="0" smtClean="0"/>
              <a:t>3</a:t>
            </a:r>
            <a:r>
              <a:rPr lang="en-US" sz="2200" dirty="0" smtClean="0"/>
              <a:t>.  </a:t>
            </a:r>
          </a:p>
          <a:p>
            <a:pPr marL="857250" lvl="1" indent="-457200">
              <a:buFont typeface="+mj-lt"/>
              <a:buAutoNum type="alphaUcPeriod"/>
            </a:pPr>
            <a:r>
              <a:rPr lang="en-US" sz="2200" dirty="0" smtClean="0"/>
              <a:t>6.00 and 9.00 g/cm</a:t>
            </a:r>
            <a:r>
              <a:rPr lang="en-US" sz="2200" baseline="30000" dirty="0" smtClean="0"/>
              <a:t>3</a:t>
            </a:r>
            <a:r>
              <a:rPr lang="en-US" sz="2200" dirty="0" smtClean="0"/>
              <a:t>.</a:t>
            </a:r>
          </a:p>
          <a:p>
            <a:pPr>
              <a:buNone/>
            </a:pPr>
            <a:endParaRPr lang="en-US" dirty="0" smtClean="0"/>
          </a:p>
          <a:p>
            <a:endParaRPr lang="en-US" dirty="0"/>
          </a:p>
        </p:txBody>
      </p:sp>
      <p:sp>
        <p:nvSpPr>
          <p:cNvPr id="6" name="TextBox 5"/>
          <p:cNvSpPr txBox="1"/>
          <p:nvPr/>
        </p:nvSpPr>
        <p:spPr>
          <a:xfrm>
            <a:off x="417585" y="6012296"/>
            <a:ext cx="3176781" cy="276999"/>
          </a:xfrm>
          <a:prstGeom prst="rect">
            <a:avLst/>
          </a:prstGeom>
          <a:noFill/>
        </p:spPr>
        <p:txBody>
          <a:bodyPr wrap="square" rtlCol="0">
            <a:spAutoFit/>
          </a:bodyPr>
          <a:lstStyle/>
          <a:p>
            <a:r>
              <a:rPr lang="en-US" sz="1200" dirty="0" smtClean="0"/>
              <a:t>From: </a:t>
            </a:r>
            <a:r>
              <a:rPr lang="en-US" sz="1200" dirty="0" smtClean="0">
                <a:hlinkClick r:id="rId4"/>
              </a:rPr>
              <a:t>http://www.doe.mass.edu/</a:t>
            </a:r>
            <a:endParaRPr lang="en-US" sz="1200" dirty="0" smtClean="0"/>
          </a:p>
        </p:txBody>
      </p:sp>
      <p:sp>
        <p:nvSpPr>
          <p:cNvPr id="8" name="Rectangle 7"/>
          <p:cNvSpPr/>
          <p:nvPr/>
        </p:nvSpPr>
        <p:spPr>
          <a:xfrm>
            <a:off x="354191" y="1510942"/>
            <a:ext cx="4700281" cy="1107996"/>
          </a:xfrm>
          <a:prstGeom prst="rect">
            <a:avLst/>
          </a:prstGeom>
        </p:spPr>
        <p:txBody>
          <a:bodyPr wrap="square">
            <a:spAutoFit/>
          </a:bodyPr>
          <a:lstStyle/>
          <a:p>
            <a:r>
              <a:rPr lang="en-US" sz="2200" dirty="0" smtClean="0"/>
              <a:t>A solid cube was put into a cylinder containing four liquids with different densities as shown in the diagram.</a:t>
            </a:r>
            <a:endParaRPr lang="en-US" sz="2200" dirty="0"/>
          </a:p>
        </p:txBody>
      </p:sp>
      <p:pic>
        <p:nvPicPr>
          <p:cNvPr id="10" name="Content Placeholder 9" descr="05k10q01.gif"/>
          <p:cNvPicPr>
            <a:picLocks noGrp="1" noChangeAspect="1"/>
          </p:cNvPicPr>
          <p:nvPr>
            <p:ph sz="half" idx="2"/>
          </p:nvPr>
        </p:nvPicPr>
        <p:blipFill>
          <a:blip r:embed="rId5"/>
          <a:stretch>
            <a:fillRect/>
          </a:stretch>
        </p:blipFill>
        <p:spPr>
          <a:xfrm>
            <a:off x="4774557" y="1510943"/>
            <a:ext cx="2493132" cy="4685752"/>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E.12.C.2 </a:t>
            </a:r>
            <a:r>
              <a:rPr lang="en-US" sz="1200" dirty="0" smtClean="0">
                <a:hlinkClick r:id="rId3"/>
              </a:rPr>
              <a:t>http://www.rpdp.net/sciencetips_v2/E12C2.htm</a:t>
            </a:r>
            <a:endParaRPr lang="en-US" sz="1200" dirty="0"/>
          </a:p>
        </p:txBody>
      </p:sp>
      <p:sp>
        <p:nvSpPr>
          <p:cNvPr id="6" name="Content Placeholder 5"/>
          <p:cNvSpPr>
            <a:spLocks noGrp="1"/>
          </p:cNvSpPr>
          <p:nvPr>
            <p:ph idx="1"/>
          </p:nvPr>
        </p:nvSpPr>
        <p:spPr>
          <a:xfrm>
            <a:off x="457200" y="1847461"/>
            <a:ext cx="7772400" cy="4525963"/>
          </a:xfrm>
        </p:spPr>
        <p:txBody>
          <a:bodyPr/>
          <a:lstStyle/>
          <a:p>
            <a:pPr>
              <a:buNone/>
            </a:pPr>
            <a:r>
              <a:rPr lang="en-US" dirty="0" smtClean="0"/>
              <a:t>	</a:t>
            </a:r>
            <a:r>
              <a:rPr lang="en-US" sz="2800" dirty="0" smtClean="0"/>
              <a:t>The movement of tectonic plates is inferred by many scientists to be driven by</a:t>
            </a:r>
          </a:p>
          <a:p>
            <a:pPr marL="914400" lvl="1" indent="-514350">
              <a:buFont typeface="+mj-lt"/>
              <a:buAutoNum type="alphaUcPeriod"/>
            </a:pPr>
            <a:r>
              <a:rPr lang="en-US" dirty="0" smtClean="0"/>
              <a:t>tidal motions in the hydrosphere.</a:t>
            </a:r>
          </a:p>
          <a:p>
            <a:pPr marL="914400" lvl="1" indent="-514350">
              <a:buFont typeface="+mj-lt"/>
              <a:buAutoNum type="alphaUcPeriod"/>
            </a:pPr>
            <a:r>
              <a:rPr lang="en-US" dirty="0" smtClean="0"/>
              <a:t>density differences in the troposphere.</a:t>
            </a:r>
          </a:p>
          <a:p>
            <a:pPr marL="914400" lvl="1" indent="-514350">
              <a:buFont typeface="+mj-lt"/>
              <a:buAutoNum type="alphaUcPeriod"/>
            </a:pPr>
            <a:r>
              <a:rPr lang="en-US" dirty="0" smtClean="0"/>
              <a:t>convection currents in the asthenosphere.</a:t>
            </a:r>
          </a:p>
          <a:p>
            <a:pPr marL="914400" lvl="1" indent="-514350">
              <a:buFont typeface="+mj-lt"/>
              <a:buAutoNum type="alphaUcPeriod"/>
            </a:pPr>
            <a:r>
              <a:rPr lang="en-US" dirty="0" smtClean="0"/>
              <a:t>solidification in the lithosphere.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E.12.C.2 </a:t>
            </a:r>
            <a:r>
              <a:rPr lang="en-US" sz="1200" dirty="0" smtClean="0">
                <a:hlinkClick r:id="rId3"/>
              </a:rPr>
              <a:t>http://www.rpdp.net/sciencetips_v2/E12C2.htm</a:t>
            </a:r>
            <a:endParaRPr lang="en-US" sz="1200" dirty="0"/>
          </a:p>
        </p:txBody>
      </p:sp>
      <p:sp>
        <p:nvSpPr>
          <p:cNvPr id="6" name="Content Placeholder 5"/>
          <p:cNvSpPr>
            <a:spLocks noGrp="1"/>
          </p:cNvSpPr>
          <p:nvPr>
            <p:ph idx="1"/>
          </p:nvPr>
        </p:nvSpPr>
        <p:spPr>
          <a:xfrm>
            <a:off x="432257" y="1600200"/>
            <a:ext cx="7980218" cy="4525963"/>
          </a:xfrm>
        </p:spPr>
        <p:txBody>
          <a:bodyPr>
            <a:normAutofit fontScale="92500" lnSpcReduction="10000"/>
          </a:bodyPr>
          <a:lstStyle/>
          <a:p>
            <a:pPr>
              <a:buNone/>
            </a:pPr>
            <a:r>
              <a:rPr lang="en-US" dirty="0" smtClean="0"/>
              <a:t>	</a:t>
            </a:r>
            <a:r>
              <a:rPr lang="en-US" sz="2600" dirty="0" smtClean="0"/>
              <a:t>What information indicates that new seafloor rock is forming along the mid-ocean ridge and then moving horizontally away from the ridge?</a:t>
            </a:r>
          </a:p>
          <a:p>
            <a:pPr marL="914400" lvl="1" indent="-514350">
              <a:buFont typeface="+mj-lt"/>
              <a:buAutoNum type="alphaUcPeriod"/>
            </a:pPr>
            <a:r>
              <a:rPr lang="en-US" sz="2600" dirty="0" smtClean="0"/>
              <a:t>Most volcanoes are located under ocean water and found near the continental shelves.</a:t>
            </a:r>
          </a:p>
          <a:p>
            <a:pPr marL="914400" lvl="1" indent="-514350">
              <a:buFont typeface="+mj-lt"/>
              <a:buAutoNum type="alphaUcPeriod"/>
            </a:pPr>
            <a:r>
              <a:rPr lang="en-US" sz="2600" dirty="0" smtClean="0"/>
              <a:t>Paleomagnetic studies of the ocean floor demonstrate that the orientation of Earth’s magnetic field has remained constant.</a:t>
            </a:r>
          </a:p>
          <a:p>
            <a:pPr marL="914400" lvl="1" indent="-514350">
              <a:buFont typeface="+mj-lt"/>
              <a:buAutoNum type="alphaUcPeriod"/>
            </a:pPr>
            <a:r>
              <a:rPr lang="en-US" sz="2600" dirty="0" smtClean="0"/>
              <a:t>Fossils of marine organisms can be found at high elevations on continents.</a:t>
            </a:r>
          </a:p>
          <a:p>
            <a:pPr marL="914400" lvl="1" indent="-514350">
              <a:buFont typeface="+mj-lt"/>
              <a:buAutoNum type="alphaUcPeriod"/>
            </a:pPr>
            <a:r>
              <a:rPr lang="en-US" sz="2600" dirty="0" smtClean="0"/>
              <a:t>The age of the seafloor rock increases as the distance from the mid-ocean ridge increases.</a:t>
            </a: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E.12.C.2 </a:t>
            </a:r>
            <a:r>
              <a:rPr lang="en-US" sz="1200" dirty="0" smtClean="0">
                <a:hlinkClick r:id="rId3"/>
              </a:rPr>
              <a:t>http://www.rpdp.net/sciencetips_v2/E12C2.htm</a:t>
            </a:r>
            <a:endParaRPr lang="en-US" sz="1200" dirty="0"/>
          </a:p>
        </p:txBody>
      </p:sp>
      <p:sp>
        <p:nvSpPr>
          <p:cNvPr id="5" name="Content Placeholder 4"/>
          <p:cNvSpPr>
            <a:spLocks noGrp="1"/>
          </p:cNvSpPr>
          <p:nvPr>
            <p:ph sz="half" idx="1"/>
          </p:nvPr>
        </p:nvSpPr>
        <p:spPr>
          <a:xfrm>
            <a:off x="148729" y="2653589"/>
            <a:ext cx="4107388" cy="3564331"/>
          </a:xfrm>
        </p:spPr>
        <p:txBody>
          <a:bodyPr>
            <a:noAutofit/>
          </a:bodyPr>
          <a:lstStyle/>
          <a:p>
            <a:pPr>
              <a:buNone/>
            </a:pPr>
            <a:r>
              <a:rPr lang="en-US" sz="2000" dirty="0" smtClean="0"/>
              <a:t>	Using the diagram, what are the approximate ages of volcanoes B and D?</a:t>
            </a:r>
          </a:p>
          <a:p>
            <a:pPr marL="914400" lvl="1" indent="-514350">
              <a:buFont typeface="+mj-lt"/>
              <a:buAutoNum type="alphaUcPeriod"/>
            </a:pPr>
            <a:r>
              <a:rPr lang="en-US" sz="2000" dirty="0" smtClean="0"/>
              <a:t>B is 5 million years old and D is 12 million years old. </a:t>
            </a:r>
          </a:p>
          <a:p>
            <a:pPr marL="914400" lvl="1" indent="-514350">
              <a:buFont typeface="+mj-lt"/>
              <a:buAutoNum type="alphaUcPeriod"/>
            </a:pPr>
            <a:r>
              <a:rPr lang="en-US" sz="2000" dirty="0" smtClean="0"/>
              <a:t>B is 2 million years old and D is 6 million years old. </a:t>
            </a:r>
          </a:p>
          <a:p>
            <a:pPr marL="914400" lvl="1" indent="-514350">
              <a:buFont typeface="+mj-lt"/>
              <a:buAutoNum type="alphaUcPeriod"/>
            </a:pPr>
            <a:r>
              <a:rPr lang="en-US" sz="2000" dirty="0" smtClean="0"/>
              <a:t>B is 9 million years old and D is 9 million years old.</a:t>
            </a:r>
          </a:p>
          <a:p>
            <a:pPr marL="914400" lvl="1" indent="-514350">
              <a:buFont typeface="+mj-lt"/>
              <a:buAutoNum type="alphaUcPeriod"/>
            </a:pPr>
            <a:r>
              <a:rPr lang="en-US" sz="2000" dirty="0" smtClean="0"/>
              <a:t>B is 10 million years old and D is 4 million years old. </a:t>
            </a:r>
          </a:p>
        </p:txBody>
      </p:sp>
      <p:pic>
        <p:nvPicPr>
          <p:cNvPr id="7" name="Content Placeholder 6" descr="E12C2_Q4.gif"/>
          <p:cNvPicPr>
            <a:picLocks noGrp="1" noChangeAspect="1"/>
          </p:cNvPicPr>
          <p:nvPr>
            <p:ph sz="half" idx="2"/>
          </p:nvPr>
        </p:nvPicPr>
        <p:blipFill>
          <a:blip r:embed="rId4"/>
          <a:stretch>
            <a:fillRect/>
          </a:stretch>
        </p:blipFill>
        <p:spPr>
          <a:xfrm>
            <a:off x="4495624" y="2769964"/>
            <a:ext cx="4374051" cy="2774584"/>
          </a:xfrm>
        </p:spPr>
      </p:pic>
      <p:sp>
        <p:nvSpPr>
          <p:cNvPr id="8" name="TextBox 7"/>
          <p:cNvSpPr txBox="1"/>
          <p:nvPr/>
        </p:nvSpPr>
        <p:spPr>
          <a:xfrm>
            <a:off x="4725239" y="5544548"/>
            <a:ext cx="4043191" cy="276999"/>
          </a:xfrm>
          <a:prstGeom prst="rect">
            <a:avLst/>
          </a:prstGeom>
          <a:noFill/>
        </p:spPr>
        <p:txBody>
          <a:bodyPr wrap="square" rtlCol="0">
            <a:spAutoFit/>
          </a:bodyPr>
          <a:lstStyle/>
          <a:p>
            <a:r>
              <a:rPr lang="en-US" sz="1200" dirty="0" smtClean="0"/>
              <a:t>From </a:t>
            </a:r>
            <a:r>
              <a:rPr lang="en-US" sz="1200" dirty="0" smtClean="0">
                <a:hlinkClick r:id="rId5"/>
              </a:rPr>
              <a:t>http://www.nysedregents.org/testing/scire/es806.pdf</a:t>
            </a:r>
            <a:endParaRPr lang="en-US" sz="1200" dirty="0"/>
          </a:p>
        </p:txBody>
      </p:sp>
      <p:sp>
        <p:nvSpPr>
          <p:cNvPr id="9" name="TextBox 8"/>
          <p:cNvSpPr txBox="1"/>
          <p:nvPr/>
        </p:nvSpPr>
        <p:spPr>
          <a:xfrm>
            <a:off x="148728" y="1637926"/>
            <a:ext cx="7781613" cy="1015663"/>
          </a:xfrm>
          <a:prstGeom prst="rect">
            <a:avLst/>
          </a:prstGeom>
          <a:noFill/>
        </p:spPr>
        <p:txBody>
          <a:bodyPr wrap="square" rtlCol="0">
            <a:spAutoFit/>
          </a:bodyPr>
          <a:lstStyle/>
          <a:p>
            <a:r>
              <a:rPr lang="en-US" sz="2000" dirty="0" smtClean="0"/>
              <a:t>The cross section below shows the direction of movement of an oceanic plate over a mantle hot spot, resulting in the formation of a chain of volcanoes labeled A, B, C, and D. The geologic age of volcano C is shown. </a:t>
            </a:r>
            <a:endParaRPr lang="en-US" sz="2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E.12.C.2 </a:t>
            </a:r>
            <a:r>
              <a:rPr lang="en-US" sz="1200" dirty="0" smtClean="0">
                <a:hlinkClick r:id="rId3"/>
              </a:rPr>
              <a:t>http://www.rpdp.net/sciencetips_v2/E12C2.htm</a:t>
            </a:r>
            <a:endParaRPr lang="en-US" sz="1200" dirty="0"/>
          </a:p>
        </p:txBody>
      </p:sp>
      <p:sp>
        <p:nvSpPr>
          <p:cNvPr id="3" name="Content Placeholder 2"/>
          <p:cNvSpPr>
            <a:spLocks noGrp="1"/>
          </p:cNvSpPr>
          <p:nvPr>
            <p:ph sz="half" idx="1"/>
          </p:nvPr>
        </p:nvSpPr>
        <p:spPr>
          <a:xfrm>
            <a:off x="457200" y="2332038"/>
            <a:ext cx="4038600" cy="3650122"/>
          </a:xfrm>
        </p:spPr>
        <p:txBody>
          <a:bodyPr>
            <a:normAutofit/>
          </a:bodyPr>
          <a:lstStyle/>
          <a:p>
            <a:pPr>
              <a:buNone/>
            </a:pPr>
            <a:r>
              <a:rPr lang="en-US" sz="2400" dirty="0" smtClean="0"/>
              <a:t>	Which type of plate boundary is shown in the diagram?</a:t>
            </a:r>
          </a:p>
          <a:p>
            <a:pPr marL="914400" lvl="1" indent="-514350">
              <a:buFont typeface="+mj-lt"/>
              <a:buAutoNum type="alphaUcPeriod"/>
            </a:pPr>
            <a:r>
              <a:rPr lang="en-US" dirty="0" smtClean="0"/>
              <a:t>Divergent</a:t>
            </a:r>
          </a:p>
          <a:p>
            <a:pPr marL="914400" lvl="1" indent="-514350">
              <a:buFont typeface="+mj-lt"/>
              <a:buAutoNum type="alphaUcPeriod"/>
            </a:pPr>
            <a:r>
              <a:rPr lang="en-US" dirty="0" smtClean="0"/>
              <a:t>Transform</a:t>
            </a:r>
          </a:p>
          <a:p>
            <a:pPr marL="914400" lvl="1" indent="-514350">
              <a:buFont typeface="+mj-lt"/>
              <a:buAutoNum type="alphaUcPeriod"/>
            </a:pPr>
            <a:r>
              <a:rPr lang="en-US" dirty="0" smtClean="0"/>
              <a:t>Convergent</a:t>
            </a:r>
          </a:p>
          <a:p>
            <a:pPr marL="914400" lvl="1" indent="-514350">
              <a:buFont typeface="+mj-lt"/>
              <a:buAutoNum type="alphaUcPeriod"/>
            </a:pPr>
            <a:r>
              <a:rPr lang="en-US" dirty="0" smtClean="0"/>
              <a:t>Universal</a:t>
            </a:r>
          </a:p>
        </p:txBody>
      </p:sp>
      <p:pic>
        <p:nvPicPr>
          <p:cNvPr id="5" name="Content Placeholder 4" descr="ocean.png"/>
          <p:cNvPicPr>
            <a:picLocks noGrp="1" noChangeAspect="1"/>
          </p:cNvPicPr>
          <p:nvPr>
            <p:ph sz="half" idx="2"/>
          </p:nvPr>
        </p:nvPicPr>
        <p:blipFill>
          <a:blip r:embed="rId4"/>
          <a:stretch>
            <a:fillRect/>
          </a:stretch>
        </p:blipFill>
        <p:spPr>
          <a:xfrm>
            <a:off x="4292442" y="2607459"/>
            <a:ext cx="4394358" cy="2856907"/>
          </a:xfrm>
        </p:spPr>
      </p:pic>
      <p:sp>
        <p:nvSpPr>
          <p:cNvPr id="6" name="TextBox 5"/>
          <p:cNvSpPr txBox="1"/>
          <p:nvPr/>
        </p:nvSpPr>
        <p:spPr>
          <a:xfrm>
            <a:off x="768147" y="1663547"/>
            <a:ext cx="6835966" cy="461665"/>
          </a:xfrm>
          <a:prstGeom prst="rect">
            <a:avLst/>
          </a:prstGeom>
          <a:noFill/>
        </p:spPr>
        <p:txBody>
          <a:bodyPr wrap="square" rtlCol="0">
            <a:spAutoFit/>
          </a:bodyPr>
          <a:lstStyle/>
          <a:p>
            <a:r>
              <a:rPr lang="en-US" sz="2400" dirty="0" smtClean="0"/>
              <a:t>Use the diagram to answer the following question.</a:t>
            </a:r>
          </a:p>
        </p:txBody>
      </p:sp>
      <p:sp>
        <p:nvSpPr>
          <p:cNvPr id="7" name="TextBox 6"/>
          <p:cNvSpPr txBox="1"/>
          <p:nvPr/>
        </p:nvSpPr>
        <p:spPr>
          <a:xfrm>
            <a:off x="4562300" y="5464366"/>
            <a:ext cx="4043191" cy="276999"/>
          </a:xfrm>
          <a:prstGeom prst="rect">
            <a:avLst/>
          </a:prstGeom>
          <a:noFill/>
        </p:spPr>
        <p:txBody>
          <a:bodyPr wrap="square" rtlCol="0">
            <a:spAutoFit/>
          </a:bodyPr>
          <a:lstStyle/>
          <a:p>
            <a:r>
              <a:rPr lang="en-US" sz="1200" dirty="0" smtClean="0"/>
              <a:t>From </a:t>
            </a:r>
            <a:r>
              <a:rPr lang="en-US" sz="1200" dirty="0" smtClean="0">
                <a:hlinkClick r:id="rId5"/>
              </a:rPr>
              <a:t>http://www.nysedregents.org/testing/scire/es806.pdf</a:t>
            </a:r>
            <a:endParaRPr lang="en-US"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Earth Science</a:t>
            </a:r>
            <a:br>
              <a:rPr lang="en-US" dirty="0" smtClean="0"/>
            </a:br>
            <a:r>
              <a:rPr lang="en-US" sz="1200" dirty="0" smtClean="0"/>
              <a:t>E.12.C.3 </a:t>
            </a:r>
            <a:r>
              <a:rPr lang="en-US" sz="1200" dirty="0" smtClean="0">
                <a:hlinkClick r:id="rId3"/>
              </a:rPr>
              <a:t>http://www.rpdp.net/sciencetips_v2/E12C3.htm</a:t>
            </a:r>
            <a:endParaRPr lang="en-US" sz="1200" dirty="0"/>
          </a:p>
        </p:txBody>
      </p:sp>
      <p:sp>
        <p:nvSpPr>
          <p:cNvPr id="6" name="Content Placeholder 5"/>
          <p:cNvSpPr>
            <a:spLocks noGrp="1"/>
          </p:cNvSpPr>
          <p:nvPr>
            <p:ph idx="1"/>
          </p:nvPr>
        </p:nvSpPr>
        <p:spPr>
          <a:xfrm>
            <a:off x="457200" y="1600200"/>
            <a:ext cx="7375793" cy="4525963"/>
          </a:xfrm>
        </p:spPr>
        <p:txBody>
          <a:bodyPr>
            <a:normAutofit fontScale="85000" lnSpcReduction="20000"/>
          </a:bodyPr>
          <a:lstStyle/>
          <a:p>
            <a:pPr>
              <a:buNone/>
            </a:pPr>
            <a:r>
              <a:rPr lang="en-US" dirty="0" smtClean="0"/>
              <a:t>	</a:t>
            </a:r>
            <a:r>
              <a:rPr lang="en-US" sz="2800" dirty="0" smtClean="0"/>
              <a:t>Which of the following is the </a:t>
            </a:r>
            <a:r>
              <a:rPr lang="en-US" sz="2800" b="1" dirty="0" smtClean="0"/>
              <a:t>best</a:t>
            </a:r>
            <a:r>
              <a:rPr lang="en-US" sz="2800" dirty="0" smtClean="0"/>
              <a:t> statement comparing the water of today with the water that was here 100 million years ago?</a:t>
            </a:r>
          </a:p>
          <a:p>
            <a:pPr marL="914400" lvl="1" indent="-514350">
              <a:buFont typeface="+mj-lt"/>
              <a:buAutoNum type="alphaUcPeriod"/>
            </a:pPr>
            <a:r>
              <a:rPr lang="en-US" dirty="0" smtClean="0"/>
              <a:t>Water enters and leaves Earth during evaporation and precipitation cycles.</a:t>
            </a:r>
          </a:p>
          <a:p>
            <a:pPr marL="914400" lvl="1" indent="-514350">
              <a:buFont typeface="+mj-lt"/>
              <a:buAutoNum type="alphaUcPeriod"/>
            </a:pPr>
            <a:r>
              <a:rPr lang="en-US" dirty="0" smtClean="0"/>
              <a:t>The water present on Earth today is made of the same atoms but the molecules have been recycled through biologic activity.</a:t>
            </a:r>
          </a:p>
          <a:p>
            <a:pPr marL="914400" lvl="1" indent="-514350">
              <a:buFont typeface="+mj-lt"/>
              <a:buAutoNum type="alphaUcPeriod"/>
            </a:pPr>
            <a:r>
              <a:rPr lang="en-US" dirty="0" smtClean="0"/>
              <a:t>The atoms that made the water then were destroyed when they were used; the atoms that make up water now were made more recently.</a:t>
            </a:r>
          </a:p>
          <a:p>
            <a:pPr marL="914400" lvl="1" indent="-514350">
              <a:buFont typeface="+mj-lt"/>
              <a:buAutoNum type="alphaUcPeriod"/>
            </a:pPr>
            <a:r>
              <a:rPr lang="en-US" dirty="0" smtClean="0"/>
              <a:t>The molecules of water then are the same molecules that exist today.</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Earth Science</a:t>
            </a:r>
            <a:br>
              <a:rPr lang="en-US" dirty="0" smtClean="0"/>
            </a:br>
            <a:r>
              <a:rPr lang="en-US" sz="1200" dirty="0" smtClean="0"/>
              <a:t>E.12.C.3 </a:t>
            </a:r>
            <a:r>
              <a:rPr lang="en-US" sz="1200" dirty="0" smtClean="0">
                <a:hlinkClick r:id="rId3"/>
              </a:rPr>
              <a:t>http://www.rpdp.net/sciencetips_v2/E12C3.htm</a:t>
            </a:r>
            <a:endParaRPr lang="en-US" sz="1200" dirty="0"/>
          </a:p>
        </p:txBody>
      </p:sp>
      <p:sp>
        <p:nvSpPr>
          <p:cNvPr id="5" name="Content Placeholder 4"/>
          <p:cNvSpPr>
            <a:spLocks noGrp="1"/>
          </p:cNvSpPr>
          <p:nvPr>
            <p:ph idx="1"/>
          </p:nvPr>
        </p:nvSpPr>
        <p:spPr>
          <a:xfrm>
            <a:off x="457200" y="1600200"/>
            <a:ext cx="7651214" cy="4525963"/>
          </a:xfrm>
        </p:spPr>
        <p:txBody>
          <a:bodyPr>
            <a:normAutofit/>
          </a:bodyPr>
          <a:lstStyle/>
          <a:p>
            <a:pPr>
              <a:buNone/>
            </a:pPr>
            <a:r>
              <a:rPr lang="en-US" sz="2800" dirty="0" smtClean="0"/>
              <a:t>	Which of the following explains why elements, such as carbon and oxygen, that are found in organic molecules are not permanently removed from the environment? </a:t>
            </a:r>
          </a:p>
          <a:p>
            <a:pPr marL="914400" lvl="1" indent="-514350">
              <a:buFont typeface="+mj-lt"/>
              <a:buAutoNum type="alphaUcPeriod"/>
            </a:pPr>
            <a:r>
              <a:rPr lang="en-US" dirty="0" smtClean="0"/>
              <a:t>They are replenished by sunlight. </a:t>
            </a:r>
          </a:p>
          <a:p>
            <a:pPr marL="914400" lvl="1" indent="-514350">
              <a:buFont typeface="+mj-lt"/>
              <a:buAutoNum type="alphaUcPeriod"/>
            </a:pPr>
            <a:r>
              <a:rPr lang="en-US" dirty="0" smtClean="0"/>
              <a:t>They are cycled through ecosystems.  </a:t>
            </a:r>
          </a:p>
          <a:p>
            <a:pPr marL="914400" lvl="1" indent="-514350">
              <a:buFont typeface="+mj-lt"/>
              <a:buAutoNum type="alphaUcPeriod"/>
            </a:pPr>
            <a:r>
              <a:rPr lang="en-US" dirty="0" smtClean="0"/>
              <a:t>They are replaced by volcanic eruptions.   </a:t>
            </a:r>
          </a:p>
          <a:p>
            <a:pPr marL="914400" lvl="1" indent="-514350">
              <a:buFont typeface="+mj-lt"/>
              <a:buAutoNum type="alphaUcPeriod"/>
            </a:pPr>
            <a:r>
              <a:rPr lang="en-US" dirty="0" smtClean="0"/>
              <a:t>They are produced constantly from nutrients.</a:t>
            </a:r>
          </a:p>
          <a:p>
            <a:endParaRPr lang="en-US" dirty="0"/>
          </a:p>
        </p:txBody>
      </p:sp>
      <p:sp>
        <p:nvSpPr>
          <p:cNvPr id="7" name="Rectangle 6"/>
          <p:cNvSpPr/>
          <p:nvPr/>
        </p:nvSpPr>
        <p:spPr>
          <a:xfrm>
            <a:off x="5789072" y="5602943"/>
            <a:ext cx="2897728" cy="523220"/>
          </a:xfrm>
          <a:prstGeom prst="rect">
            <a:avLst/>
          </a:prstGeom>
        </p:spPr>
        <p:txBody>
          <a:bodyPr wrap="square">
            <a:spAutoFit/>
          </a:bodyPr>
          <a:lstStyle/>
          <a:p>
            <a:r>
              <a:rPr lang="en-US" sz="1400" dirty="0" smtClean="0"/>
              <a:t>From: </a:t>
            </a:r>
            <a:r>
              <a:rPr lang="en-US" sz="1400" dirty="0" smtClean="0">
                <a:hlinkClick r:id="rId4"/>
              </a:rPr>
              <a:t>http://www.doe.mass.edu/</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E.12.C.3 </a:t>
            </a:r>
            <a:r>
              <a:rPr lang="en-US" sz="1200" dirty="0" smtClean="0">
                <a:hlinkClick r:id="rId3"/>
              </a:rPr>
              <a:t>http://www.rpdp.net/sciencetips_v2/E12C3.htm</a:t>
            </a:r>
            <a:endParaRPr lang="en-US" sz="1200" dirty="0"/>
          </a:p>
        </p:txBody>
      </p:sp>
      <p:sp>
        <p:nvSpPr>
          <p:cNvPr id="3" name="Content Placeholder 2"/>
          <p:cNvSpPr>
            <a:spLocks noGrp="1"/>
          </p:cNvSpPr>
          <p:nvPr>
            <p:ph sz="half" idx="1"/>
          </p:nvPr>
        </p:nvSpPr>
        <p:spPr>
          <a:xfrm>
            <a:off x="0" y="1936928"/>
            <a:ext cx="5370022" cy="4265568"/>
          </a:xfrm>
        </p:spPr>
        <p:txBody>
          <a:bodyPr>
            <a:noAutofit/>
          </a:bodyPr>
          <a:lstStyle/>
          <a:p>
            <a:pPr>
              <a:buNone/>
            </a:pPr>
            <a:r>
              <a:rPr lang="en-US" sz="2400" dirty="0" smtClean="0"/>
              <a:t>	If many trees are removed from a forest by logging, what is the </a:t>
            </a:r>
            <a:r>
              <a:rPr lang="en-US" sz="2400" b="1" dirty="0" smtClean="0"/>
              <a:t>most</a:t>
            </a:r>
            <a:r>
              <a:rPr lang="en-US" sz="2400" dirty="0" smtClean="0"/>
              <a:t> immediate effect on the carbon cycle in that forest?</a:t>
            </a:r>
          </a:p>
          <a:p>
            <a:pPr marL="914400" lvl="1" indent="-514350">
              <a:buFont typeface="+mj-lt"/>
              <a:buAutoNum type="alphaUcPeriod"/>
            </a:pPr>
            <a:r>
              <a:rPr lang="en-US" dirty="0" smtClean="0"/>
              <a:t>Increased rates of decomposition</a:t>
            </a:r>
          </a:p>
          <a:p>
            <a:pPr marL="914400" lvl="1" indent="-514350">
              <a:buFont typeface="+mj-lt"/>
              <a:buAutoNum type="alphaUcPeriod"/>
            </a:pPr>
            <a:r>
              <a:rPr lang="en-US" dirty="0" smtClean="0"/>
              <a:t>Decreased use of atmospheric CO</a:t>
            </a:r>
            <a:r>
              <a:rPr lang="en-US" baseline="-25000" dirty="0" smtClean="0"/>
              <a:t>2</a:t>
            </a:r>
            <a:r>
              <a:rPr lang="en-US" dirty="0" smtClean="0"/>
              <a:t> </a:t>
            </a:r>
          </a:p>
          <a:p>
            <a:pPr marL="914400" lvl="1" indent="-514350">
              <a:buFont typeface="+mj-lt"/>
              <a:buAutoNum type="alphaUcPeriod"/>
            </a:pPr>
            <a:r>
              <a:rPr lang="en-US" dirty="0" smtClean="0"/>
              <a:t>Decreased combustion of fossil fuels</a:t>
            </a:r>
          </a:p>
          <a:p>
            <a:pPr marL="914400" lvl="1" indent="-514350">
              <a:buFont typeface="+mj-lt"/>
              <a:buAutoNum type="alphaUcPeriod"/>
            </a:pPr>
            <a:r>
              <a:rPr lang="en-US" dirty="0" smtClean="0"/>
              <a:t>Increased production of organic compounds  </a:t>
            </a:r>
          </a:p>
          <a:p>
            <a:pPr>
              <a:buNone/>
            </a:pPr>
            <a:endParaRPr lang="en-US" sz="2400" dirty="0"/>
          </a:p>
        </p:txBody>
      </p:sp>
      <p:pic>
        <p:nvPicPr>
          <p:cNvPr id="6" name="Content Placeholder 5" descr="08bhsq18.gif"/>
          <p:cNvPicPr>
            <a:picLocks noGrp="1" noChangeAspect="1"/>
          </p:cNvPicPr>
          <p:nvPr>
            <p:ph sz="half" idx="2"/>
          </p:nvPr>
        </p:nvPicPr>
        <p:blipFill>
          <a:blip r:embed="rId4"/>
          <a:stretch>
            <a:fillRect/>
          </a:stretch>
        </p:blipFill>
        <p:spPr>
          <a:xfrm>
            <a:off x="5499020" y="2284066"/>
            <a:ext cx="3395605" cy="3702305"/>
          </a:xfrm>
        </p:spPr>
      </p:pic>
      <p:sp>
        <p:nvSpPr>
          <p:cNvPr id="7" name="TextBox 6"/>
          <p:cNvSpPr txBox="1"/>
          <p:nvPr/>
        </p:nvSpPr>
        <p:spPr>
          <a:xfrm>
            <a:off x="321907" y="1475263"/>
            <a:ext cx="6510969" cy="461665"/>
          </a:xfrm>
          <a:prstGeom prst="rect">
            <a:avLst/>
          </a:prstGeom>
          <a:noFill/>
        </p:spPr>
        <p:txBody>
          <a:bodyPr wrap="square" rtlCol="0">
            <a:spAutoFit/>
          </a:bodyPr>
          <a:lstStyle/>
          <a:p>
            <a:r>
              <a:rPr lang="en-US" sz="2400" dirty="0" smtClean="0"/>
              <a:t>The diagram shows part of the carbon cycle.</a:t>
            </a:r>
            <a:endParaRPr lang="en-US" sz="2400" dirty="0"/>
          </a:p>
        </p:txBody>
      </p:sp>
      <p:sp>
        <p:nvSpPr>
          <p:cNvPr id="8" name="Rectangle 7"/>
          <p:cNvSpPr/>
          <p:nvPr/>
        </p:nvSpPr>
        <p:spPr>
          <a:xfrm>
            <a:off x="6036931" y="5935814"/>
            <a:ext cx="2425424" cy="461665"/>
          </a:xfrm>
          <a:prstGeom prst="rect">
            <a:avLst/>
          </a:prstGeom>
        </p:spPr>
        <p:txBody>
          <a:bodyPr wrap="square">
            <a:spAutoFit/>
          </a:bodyPr>
          <a:lstStyle/>
          <a:p>
            <a:r>
              <a:rPr lang="en-US" sz="1200" dirty="0" smtClean="0"/>
              <a:t>From: </a:t>
            </a:r>
            <a:r>
              <a:rPr lang="en-US" sz="1200" dirty="0" smtClean="0">
                <a:hlinkClick r:id="rId5"/>
              </a:rPr>
              <a:t>http://www.doe.mass.edu/</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E.12.C.4 </a:t>
            </a:r>
            <a:r>
              <a:rPr lang="en-US" sz="1200" dirty="0" smtClean="0">
                <a:hlinkClick r:id="rId3"/>
              </a:rPr>
              <a:t>http://www.rpdp.net/sciencetips_v2/E12C4.htm</a:t>
            </a:r>
            <a:endParaRPr lang="en-US" sz="1200" dirty="0"/>
          </a:p>
        </p:txBody>
      </p:sp>
      <p:sp>
        <p:nvSpPr>
          <p:cNvPr id="3" name="Content Placeholder 2"/>
          <p:cNvSpPr>
            <a:spLocks noGrp="1"/>
          </p:cNvSpPr>
          <p:nvPr>
            <p:ph idx="1"/>
          </p:nvPr>
        </p:nvSpPr>
        <p:spPr>
          <a:xfrm>
            <a:off x="457200" y="1671916"/>
            <a:ext cx="7739149" cy="4155141"/>
          </a:xfrm>
        </p:spPr>
        <p:txBody>
          <a:bodyPr>
            <a:normAutofit/>
          </a:bodyPr>
          <a:lstStyle/>
          <a:p>
            <a:pPr>
              <a:buNone/>
            </a:pPr>
            <a:r>
              <a:rPr lang="en-US" sz="2600" dirty="0" smtClean="0"/>
              <a:t>	If the need for copper becomes greater in the future, then copper mining will increase. One way of supplying this possible copper need without further depleting the resource would be to</a:t>
            </a:r>
          </a:p>
          <a:p>
            <a:pPr marL="914400" lvl="1" indent="-514350">
              <a:buFont typeface="+mj-lt"/>
              <a:buAutoNum type="alphaUcPeriod"/>
            </a:pPr>
            <a:r>
              <a:rPr lang="en-US" sz="2600" dirty="0" smtClean="0"/>
              <a:t>import copper from other countries.</a:t>
            </a:r>
          </a:p>
          <a:p>
            <a:pPr marL="914400" lvl="1" indent="-514350">
              <a:buFont typeface="+mj-lt"/>
              <a:buAutoNum type="alphaUcPeriod"/>
            </a:pPr>
            <a:r>
              <a:rPr lang="en-US" sz="2600" dirty="0" smtClean="0"/>
              <a:t>make copper in laboratories.</a:t>
            </a:r>
          </a:p>
          <a:p>
            <a:pPr marL="914400" lvl="1" indent="-514350">
              <a:buFont typeface="+mj-lt"/>
              <a:buAutoNum type="alphaUcPeriod"/>
            </a:pPr>
            <a:r>
              <a:rPr lang="en-US" sz="2600" dirty="0" smtClean="0"/>
              <a:t>recycle copper that is no longer used.</a:t>
            </a:r>
          </a:p>
          <a:p>
            <a:pPr marL="914400" lvl="1" indent="-514350">
              <a:buFont typeface="+mj-lt"/>
              <a:buAutoNum type="alphaUcPeriod"/>
            </a:pPr>
            <a:r>
              <a:rPr lang="en-US" sz="2600" dirty="0" smtClean="0"/>
              <a:t>outlaw the use of copper.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E.12.C.4 </a:t>
            </a:r>
            <a:r>
              <a:rPr lang="en-US" sz="1200" dirty="0" smtClean="0">
                <a:hlinkClick r:id="rId3"/>
              </a:rPr>
              <a:t>http://www.rpdp.net/sciencetips_v2/E12C4.htm</a:t>
            </a:r>
            <a:endParaRPr lang="en-US" sz="1200" dirty="0"/>
          </a:p>
        </p:txBody>
      </p:sp>
      <p:sp>
        <p:nvSpPr>
          <p:cNvPr id="3" name="Content Placeholder 2"/>
          <p:cNvSpPr>
            <a:spLocks noGrp="1"/>
          </p:cNvSpPr>
          <p:nvPr>
            <p:ph idx="1"/>
          </p:nvPr>
        </p:nvSpPr>
        <p:spPr>
          <a:xfrm>
            <a:off x="383289" y="1824132"/>
            <a:ext cx="7772400" cy="4525963"/>
          </a:xfrm>
        </p:spPr>
        <p:txBody>
          <a:bodyPr>
            <a:normAutofit/>
          </a:bodyPr>
          <a:lstStyle/>
          <a:p>
            <a:pPr>
              <a:buNone/>
            </a:pPr>
            <a:r>
              <a:rPr lang="en-US" sz="2600" dirty="0" smtClean="0"/>
              <a:t>	Geothermal, wind, and solar are some of the energy resources in which Nevada has an abundant supply.  The benefits of their usage compared to other energy sources is that these resources</a:t>
            </a:r>
          </a:p>
          <a:p>
            <a:pPr marL="914400" lvl="1" indent="-514350">
              <a:buFont typeface="+mj-lt"/>
              <a:buAutoNum type="alphaUcPeriod"/>
            </a:pPr>
            <a:r>
              <a:rPr lang="en-US" sz="2600" dirty="0" smtClean="0"/>
              <a:t>are relatively cheap to establish.</a:t>
            </a:r>
          </a:p>
          <a:p>
            <a:pPr marL="914400" lvl="1" indent="-514350">
              <a:buFont typeface="+mj-lt"/>
              <a:buAutoNum type="alphaUcPeriod"/>
            </a:pPr>
            <a:r>
              <a:rPr lang="en-US" sz="2600" dirty="0" smtClean="0"/>
              <a:t>are constantly being replenished.</a:t>
            </a:r>
          </a:p>
          <a:p>
            <a:pPr marL="914400" lvl="1" indent="-514350">
              <a:buFont typeface="+mj-lt"/>
              <a:buAutoNum type="alphaUcPeriod"/>
            </a:pPr>
            <a:r>
              <a:rPr lang="en-US" sz="2600" dirty="0" smtClean="0"/>
              <a:t>produce large amounts of carbon dioxide.</a:t>
            </a:r>
          </a:p>
          <a:p>
            <a:pPr marL="914400" lvl="1" indent="-514350">
              <a:buFont typeface="+mj-lt"/>
              <a:buAutoNum type="alphaUcPeriod"/>
            </a:pPr>
            <a:r>
              <a:rPr lang="en-US" sz="2600" dirty="0" smtClean="0"/>
              <a:t>cover relatively small amounts of land.</a:t>
            </a:r>
          </a:p>
          <a:p>
            <a:pPr>
              <a:buNone/>
            </a:pPr>
            <a:endParaRPr lang="en-US" sz="2600" dirty="0" smtClean="0"/>
          </a:p>
          <a:p>
            <a:endParaRPr lang="en-US" sz="2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Earth Science</a:t>
            </a:r>
            <a:br>
              <a:rPr lang="en-US" dirty="0" smtClean="0"/>
            </a:br>
            <a:r>
              <a:rPr lang="en-US" sz="1200" dirty="0" smtClean="0"/>
              <a:t>E.12.C.4 </a:t>
            </a:r>
            <a:r>
              <a:rPr lang="en-US" sz="1200" dirty="0" smtClean="0">
                <a:hlinkClick r:id="rId3"/>
              </a:rPr>
              <a:t>http://www.rpdp.net/sciencetips_v2/E12C4.htm</a:t>
            </a:r>
            <a:endParaRPr lang="en-US" sz="1200" dirty="0"/>
          </a:p>
        </p:txBody>
      </p:sp>
      <p:sp>
        <p:nvSpPr>
          <p:cNvPr id="3" name="Content Placeholder 2"/>
          <p:cNvSpPr>
            <a:spLocks noGrp="1"/>
          </p:cNvSpPr>
          <p:nvPr>
            <p:ph idx="1"/>
          </p:nvPr>
        </p:nvSpPr>
        <p:spPr>
          <a:xfrm>
            <a:off x="1" y="1672043"/>
            <a:ext cx="8299047" cy="4708525"/>
          </a:xfrm>
        </p:spPr>
        <p:txBody>
          <a:bodyPr>
            <a:noAutofit/>
          </a:bodyPr>
          <a:lstStyle/>
          <a:p>
            <a:pPr lvl="0">
              <a:buNone/>
            </a:pPr>
            <a:r>
              <a:rPr lang="en-US" sz="2400" dirty="0" smtClean="0"/>
              <a:t>	</a:t>
            </a:r>
            <a:r>
              <a:rPr lang="en-US" sz="2200" dirty="0" smtClean="0"/>
              <a:t>Agriculture involves the growing of natural, renewable resources often for human consumption. Infer what might occur as the world population continues to grow.</a:t>
            </a:r>
          </a:p>
          <a:p>
            <a:pPr marL="971550" lvl="1" indent="-514350">
              <a:buFont typeface="+mj-lt"/>
              <a:buAutoNum type="alphaUcPeriod"/>
            </a:pPr>
            <a:r>
              <a:rPr lang="en-US" sz="2200" dirty="0" smtClean="0"/>
              <a:t>The soil will eventually be depleted of many necessary elements as farmers grow as many crops as they can.</a:t>
            </a:r>
          </a:p>
          <a:p>
            <a:pPr marL="971550" lvl="1" indent="-514350">
              <a:buFont typeface="+mj-lt"/>
              <a:buAutoNum type="alphaUcPeriod"/>
            </a:pPr>
            <a:r>
              <a:rPr lang="en-US" sz="2200" dirty="0" smtClean="0"/>
              <a:t>The number of crops per person will gradually increase with the population because more land will be available for farming.</a:t>
            </a:r>
          </a:p>
          <a:p>
            <a:pPr marL="971550" lvl="1" indent="-514350">
              <a:buFont typeface="+mj-lt"/>
              <a:buAutoNum type="alphaUcPeriod"/>
            </a:pPr>
            <a:r>
              <a:rPr lang="en-US" sz="2200" dirty="0" smtClean="0"/>
              <a:t>The plants will contain more nutrients from the richer soil because past plants return nutrients to the soil for future plants.</a:t>
            </a:r>
          </a:p>
          <a:p>
            <a:pPr marL="971550" lvl="1" indent="-514350">
              <a:buFont typeface="+mj-lt"/>
              <a:buAutoNum type="alphaUcPeriod"/>
            </a:pPr>
            <a:r>
              <a:rPr lang="en-US" sz="2200" dirty="0" smtClean="0"/>
              <a:t>The amount of crops needed for humans will decrease because meat will be more available for food.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1705" y="2392945"/>
            <a:ext cx="3668751" cy="3790587"/>
          </a:xfrm>
        </p:spPr>
        <p:txBody>
          <a:bodyPr>
            <a:normAutofit/>
          </a:bodyPr>
          <a:lstStyle/>
          <a:p>
            <a:pPr>
              <a:buNone/>
            </a:pPr>
            <a:r>
              <a:rPr lang="en-US" dirty="0" smtClean="0"/>
              <a:t>	How far did the car travel during the first 15 s of the trip?</a:t>
            </a:r>
          </a:p>
          <a:p>
            <a:pPr marL="914400" lvl="1" indent="-514350">
              <a:buFont typeface="+mj-lt"/>
              <a:buAutoNum type="alphaUcPeriod"/>
            </a:pPr>
            <a:r>
              <a:rPr lang="en-US" sz="2800" dirty="0" smtClean="0"/>
              <a:t>15 m</a:t>
            </a:r>
          </a:p>
          <a:p>
            <a:pPr marL="914400" lvl="1" indent="-514350">
              <a:buFont typeface="+mj-lt"/>
              <a:buAutoNum type="alphaUcPeriod"/>
            </a:pPr>
            <a:r>
              <a:rPr lang="en-US" sz="2800" dirty="0" smtClean="0"/>
              <a:t>25 m</a:t>
            </a:r>
          </a:p>
          <a:p>
            <a:pPr marL="914400" lvl="1" indent="-514350">
              <a:buFont typeface="+mj-lt"/>
              <a:buAutoNum type="alphaUcPeriod"/>
            </a:pPr>
            <a:r>
              <a:rPr lang="en-US" sz="2800" dirty="0" smtClean="0"/>
              <a:t>300 m</a:t>
            </a:r>
          </a:p>
          <a:p>
            <a:pPr marL="914400" lvl="1" indent="-514350">
              <a:buFont typeface="+mj-lt"/>
              <a:buAutoNum type="alphaUcPeriod"/>
            </a:pPr>
            <a:r>
              <a:rPr lang="en-US" sz="2800" dirty="0" smtClean="0"/>
              <a:t>500 m</a:t>
            </a:r>
          </a:p>
        </p:txBody>
      </p:sp>
      <p:pic>
        <p:nvPicPr>
          <p:cNvPr id="5" name="Content Placeholder 4" descr="09hsphysq27.gif"/>
          <p:cNvPicPr>
            <a:picLocks noGrp="1" noChangeAspect="1"/>
          </p:cNvPicPr>
          <p:nvPr>
            <p:ph sz="half" idx="2"/>
          </p:nvPr>
        </p:nvPicPr>
        <p:blipFill>
          <a:blip r:embed="rId3"/>
          <a:stretch>
            <a:fillRect/>
          </a:stretch>
        </p:blipFill>
        <p:spPr>
          <a:xfrm>
            <a:off x="4495800" y="2599980"/>
            <a:ext cx="4271963" cy="2928938"/>
          </a:xfrm>
        </p:spPr>
      </p:pic>
      <p:sp>
        <p:nvSpPr>
          <p:cNvPr id="6" name="TextBox 5"/>
          <p:cNvSpPr txBox="1"/>
          <p:nvPr/>
        </p:nvSpPr>
        <p:spPr>
          <a:xfrm>
            <a:off x="816165" y="1663547"/>
            <a:ext cx="7370904" cy="523220"/>
          </a:xfrm>
          <a:prstGeom prst="rect">
            <a:avLst/>
          </a:prstGeom>
          <a:noFill/>
        </p:spPr>
        <p:txBody>
          <a:bodyPr wrap="square" rtlCol="0">
            <a:spAutoFit/>
          </a:bodyPr>
          <a:lstStyle/>
          <a:p>
            <a:r>
              <a:rPr lang="en-US" sz="2800" dirty="0" smtClean="0"/>
              <a:t>Use the graph to answer the following question.</a:t>
            </a:r>
            <a:endParaRPr lang="en-US" sz="2800" dirty="0"/>
          </a:p>
        </p:txBody>
      </p:sp>
      <p:sp>
        <p:nvSpPr>
          <p:cNvPr id="7" name="Rectangle 6"/>
          <p:cNvSpPr/>
          <p:nvPr/>
        </p:nvSpPr>
        <p:spPr>
          <a:xfrm>
            <a:off x="5289341" y="5496892"/>
            <a:ext cx="2897728" cy="523220"/>
          </a:xfrm>
          <a:prstGeom prst="rect">
            <a:avLst/>
          </a:prstGeom>
        </p:spPr>
        <p:txBody>
          <a:bodyPr wrap="square">
            <a:spAutoFit/>
          </a:bodyPr>
          <a:lstStyle/>
          <a:p>
            <a:r>
              <a:rPr lang="en-US" sz="1400" dirty="0" smtClean="0"/>
              <a:t>From: </a:t>
            </a:r>
            <a:r>
              <a:rPr lang="en-US" sz="1400" dirty="0" smtClean="0">
                <a:hlinkClick r:id="rId4"/>
              </a:rPr>
              <a:t>http://www.doe.mass.edu/</a:t>
            </a:r>
            <a:endParaRPr lang="en-US" sz="1400" dirty="0" smtClean="0"/>
          </a:p>
          <a:p>
            <a:endParaRPr lang="en-US" sz="1400" dirty="0"/>
          </a:p>
        </p:txBody>
      </p:sp>
      <p:sp>
        <p:nvSpPr>
          <p:cNvPr id="9" name="Title 3"/>
          <p:cNvSpPr>
            <a:spLocks noGrp="1"/>
          </p:cNvSpPr>
          <p:nvPr>
            <p:ph type="title"/>
          </p:nvPr>
        </p:nvSpPr>
        <p:spPr/>
        <p:txBody>
          <a:bodyPr>
            <a:normAutofit fontScale="90000"/>
          </a:bodyPr>
          <a:lstStyle/>
          <a:p>
            <a:r>
              <a:rPr lang="en-US" sz="4900" dirty="0" smtClean="0"/>
              <a:t>Nature of Science</a:t>
            </a:r>
            <a:r>
              <a:rPr lang="en-US" dirty="0" smtClean="0"/>
              <a:t/>
            </a:r>
            <a:br>
              <a:rPr lang="en-US" dirty="0" smtClean="0"/>
            </a:br>
            <a:r>
              <a:rPr lang="en-US" sz="1300" dirty="0" smtClean="0"/>
              <a:t>N.12.A.1 </a:t>
            </a:r>
            <a:r>
              <a:rPr lang="en-US" sz="1300" dirty="0" smtClean="0">
                <a:hlinkClick r:id="rId5"/>
              </a:rPr>
              <a:t>http://www.rpdp.net/sciencetips_v2/N12A1.htm</a:t>
            </a:r>
            <a:r>
              <a:rPr lang="en-US" sz="1300" dirty="0" smtClean="0"/>
              <a:t/>
            </a:r>
            <a:br>
              <a:rPr lang="en-US" sz="1300" dirty="0" smtClean="0"/>
            </a:b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Earth Science</a:t>
            </a:r>
            <a:br>
              <a:rPr lang="en-US" dirty="0" smtClean="0"/>
            </a:br>
            <a:r>
              <a:rPr lang="en-US" sz="1200" dirty="0" smtClean="0"/>
              <a:t>E.12.C.5 </a:t>
            </a:r>
            <a:r>
              <a:rPr lang="en-US" sz="1200" dirty="0" smtClean="0">
                <a:hlinkClick r:id="rId3"/>
              </a:rPr>
              <a:t>http://www.rpdp.net/sciencetips_v2/E12C5.htm</a:t>
            </a:r>
            <a:endParaRPr lang="en-US" sz="1200" dirty="0"/>
          </a:p>
        </p:txBody>
      </p:sp>
      <p:sp>
        <p:nvSpPr>
          <p:cNvPr id="5" name="Content Placeholder 4"/>
          <p:cNvSpPr>
            <a:spLocks noGrp="1"/>
          </p:cNvSpPr>
          <p:nvPr>
            <p:ph sz="half" idx="1"/>
          </p:nvPr>
        </p:nvSpPr>
        <p:spPr>
          <a:xfrm>
            <a:off x="16376" y="3303330"/>
            <a:ext cx="6018664" cy="3258172"/>
          </a:xfrm>
        </p:spPr>
        <p:txBody>
          <a:bodyPr>
            <a:noAutofit/>
          </a:bodyPr>
          <a:lstStyle/>
          <a:p>
            <a:pPr marL="914400" lvl="1" indent="-514350">
              <a:buFont typeface="+mj-lt"/>
              <a:buAutoNum type="alphaUcPeriod"/>
            </a:pPr>
            <a:r>
              <a:rPr lang="en-US" sz="2200" dirty="0" smtClean="0"/>
              <a:t>Tombstone A contains minerals less resistant to weathering than Tombstone B.</a:t>
            </a:r>
          </a:p>
          <a:p>
            <a:pPr marL="914400" lvl="1" indent="-514350">
              <a:buFont typeface="+mj-lt"/>
              <a:buAutoNum type="alphaUcPeriod"/>
            </a:pPr>
            <a:r>
              <a:rPr lang="en-US" sz="2200" dirty="0" smtClean="0"/>
              <a:t>Tombstone A has undergone a longer period of weathering than Tombstone B.</a:t>
            </a:r>
          </a:p>
          <a:p>
            <a:pPr marL="914400" lvl="1" indent="-514350">
              <a:buFont typeface="+mj-lt"/>
              <a:buAutoNum type="alphaUcPeriod"/>
            </a:pPr>
            <a:r>
              <a:rPr lang="en-US" sz="2200" dirty="0" smtClean="0"/>
              <a:t>Tombstone A has experienced cooler temperatures than Tombstone B.</a:t>
            </a:r>
          </a:p>
          <a:p>
            <a:pPr marL="914400" lvl="1" indent="-514350">
              <a:buFont typeface="+mj-lt"/>
              <a:buAutoNum type="alphaUcPeriod"/>
            </a:pPr>
            <a:r>
              <a:rPr lang="en-US" sz="2200" dirty="0" smtClean="0"/>
              <a:t>Tombstone A was exposed to less acid rain than Tombstone B. </a:t>
            </a:r>
          </a:p>
        </p:txBody>
      </p:sp>
      <p:pic>
        <p:nvPicPr>
          <p:cNvPr id="7" name="Content Placeholder 6" descr="tombstone.png"/>
          <p:cNvPicPr>
            <a:picLocks noGrp="1" noChangeAspect="1"/>
          </p:cNvPicPr>
          <p:nvPr>
            <p:ph sz="half" idx="2"/>
          </p:nvPr>
        </p:nvPicPr>
        <p:blipFill>
          <a:blip r:embed="rId4"/>
          <a:stretch>
            <a:fillRect/>
          </a:stretch>
        </p:blipFill>
        <p:spPr>
          <a:xfrm>
            <a:off x="6035040" y="3592890"/>
            <a:ext cx="2953496" cy="2467176"/>
          </a:xfrm>
        </p:spPr>
      </p:pic>
      <p:sp>
        <p:nvSpPr>
          <p:cNvPr id="6" name="TextBox 5"/>
          <p:cNvSpPr txBox="1"/>
          <p:nvPr/>
        </p:nvSpPr>
        <p:spPr>
          <a:xfrm>
            <a:off x="386487" y="1458833"/>
            <a:ext cx="7436386" cy="1107996"/>
          </a:xfrm>
          <a:prstGeom prst="rect">
            <a:avLst/>
          </a:prstGeom>
          <a:noFill/>
        </p:spPr>
        <p:txBody>
          <a:bodyPr wrap="square" rtlCol="0">
            <a:spAutoFit/>
          </a:bodyPr>
          <a:lstStyle/>
          <a:p>
            <a:pPr>
              <a:buNone/>
            </a:pPr>
            <a:r>
              <a:rPr lang="en-US" sz="2200" dirty="0" smtClean="0"/>
              <a:t>Two tombstones, located in the same cemetery approximately 10 meters apart, face east.  Tombstone A had dates cut into the rock in 1922.  Tombstone B had dates cut into the rock in 1892.</a:t>
            </a:r>
          </a:p>
        </p:txBody>
      </p:sp>
      <p:sp>
        <p:nvSpPr>
          <p:cNvPr id="8" name="Content Placeholder 4"/>
          <p:cNvSpPr txBox="1">
            <a:spLocks/>
          </p:cNvSpPr>
          <p:nvPr/>
        </p:nvSpPr>
        <p:spPr>
          <a:xfrm>
            <a:off x="60960" y="2538568"/>
            <a:ext cx="7803166" cy="764762"/>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	Which statement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best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explains why the dates are more difficult to read on Tombstone A than on Tombstone B?</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7344137" cy="4525963"/>
          </a:xfrm>
        </p:spPr>
        <p:txBody>
          <a:bodyPr>
            <a:normAutofit fontScale="92500" lnSpcReduction="10000"/>
          </a:bodyPr>
          <a:lstStyle/>
          <a:p>
            <a:pPr>
              <a:buNone/>
            </a:pPr>
            <a:r>
              <a:rPr lang="en-US" dirty="0" smtClean="0"/>
              <a:t>	</a:t>
            </a:r>
            <a:r>
              <a:rPr lang="en-US" sz="2800" dirty="0" smtClean="0"/>
              <a:t>At standard pressure and room temperature, water is a liquid and carbon dioxide is a gas. Water and carbon dioxide exist in different states because</a:t>
            </a:r>
          </a:p>
          <a:p>
            <a:pPr>
              <a:buNone/>
            </a:pPr>
            <a:endParaRPr lang="en-US" sz="1100" dirty="0" smtClean="0"/>
          </a:p>
          <a:p>
            <a:pPr marL="914400" lvl="1" indent="-514350">
              <a:buFont typeface="+mj-lt"/>
              <a:buAutoNum type="alphaUcPeriod"/>
            </a:pPr>
            <a:r>
              <a:rPr lang="en-US" dirty="0" smtClean="0"/>
              <a:t>carbon dioxide molecules have a greater mass.</a:t>
            </a:r>
          </a:p>
          <a:p>
            <a:pPr marL="914400" lvl="1" indent="-514350">
              <a:buFont typeface="+mj-lt"/>
              <a:buAutoNum type="alphaUcPeriod"/>
            </a:pPr>
            <a:r>
              <a:rPr lang="en-US" dirty="0" smtClean="0"/>
              <a:t>water molecules have a larger diameter.</a:t>
            </a:r>
          </a:p>
          <a:p>
            <a:pPr marL="914400" lvl="1" indent="-514350">
              <a:buFont typeface="+mj-lt"/>
              <a:buAutoNum type="alphaUcPeriod"/>
            </a:pPr>
            <a:r>
              <a:rPr lang="en-US" dirty="0" smtClean="0"/>
              <a:t>the bonds are stronger in carbon dioxide molecules.</a:t>
            </a:r>
          </a:p>
          <a:p>
            <a:pPr marL="914400" lvl="1" indent="-514350">
              <a:buFont typeface="+mj-lt"/>
              <a:buAutoNum type="alphaUcPeriod"/>
            </a:pPr>
            <a:r>
              <a:rPr lang="en-US" dirty="0" smtClean="0"/>
              <a:t>the forces are greater between water molecules.</a:t>
            </a:r>
          </a:p>
          <a:p>
            <a:pPr>
              <a:buNone/>
            </a:pPr>
            <a:endParaRPr lang="en-US" dirty="0" smtClean="0"/>
          </a:p>
          <a:p>
            <a:endParaRPr lang="en-US" dirty="0"/>
          </a:p>
        </p:txBody>
      </p:sp>
      <p:sp>
        <p:nvSpPr>
          <p:cNvPr id="4" name="Rectangle 3"/>
          <p:cNvSpPr/>
          <p:nvPr/>
        </p:nvSpPr>
        <p:spPr>
          <a:xfrm>
            <a:off x="844667" y="5864553"/>
            <a:ext cx="3611585" cy="738664"/>
          </a:xfrm>
          <a:prstGeom prst="rect">
            <a:avLst/>
          </a:prstGeom>
        </p:spPr>
        <p:txBody>
          <a:bodyPr wrap="square">
            <a:spAutoFit/>
          </a:bodyPr>
          <a:lstStyle/>
          <a:p>
            <a:r>
              <a:rPr lang="en-US" sz="1400" dirty="0" smtClean="0"/>
              <a:t>From: </a:t>
            </a:r>
            <a:r>
              <a:rPr lang="en-US" sz="1400" dirty="0" smtClean="0">
                <a:hlinkClick r:id="rId3"/>
              </a:rPr>
              <a:t>http://www.education.ky.gov/KDE/</a:t>
            </a:r>
            <a:endParaRPr lang="en-US" sz="1400" dirty="0" smtClean="0"/>
          </a:p>
          <a:p>
            <a:endParaRPr lang="en-US" sz="1400" dirty="0" smtClean="0"/>
          </a:p>
          <a:p>
            <a:endParaRPr lang="en-US" sz="1400" dirty="0"/>
          </a:p>
        </p:txBody>
      </p:sp>
      <p:sp>
        <p:nvSpPr>
          <p:cNvPr id="5"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P.12.A.1 </a:t>
            </a:r>
            <a:r>
              <a:rPr lang="en-US" sz="1200" dirty="0" smtClean="0">
                <a:hlinkClick r:id="rId4"/>
              </a:rPr>
              <a:t>http://www.rpdp.net/sciencetips_v2/P12A1.htm</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4039242"/>
            <a:ext cx="8904672" cy="2725947"/>
          </a:xfrm>
        </p:spPr>
        <p:txBody>
          <a:bodyPr>
            <a:normAutofit fontScale="92500"/>
          </a:bodyPr>
          <a:lstStyle/>
          <a:p>
            <a:pPr marL="914400" lvl="1" indent="-514350">
              <a:buFont typeface="+mj-lt"/>
              <a:buAutoNum type="alphaUcPeriod"/>
            </a:pPr>
            <a:r>
              <a:rPr lang="en-US" dirty="0" smtClean="0"/>
              <a:t>Both have a definite shape, but only solids have a definite volume.</a:t>
            </a:r>
          </a:p>
          <a:p>
            <a:pPr marL="914400" lvl="1" indent="-514350">
              <a:buFont typeface="+mj-lt"/>
              <a:buAutoNum type="alphaUcPeriod"/>
            </a:pPr>
            <a:r>
              <a:rPr lang="en-US" dirty="0" smtClean="0"/>
              <a:t>Both have a definite volume, but only liquids have a definite shape.</a:t>
            </a:r>
          </a:p>
          <a:p>
            <a:pPr marL="914400" lvl="1" indent="-514350">
              <a:buFont typeface="+mj-lt"/>
              <a:buAutoNum type="alphaUcPeriod"/>
            </a:pPr>
            <a:r>
              <a:rPr lang="en-US" dirty="0" smtClean="0"/>
              <a:t>Solids have definite volume and shape, but liquids only have a definite volume.</a:t>
            </a:r>
          </a:p>
          <a:p>
            <a:pPr marL="914400" lvl="1" indent="-514350">
              <a:buFont typeface="+mj-lt"/>
              <a:buAutoNum type="alphaUcPeriod"/>
            </a:pPr>
            <a:r>
              <a:rPr lang="en-US" dirty="0" smtClean="0"/>
              <a:t>Liquids have a definite volume and shape, but solids only have a definite shape.</a:t>
            </a:r>
          </a:p>
          <a:p>
            <a:pPr>
              <a:buNone/>
            </a:pPr>
            <a:endParaRPr lang="en-US" dirty="0" smtClean="0"/>
          </a:p>
          <a:p>
            <a:endParaRPr lang="en-US" dirty="0"/>
          </a:p>
        </p:txBody>
      </p:sp>
      <p:pic>
        <p:nvPicPr>
          <p:cNvPr id="7" name="Content Placeholder 6" descr="states of matter.png"/>
          <p:cNvPicPr>
            <a:picLocks noGrp="1" noChangeAspect="1"/>
          </p:cNvPicPr>
          <p:nvPr>
            <p:ph sz="half" idx="2"/>
          </p:nvPr>
        </p:nvPicPr>
        <p:blipFill>
          <a:blip r:embed="rId3"/>
          <a:srcRect t="11968" b="36403"/>
          <a:stretch>
            <a:fillRect/>
          </a:stretch>
        </p:blipFill>
        <p:spPr>
          <a:xfrm>
            <a:off x="2448157" y="1530714"/>
            <a:ext cx="4258335" cy="1649348"/>
          </a:xfrm>
        </p:spPr>
      </p:pic>
      <p:sp>
        <p:nvSpPr>
          <p:cNvPr id="6" name="TextBox 5"/>
          <p:cNvSpPr txBox="1"/>
          <p:nvPr/>
        </p:nvSpPr>
        <p:spPr>
          <a:xfrm>
            <a:off x="363895" y="3269801"/>
            <a:ext cx="7390435" cy="769441"/>
          </a:xfrm>
          <a:prstGeom prst="rect">
            <a:avLst/>
          </a:prstGeom>
          <a:noFill/>
        </p:spPr>
        <p:txBody>
          <a:bodyPr wrap="square" rtlCol="0">
            <a:spAutoFit/>
          </a:bodyPr>
          <a:lstStyle/>
          <a:p>
            <a:r>
              <a:rPr lang="en-US" sz="2200" dirty="0" smtClean="0"/>
              <a:t>Which of the following describes the differences between solids and liquids?</a:t>
            </a:r>
            <a:endParaRPr lang="en-US" sz="2200" dirty="0"/>
          </a:p>
        </p:txBody>
      </p:sp>
      <p:sp>
        <p:nvSpPr>
          <p:cNvPr id="8"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P.12.A.1 </a:t>
            </a:r>
            <a:r>
              <a:rPr lang="en-US" sz="1200" dirty="0" smtClean="0">
                <a:hlinkClick r:id="rId4"/>
              </a:rPr>
              <a:t>http://www.rpdp.net/sciencetips_v2/P12A1.htm</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529332" cy="4525963"/>
          </a:xfrm>
        </p:spPr>
        <p:txBody>
          <a:bodyPr>
            <a:normAutofit lnSpcReduction="10000"/>
          </a:bodyPr>
          <a:lstStyle/>
          <a:p>
            <a:pPr>
              <a:buNone/>
            </a:pPr>
            <a:r>
              <a:rPr lang="en-US" dirty="0" smtClean="0"/>
              <a:t>	</a:t>
            </a:r>
            <a:r>
              <a:rPr lang="en-US" sz="2800" dirty="0" smtClean="0"/>
              <a:t>What happens to the particles of a gas as it changes phase into a liquid?</a:t>
            </a:r>
          </a:p>
          <a:p>
            <a:pPr marL="914400" lvl="1" indent="-514350">
              <a:buFont typeface="+mj-lt"/>
              <a:buAutoNum type="alphaUcPeriod"/>
            </a:pPr>
            <a:r>
              <a:rPr lang="en-US" dirty="0" smtClean="0"/>
              <a:t>They slow down and spread apart because energy is being added.</a:t>
            </a:r>
          </a:p>
          <a:p>
            <a:pPr marL="914400" lvl="1" indent="-514350">
              <a:buFont typeface="+mj-lt"/>
              <a:buAutoNum type="alphaUcPeriod"/>
            </a:pPr>
            <a:r>
              <a:rPr lang="en-US" dirty="0" smtClean="0"/>
              <a:t>They slow down and become closer because energy is being removed.</a:t>
            </a:r>
          </a:p>
          <a:p>
            <a:pPr marL="914400" lvl="1" indent="-514350">
              <a:buFont typeface="+mj-lt"/>
              <a:buAutoNum type="alphaUcPeriod"/>
            </a:pPr>
            <a:r>
              <a:rPr lang="en-US" dirty="0" smtClean="0"/>
              <a:t>They speed up and spread apart because energy is being added.</a:t>
            </a:r>
          </a:p>
          <a:p>
            <a:pPr marL="914400" lvl="1" indent="-514350">
              <a:buFont typeface="+mj-lt"/>
              <a:buAutoNum type="alphaUcPeriod"/>
            </a:pPr>
            <a:r>
              <a:rPr lang="en-US" dirty="0" smtClean="0"/>
              <a:t>They speed up and become closer because energy is being removed.</a:t>
            </a:r>
          </a:p>
          <a:p>
            <a:pPr>
              <a:buNone/>
            </a:pP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P.12.A.1 </a:t>
            </a:r>
            <a:r>
              <a:rPr lang="en-US" sz="1200" dirty="0" smtClean="0">
                <a:hlinkClick r:id="rId3"/>
              </a:rPr>
              <a:t>http://www.rpdp.net/sciencetips_v2/P12A1.htm</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7575630" cy="4525963"/>
          </a:xfrm>
        </p:spPr>
        <p:txBody>
          <a:bodyPr>
            <a:normAutofit fontScale="92500" lnSpcReduction="10000"/>
          </a:bodyPr>
          <a:lstStyle/>
          <a:p>
            <a:pPr lvl="0">
              <a:buNone/>
            </a:pPr>
            <a:r>
              <a:rPr lang="en-US" i="1" dirty="0" smtClean="0"/>
              <a:t>	</a:t>
            </a:r>
            <a:r>
              <a:rPr lang="en-US" sz="3000" b="1" i="1" dirty="0" smtClean="0"/>
              <a:t>Use the periodic table on the next slide to answer the following question.</a:t>
            </a:r>
            <a:endParaRPr lang="en-US" sz="3000" b="1" dirty="0" smtClean="0"/>
          </a:p>
          <a:p>
            <a:pPr>
              <a:buNone/>
            </a:pPr>
            <a:endParaRPr lang="en-US" sz="1300" dirty="0" smtClean="0"/>
          </a:p>
          <a:p>
            <a:pPr>
              <a:buNone/>
            </a:pPr>
            <a:r>
              <a:rPr lang="en-US" sz="3000" dirty="0" smtClean="0"/>
              <a:t>	Which group of elements would be expected to have similar properties?</a:t>
            </a:r>
          </a:p>
          <a:p>
            <a:pPr marL="914400" lvl="1" indent="-514350">
              <a:buFont typeface="+mj-lt"/>
              <a:buAutoNum type="alphaUcPeriod"/>
            </a:pPr>
            <a:r>
              <a:rPr lang="en-US" sz="3000" dirty="0" smtClean="0"/>
              <a:t>Oxygen, sulfur, selenium</a:t>
            </a:r>
          </a:p>
          <a:p>
            <a:pPr marL="914400" lvl="1" indent="-514350">
              <a:buFont typeface="+mj-lt"/>
              <a:buAutoNum type="alphaUcPeriod"/>
            </a:pPr>
            <a:r>
              <a:rPr lang="en-US" sz="3000" dirty="0" smtClean="0"/>
              <a:t>Boron , carbon, nitrogen</a:t>
            </a:r>
          </a:p>
          <a:p>
            <a:pPr marL="914400" lvl="1" indent="-514350">
              <a:buFont typeface="+mj-lt"/>
              <a:buAutoNum type="alphaUcPeriod"/>
            </a:pPr>
            <a:r>
              <a:rPr lang="en-US" sz="3000" dirty="0" smtClean="0"/>
              <a:t>Sodium, magnesium, aluminum</a:t>
            </a:r>
          </a:p>
          <a:p>
            <a:pPr marL="914400" lvl="1" indent="-514350">
              <a:buFont typeface="+mj-lt"/>
              <a:buAutoNum type="alphaUcPeriod"/>
            </a:pPr>
            <a:r>
              <a:rPr lang="en-US" sz="3000" dirty="0" smtClean="0"/>
              <a:t>Neon, sodium, iron</a:t>
            </a:r>
          </a:p>
          <a:p>
            <a:pPr>
              <a:buNone/>
            </a:pPr>
            <a:r>
              <a:rPr lang="en-US" dirty="0" smtClean="0"/>
              <a:t> </a:t>
            </a:r>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P.12.A.2 </a:t>
            </a:r>
            <a:r>
              <a:rPr lang="en-US" sz="1200" dirty="0" smtClean="0">
                <a:hlinkClick r:id="rId3"/>
              </a:rPr>
              <a:t>http://www.rpdp.net/sciencetips_v2/P12A2.htm</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iodic_table_of_elements_2.jpg"/>
          <p:cNvPicPr>
            <a:picLocks noChangeAspect="1"/>
          </p:cNvPicPr>
          <p:nvPr/>
        </p:nvPicPr>
        <p:blipFill>
          <a:blip r:embed="rId3"/>
          <a:srcRect/>
          <a:stretch>
            <a:fillRect/>
          </a:stretch>
        </p:blipFill>
        <p:spPr>
          <a:xfrm>
            <a:off x="9394" y="99153"/>
            <a:ext cx="9125211" cy="6654187"/>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5966749" cy="4525963"/>
          </a:xfrm>
        </p:spPr>
        <p:txBody>
          <a:bodyPr>
            <a:normAutofit fontScale="47500" lnSpcReduction="20000"/>
          </a:bodyPr>
          <a:lstStyle/>
          <a:p>
            <a:pPr>
              <a:buNone/>
            </a:pPr>
            <a:r>
              <a:rPr lang="en-US" dirty="0" smtClean="0"/>
              <a:t>	</a:t>
            </a:r>
            <a:r>
              <a:rPr lang="en-US" sz="4400" dirty="0" smtClean="0"/>
              <a:t>The figure to the right shows part of the periodic table.</a:t>
            </a:r>
          </a:p>
          <a:p>
            <a:pPr>
              <a:buNone/>
            </a:pPr>
            <a:endParaRPr lang="en-US" sz="4400" dirty="0" smtClean="0"/>
          </a:p>
          <a:p>
            <a:pPr>
              <a:buNone/>
            </a:pPr>
            <a:r>
              <a:rPr lang="en-US" sz="4400" dirty="0" smtClean="0"/>
              <a:t> 	Which of the following is an accurate comparison of the atomic number and mass of copper (Cu) and gold (Au)?</a:t>
            </a:r>
          </a:p>
          <a:p>
            <a:pPr marL="914400" lvl="1" indent="-514350">
              <a:buFont typeface="+mj-lt"/>
              <a:buAutoNum type="alphaUcPeriod"/>
            </a:pPr>
            <a:r>
              <a:rPr lang="en-US" sz="4400" dirty="0" smtClean="0"/>
              <a:t>Au has a smaller atomic mass and fewer electrons than Cu. </a:t>
            </a:r>
          </a:p>
          <a:p>
            <a:pPr marL="914400" lvl="1" indent="-514350">
              <a:buFont typeface="+mj-lt"/>
              <a:buAutoNum type="alphaUcPeriod"/>
            </a:pPr>
            <a:r>
              <a:rPr lang="en-US" sz="4400" dirty="0" smtClean="0"/>
              <a:t>Au has the same atomic mass as Cu but a greater atomic number. </a:t>
            </a:r>
          </a:p>
          <a:p>
            <a:pPr marL="914400" lvl="1" indent="-514350">
              <a:buFont typeface="+mj-lt"/>
              <a:buAutoNum type="alphaUcPeriod"/>
            </a:pPr>
            <a:r>
              <a:rPr lang="en-US" sz="4400" dirty="0" smtClean="0"/>
              <a:t>Au has the same atomic number as Cu but a much greater atomic mass.  </a:t>
            </a:r>
          </a:p>
          <a:p>
            <a:pPr marL="914400" lvl="1" indent="-514350">
              <a:buFont typeface="+mj-lt"/>
              <a:buAutoNum type="alphaUcPeriod"/>
            </a:pPr>
            <a:r>
              <a:rPr lang="en-US" sz="4400" dirty="0" smtClean="0"/>
              <a:t>Au has both a greater atomic number and a greater atomic mass than Cu.  </a:t>
            </a:r>
          </a:p>
          <a:p>
            <a:pPr>
              <a:buNone/>
            </a:pPr>
            <a:endParaRPr lang="en-US" dirty="0"/>
          </a:p>
        </p:txBody>
      </p:sp>
      <p:graphicFrame>
        <p:nvGraphicFramePr>
          <p:cNvPr id="4" name="Table 3"/>
          <p:cNvGraphicFramePr>
            <a:graphicFrameLocks noGrp="1"/>
          </p:cNvGraphicFramePr>
          <p:nvPr/>
        </p:nvGraphicFramePr>
        <p:xfrm>
          <a:off x="6736466" y="1747777"/>
          <a:ext cx="596097" cy="1763403"/>
        </p:xfrm>
        <a:graphic>
          <a:graphicData uri="http://schemas.openxmlformats.org/drawingml/2006/table">
            <a:tbl>
              <a:tblPr firstRow="1" bandRow="1">
                <a:tableStyleId>{5940675A-B579-460E-94D1-54222C63F5DA}</a:tableStyleId>
              </a:tblPr>
              <a:tblGrid>
                <a:gridCol w="596097"/>
              </a:tblGrid>
              <a:tr h="587801">
                <a:tc>
                  <a:txBody>
                    <a:bodyPr/>
                    <a:lstStyle/>
                    <a:p>
                      <a:r>
                        <a:rPr lang="en-US" sz="2800" b="1" dirty="0" smtClean="0"/>
                        <a:t>Cu</a:t>
                      </a:r>
                      <a:endParaRPr lang="en-US" sz="2800" b="1" dirty="0"/>
                    </a:p>
                  </a:txBody>
                  <a:tcPr/>
                </a:tc>
              </a:tr>
              <a:tr h="587801">
                <a:tc>
                  <a:txBody>
                    <a:bodyPr/>
                    <a:lstStyle/>
                    <a:p>
                      <a:r>
                        <a:rPr lang="en-US" sz="2800" b="1" dirty="0" smtClean="0"/>
                        <a:t>Ag</a:t>
                      </a:r>
                      <a:endParaRPr lang="en-US" sz="2800" b="1" dirty="0"/>
                    </a:p>
                  </a:txBody>
                  <a:tcPr/>
                </a:tc>
              </a:tr>
              <a:tr h="587801">
                <a:tc>
                  <a:txBody>
                    <a:bodyPr/>
                    <a:lstStyle/>
                    <a:p>
                      <a:r>
                        <a:rPr lang="en-US" sz="2800" b="1" dirty="0" smtClean="0"/>
                        <a:t>Au</a:t>
                      </a:r>
                      <a:endParaRPr lang="en-US" sz="2800" b="1" dirty="0"/>
                    </a:p>
                  </a:txBody>
                  <a:tcPr/>
                </a:tc>
              </a:tr>
            </a:tbl>
          </a:graphicData>
        </a:graphic>
      </p:graphicFrame>
      <p:sp>
        <p:nvSpPr>
          <p:cNvPr id="7" name="Rectangle 6"/>
          <p:cNvSpPr/>
          <p:nvPr/>
        </p:nvSpPr>
        <p:spPr>
          <a:xfrm>
            <a:off x="717340" y="5753418"/>
            <a:ext cx="2897728" cy="523220"/>
          </a:xfrm>
          <a:prstGeom prst="rect">
            <a:avLst/>
          </a:prstGeom>
        </p:spPr>
        <p:txBody>
          <a:bodyPr wrap="square">
            <a:spAutoFit/>
          </a:bodyPr>
          <a:lstStyle/>
          <a:p>
            <a:r>
              <a:rPr lang="en-US" sz="1400" dirty="0" smtClean="0"/>
              <a:t>From: </a:t>
            </a:r>
            <a:r>
              <a:rPr lang="en-US" sz="1400" dirty="0" smtClean="0">
                <a:hlinkClick r:id="rId3"/>
              </a:rPr>
              <a:t>http://www.doe.mass.edu/</a:t>
            </a:r>
            <a:endParaRPr lang="en-US" sz="1400" dirty="0" smtClean="0"/>
          </a:p>
          <a:p>
            <a:endParaRPr lang="en-US" sz="1400" dirty="0"/>
          </a:p>
        </p:txBody>
      </p:sp>
      <p:sp>
        <p:nvSpPr>
          <p:cNvPr id="8"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P.12.A.2 </a:t>
            </a:r>
            <a:r>
              <a:rPr lang="en-US" sz="1200" dirty="0" smtClean="0">
                <a:hlinkClick r:id="rId4"/>
              </a:rPr>
              <a:t>http://www.rpdp.net/sciencetips_v2/P12A2.htm</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6748762" cy="4525963"/>
          </a:xfrm>
        </p:spPr>
        <p:txBody>
          <a:bodyPr>
            <a:normAutofit/>
          </a:bodyPr>
          <a:lstStyle/>
          <a:p>
            <a:pPr>
              <a:buNone/>
            </a:pPr>
            <a:r>
              <a:rPr lang="en-US" dirty="0" smtClean="0"/>
              <a:t>	Which of the following elements can form an anion that contains 54 electrons, 74 neutrons, and 53 protons?</a:t>
            </a:r>
          </a:p>
          <a:p>
            <a:pPr>
              <a:buNone/>
            </a:pPr>
            <a:endParaRPr lang="en-US" dirty="0" smtClean="0"/>
          </a:p>
          <a:p>
            <a:pPr>
              <a:buNone/>
            </a:pPr>
            <a:endParaRPr lang="en-US" dirty="0" smtClean="0"/>
          </a:p>
          <a:p>
            <a:pPr>
              <a:buNone/>
            </a:pPr>
            <a:endParaRPr lang="en-US" dirty="0" smtClean="0"/>
          </a:p>
          <a:p>
            <a:pPr>
              <a:buNone/>
            </a:pPr>
            <a:r>
              <a:rPr lang="en-US" dirty="0" smtClean="0"/>
              <a:t>  A. 			  B.				   C.			   D. 			</a:t>
            </a:r>
            <a:endParaRPr lang="en-US" dirty="0"/>
          </a:p>
        </p:txBody>
      </p:sp>
      <p:pic>
        <p:nvPicPr>
          <p:cNvPr id="7" name="Content Placeholder 6" descr="05k10a14a.gif"/>
          <p:cNvPicPr>
            <a:picLocks noGrp="1" noChangeAspect="1"/>
          </p:cNvPicPr>
          <p:nvPr>
            <p:ph sz="half" idx="2"/>
          </p:nvPr>
        </p:nvPicPr>
        <p:blipFill>
          <a:blip r:embed="rId3"/>
          <a:stretch>
            <a:fillRect/>
          </a:stretch>
        </p:blipFill>
        <p:spPr>
          <a:xfrm>
            <a:off x="1013146" y="3520904"/>
            <a:ext cx="1338564" cy="1513852"/>
          </a:xfrm>
        </p:spPr>
      </p:pic>
      <p:pic>
        <p:nvPicPr>
          <p:cNvPr id="196609" name="Picture 1" descr="The image associated with question 14, answer B."/>
          <p:cNvPicPr>
            <a:picLocks noChangeAspect="1" noChangeArrowheads="1"/>
          </p:cNvPicPr>
          <p:nvPr/>
        </p:nvPicPr>
        <p:blipFill>
          <a:blip r:embed="rId4"/>
          <a:srcRect/>
          <a:stretch>
            <a:fillRect/>
          </a:stretch>
        </p:blipFill>
        <p:spPr bwMode="auto">
          <a:xfrm>
            <a:off x="2873898" y="3520904"/>
            <a:ext cx="1362437" cy="1540851"/>
          </a:xfrm>
          <a:prstGeom prst="rect">
            <a:avLst/>
          </a:prstGeom>
          <a:noFill/>
        </p:spPr>
      </p:pic>
      <p:pic>
        <p:nvPicPr>
          <p:cNvPr id="196610" name="Picture 2" descr="The image associated with question 14, answer C."/>
          <p:cNvPicPr>
            <a:picLocks noChangeAspect="1" noChangeArrowheads="1"/>
          </p:cNvPicPr>
          <p:nvPr/>
        </p:nvPicPr>
        <p:blipFill>
          <a:blip r:embed="rId5"/>
          <a:srcRect/>
          <a:stretch>
            <a:fillRect/>
          </a:stretch>
        </p:blipFill>
        <p:spPr bwMode="auto">
          <a:xfrm>
            <a:off x="4756231" y="3547904"/>
            <a:ext cx="1338563" cy="1513851"/>
          </a:xfrm>
          <a:prstGeom prst="rect">
            <a:avLst/>
          </a:prstGeom>
          <a:noFill/>
        </p:spPr>
      </p:pic>
      <p:pic>
        <p:nvPicPr>
          <p:cNvPr id="196611" name="Picture 3" descr="The image associated with question 14, answer D."/>
          <p:cNvPicPr>
            <a:picLocks noChangeAspect="1" noChangeArrowheads="1"/>
          </p:cNvPicPr>
          <p:nvPr/>
        </p:nvPicPr>
        <p:blipFill>
          <a:blip r:embed="rId6"/>
          <a:srcRect/>
          <a:stretch>
            <a:fillRect/>
          </a:stretch>
        </p:blipFill>
        <p:spPr bwMode="auto">
          <a:xfrm>
            <a:off x="6571405" y="3547904"/>
            <a:ext cx="1338563" cy="1513851"/>
          </a:xfrm>
          <a:prstGeom prst="rect">
            <a:avLst/>
          </a:prstGeom>
          <a:noFill/>
        </p:spPr>
      </p:pic>
      <p:sp>
        <p:nvSpPr>
          <p:cNvPr id="10" name="Rectangle 9"/>
          <p:cNvSpPr/>
          <p:nvPr/>
        </p:nvSpPr>
        <p:spPr>
          <a:xfrm>
            <a:off x="902846" y="5712165"/>
            <a:ext cx="2897728" cy="523220"/>
          </a:xfrm>
          <a:prstGeom prst="rect">
            <a:avLst/>
          </a:prstGeom>
        </p:spPr>
        <p:txBody>
          <a:bodyPr wrap="square">
            <a:spAutoFit/>
          </a:bodyPr>
          <a:lstStyle/>
          <a:p>
            <a:r>
              <a:rPr lang="en-US" sz="1400" dirty="0" smtClean="0"/>
              <a:t>From: </a:t>
            </a:r>
            <a:r>
              <a:rPr lang="en-US" sz="1400" dirty="0" smtClean="0">
                <a:hlinkClick r:id="rId7"/>
              </a:rPr>
              <a:t>http://www.doe.mass.edu/</a:t>
            </a:r>
            <a:endParaRPr lang="en-US" sz="1400" dirty="0" smtClean="0"/>
          </a:p>
          <a:p>
            <a:endParaRPr lang="en-US" sz="1400" dirty="0"/>
          </a:p>
        </p:txBody>
      </p:sp>
      <p:sp>
        <p:nvSpPr>
          <p:cNvPr id="9"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P.12.A.2 </a:t>
            </a:r>
            <a:r>
              <a:rPr lang="en-US" sz="1200" dirty="0" smtClean="0">
                <a:hlinkClick r:id="rId8"/>
              </a:rPr>
              <a:t>http://www.rpdp.net/sciencetips_v2/P12A2.htm</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459884" cy="4525963"/>
          </a:xfrm>
        </p:spPr>
        <p:txBody>
          <a:bodyPr>
            <a:normAutofit lnSpcReduction="10000"/>
          </a:bodyPr>
          <a:lstStyle/>
          <a:p>
            <a:pPr>
              <a:buNone/>
            </a:pPr>
            <a:r>
              <a:rPr lang="en-US" dirty="0" smtClean="0"/>
              <a:t>	</a:t>
            </a:r>
            <a:r>
              <a:rPr lang="en-US" sz="2800" dirty="0" smtClean="0"/>
              <a:t>Which of the following describes the physical  separation of the components of a mixture?</a:t>
            </a:r>
          </a:p>
          <a:p>
            <a:pPr marL="914400" lvl="1" indent="-514350">
              <a:buFont typeface="+mj-lt"/>
              <a:buAutoNum type="alphaUcPeriod"/>
            </a:pPr>
            <a:r>
              <a:rPr lang="en-US" dirty="0" smtClean="0"/>
              <a:t>Water is broken down into hydrogen and oxygen.</a:t>
            </a:r>
          </a:p>
          <a:p>
            <a:pPr marL="914400" lvl="1" indent="-514350">
              <a:buFont typeface="+mj-lt"/>
              <a:buAutoNum type="alphaUcPeriod"/>
            </a:pPr>
            <a:r>
              <a:rPr lang="en-US" dirty="0" smtClean="0"/>
              <a:t>Salt is isolated from seawater through evaporation. </a:t>
            </a:r>
          </a:p>
          <a:p>
            <a:pPr marL="914400" lvl="1" indent="-514350">
              <a:buFont typeface="+mj-lt"/>
              <a:buAutoNum type="alphaUcPeriod"/>
            </a:pPr>
            <a:r>
              <a:rPr lang="en-US" dirty="0" smtClean="0"/>
              <a:t>Propane reacts with oxygen to form carbon dioxide and water.  </a:t>
            </a:r>
          </a:p>
          <a:p>
            <a:pPr marL="914400" lvl="1" indent="-514350">
              <a:buFont typeface="+mj-lt"/>
              <a:buAutoNum type="alphaUcPeriod"/>
            </a:pPr>
            <a:r>
              <a:rPr lang="en-US" dirty="0" smtClean="0"/>
              <a:t>Calcium carbonate decomposes to form calcium oxide and carbon dioxide.</a:t>
            </a:r>
          </a:p>
          <a:p>
            <a:pPr>
              <a:buNone/>
            </a:pPr>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P.12.A.3 </a:t>
            </a:r>
            <a:r>
              <a:rPr lang="en-US" sz="1200" dirty="0" smtClean="0">
                <a:hlinkClick r:id="rId3"/>
              </a:rPr>
              <a:t>http://www.rpdp.net/sciencetips_v2/P12A3.htm</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2800" dirty="0" smtClean="0"/>
              <a:t>Physical properties of a mixture </a:t>
            </a:r>
            <a:endParaRPr lang="en-US" dirty="0" smtClean="0"/>
          </a:p>
          <a:p>
            <a:pPr marL="971550" lvl="1" indent="-514350">
              <a:buFont typeface="+mj-lt"/>
              <a:buAutoNum type="alphaUcPeriod"/>
            </a:pPr>
            <a:r>
              <a:rPr lang="en-US" dirty="0" smtClean="0"/>
              <a:t>vary with the amount of substance. </a:t>
            </a:r>
          </a:p>
          <a:p>
            <a:pPr marL="971550" lvl="1" indent="-514350">
              <a:buFont typeface="+mj-lt"/>
              <a:buAutoNum type="alphaUcPeriod"/>
            </a:pPr>
            <a:r>
              <a:rPr lang="en-US" dirty="0" smtClean="0"/>
              <a:t>depend on the volume of the substance. </a:t>
            </a:r>
          </a:p>
          <a:p>
            <a:pPr marL="971550" lvl="1" indent="-514350">
              <a:buFont typeface="+mj-lt"/>
              <a:buAutoNum type="alphaUcPeriod"/>
            </a:pPr>
            <a:r>
              <a:rPr lang="en-US" dirty="0" smtClean="0"/>
              <a:t>depend on the organization of the substance. </a:t>
            </a:r>
          </a:p>
          <a:p>
            <a:pPr marL="971550" lvl="1" indent="-514350">
              <a:buFont typeface="+mj-lt"/>
              <a:buAutoNum type="alphaUcPeriod"/>
            </a:pPr>
            <a:r>
              <a:rPr lang="en-US" dirty="0" smtClean="0"/>
              <a:t>vary depending upon its components. </a:t>
            </a:r>
          </a:p>
          <a:p>
            <a:pPr>
              <a:buNone/>
            </a:pPr>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P.12.A.3 </a:t>
            </a:r>
            <a:r>
              <a:rPr lang="en-US" sz="1200" dirty="0" smtClean="0">
                <a:hlinkClick r:id="rId3"/>
              </a:rPr>
              <a:t>http://www.rpdp.net/sciencetips_v2/P12A3.htm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750" y="2071868"/>
            <a:ext cx="4312920" cy="4539410"/>
          </a:xfrm>
        </p:spPr>
        <p:txBody>
          <a:bodyPr>
            <a:normAutofit/>
          </a:bodyPr>
          <a:lstStyle/>
          <a:p>
            <a:pPr lvl="0">
              <a:buNone/>
            </a:pPr>
            <a:r>
              <a:rPr lang="en-US" sz="2000" dirty="0" smtClean="0"/>
              <a:t>	</a:t>
            </a:r>
          </a:p>
          <a:p>
            <a:pPr>
              <a:buNone/>
            </a:pPr>
            <a:r>
              <a:rPr lang="en-US" sz="2400" dirty="0" smtClean="0"/>
              <a:t>	Which substance is</a:t>
            </a:r>
            <a:br>
              <a:rPr lang="en-US" sz="2400" dirty="0" smtClean="0"/>
            </a:br>
            <a:r>
              <a:rPr lang="en-US" sz="2400" dirty="0" smtClean="0"/>
              <a:t>a liquid at temperatures ranging from</a:t>
            </a:r>
            <a:br>
              <a:rPr lang="en-US" sz="2400" dirty="0" smtClean="0"/>
            </a:br>
            <a:r>
              <a:rPr lang="en-US" sz="2400" dirty="0" smtClean="0"/>
              <a:t>–50°C to 0°C?</a:t>
            </a:r>
            <a:endParaRPr lang="en-US" dirty="0" smtClean="0"/>
          </a:p>
          <a:p>
            <a:pPr marL="914400" lvl="1" indent="-514350">
              <a:buFont typeface="+mj-lt"/>
              <a:buAutoNum type="alphaUcPeriod"/>
            </a:pPr>
            <a:r>
              <a:rPr lang="en-US" dirty="0" smtClean="0"/>
              <a:t>Bromine  </a:t>
            </a:r>
          </a:p>
          <a:p>
            <a:pPr marL="914400" lvl="1" indent="-514350">
              <a:buFont typeface="+mj-lt"/>
              <a:buAutoNum type="alphaUcPeriod"/>
            </a:pPr>
            <a:r>
              <a:rPr lang="en-US" dirty="0" smtClean="0"/>
              <a:t>Chlorine </a:t>
            </a:r>
          </a:p>
          <a:p>
            <a:pPr marL="914400" lvl="1" indent="-514350">
              <a:buFont typeface="+mj-lt"/>
              <a:buAutoNum type="alphaUcPeriod"/>
            </a:pPr>
            <a:r>
              <a:rPr lang="en-US" dirty="0" smtClean="0"/>
              <a:t>Ethanol</a:t>
            </a:r>
          </a:p>
          <a:p>
            <a:pPr marL="914400" lvl="1" indent="-514350">
              <a:buFont typeface="+mj-lt"/>
              <a:buAutoNum type="alphaUcPeriod"/>
            </a:pPr>
            <a:r>
              <a:rPr lang="en-US" dirty="0" smtClean="0"/>
              <a:t>Mercury</a:t>
            </a:r>
          </a:p>
          <a:p>
            <a:endParaRPr lang="en-US" dirty="0"/>
          </a:p>
        </p:txBody>
      </p:sp>
      <p:sp>
        <p:nvSpPr>
          <p:cNvPr id="8" name="Rectangle 7"/>
          <p:cNvSpPr/>
          <p:nvPr/>
        </p:nvSpPr>
        <p:spPr>
          <a:xfrm>
            <a:off x="457199" y="1526759"/>
            <a:ext cx="7274689" cy="830997"/>
          </a:xfrm>
          <a:prstGeom prst="rect">
            <a:avLst/>
          </a:prstGeom>
        </p:spPr>
        <p:txBody>
          <a:bodyPr wrap="square">
            <a:spAutoFit/>
          </a:bodyPr>
          <a:lstStyle/>
          <a:p>
            <a:r>
              <a:rPr lang="en-US" sz="2400" dirty="0" smtClean="0"/>
              <a:t>The table below shows some characteristics of four substances at 1 atm pressure.</a:t>
            </a:r>
            <a:endParaRPr lang="en-US" sz="2400" dirty="0"/>
          </a:p>
        </p:txBody>
      </p:sp>
      <p:pic>
        <p:nvPicPr>
          <p:cNvPr id="10" name="Content Placeholder 9" descr="07chemHSq35.gif"/>
          <p:cNvPicPr>
            <a:picLocks noGrp="1" noChangeAspect="1"/>
          </p:cNvPicPr>
          <p:nvPr>
            <p:ph sz="half" idx="2"/>
          </p:nvPr>
        </p:nvPicPr>
        <p:blipFill>
          <a:blip r:embed="rId3"/>
          <a:stretch>
            <a:fillRect/>
          </a:stretch>
        </p:blipFill>
        <p:spPr>
          <a:xfrm>
            <a:off x="3732647" y="2546430"/>
            <a:ext cx="5146492" cy="2847372"/>
          </a:xfrm>
        </p:spPr>
      </p:pic>
      <p:sp>
        <p:nvSpPr>
          <p:cNvPr id="11" name="Rectangle 10"/>
          <p:cNvSpPr/>
          <p:nvPr/>
        </p:nvSpPr>
        <p:spPr>
          <a:xfrm>
            <a:off x="4834160" y="5393802"/>
            <a:ext cx="2897728" cy="523220"/>
          </a:xfrm>
          <a:prstGeom prst="rect">
            <a:avLst/>
          </a:prstGeom>
        </p:spPr>
        <p:txBody>
          <a:bodyPr wrap="square">
            <a:spAutoFit/>
          </a:bodyPr>
          <a:lstStyle/>
          <a:p>
            <a:r>
              <a:rPr lang="en-US" sz="1400" dirty="0" smtClean="0"/>
              <a:t>From: </a:t>
            </a:r>
            <a:r>
              <a:rPr lang="en-US" sz="1400" dirty="0" smtClean="0">
                <a:hlinkClick r:id="rId4"/>
              </a:rPr>
              <a:t>http://www.doe.mass.edu/</a:t>
            </a:r>
            <a:endParaRPr lang="en-US" sz="1400" dirty="0" smtClean="0"/>
          </a:p>
          <a:p>
            <a:endParaRPr lang="en-US" sz="1400" dirty="0"/>
          </a:p>
        </p:txBody>
      </p:sp>
      <p:sp>
        <p:nvSpPr>
          <p:cNvPr id="12" name="Title 3"/>
          <p:cNvSpPr>
            <a:spLocks noGrp="1"/>
          </p:cNvSpPr>
          <p:nvPr>
            <p:ph type="title"/>
          </p:nvPr>
        </p:nvSpPr>
        <p:spPr/>
        <p:txBody>
          <a:bodyPr>
            <a:normAutofit fontScale="90000"/>
          </a:bodyPr>
          <a:lstStyle/>
          <a:p>
            <a:r>
              <a:rPr lang="en-US" sz="4900" dirty="0" smtClean="0"/>
              <a:t>Nature of Science</a:t>
            </a:r>
            <a:r>
              <a:rPr lang="en-US" dirty="0" smtClean="0"/>
              <a:t/>
            </a:r>
            <a:br>
              <a:rPr lang="en-US" dirty="0" smtClean="0"/>
            </a:br>
            <a:r>
              <a:rPr lang="en-US" sz="1300" dirty="0" smtClean="0"/>
              <a:t>N.12.A.1 </a:t>
            </a:r>
            <a:r>
              <a:rPr lang="en-US" sz="1300" dirty="0" smtClean="0">
                <a:hlinkClick r:id="rId5"/>
              </a:rPr>
              <a:t>http://www.rpdp.net/sciencetips_v2/N12A1.htm</a:t>
            </a:r>
            <a:r>
              <a:rPr lang="en-US" sz="1300" dirty="0" smtClean="0"/>
              <a:t/>
            </a:r>
            <a:br>
              <a:rPr lang="en-US" sz="1300" dirty="0" smtClean="0"/>
            </a:b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13585" cy="4525963"/>
          </a:xfrm>
        </p:spPr>
        <p:txBody>
          <a:bodyPr/>
          <a:lstStyle/>
          <a:p>
            <a:pPr>
              <a:buNone/>
            </a:pPr>
            <a:r>
              <a:rPr lang="en-US" dirty="0" smtClean="0"/>
              <a:t>	</a:t>
            </a:r>
            <a:r>
              <a:rPr lang="en-US" sz="2800" dirty="0" smtClean="0"/>
              <a:t>Concrete is composed of Portland cement, rocks, sand, and water. Which of the following best describes concrete? </a:t>
            </a:r>
            <a:endParaRPr lang="en-US" dirty="0" smtClean="0"/>
          </a:p>
          <a:p>
            <a:pPr marL="914400" lvl="1" indent="-514350">
              <a:buFont typeface="+mj-lt"/>
              <a:buAutoNum type="alphaUcPeriod"/>
            </a:pPr>
            <a:r>
              <a:rPr lang="en-US" dirty="0" smtClean="0"/>
              <a:t>An element </a:t>
            </a:r>
          </a:p>
          <a:p>
            <a:pPr marL="914400" lvl="1" indent="-514350">
              <a:buFont typeface="+mj-lt"/>
              <a:buAutoNum type="alphaUcPeriod"/>
            </a:pPr>
            <a:r>
              <a:rPr lang="en-US" dirty="0" smtClean="0"/>
              <a:t>A compound </a:t>
            </a:r>
          </a:p>
          <a:p>
            <a:pPr marL="914400" lvl="1" indent="-514350">
              <a:buFont typeface="+mj-lt"/>
              <a:buAutoNum type="alphaUcPeriod"/>
            </a:pPr>
            <a:r>
              <a:rPr lang="en-US" dirty="0" smtClean="0"/>
              <a:t>Homogenous mixture   </a:t>
            </a:r>
          </a:p>
          <a:p>
            <a:pPr marL="914400" lvl="1" indent="-514350">
              <a:buFont typeface="+mj-lt"/>
              <a:buAutoNum type="alphaUcPeriod"/>
            </a:pPr>
            <a:r>
              <a:rPr lang="en-US" dirty="0" smtClean="0"/>
              <a:t>Heterogeneous mixture</a:t>
            </a:r>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P.12.A.3 </a:t>
            </a:r>
            <a:r>
              <a:rPr lang="en-US" sz="1200" dirty="0" smtClean="0">
                <a:hlinkClick r:id="rId3"/>
              </a:rPr>
              <a:t>http://www.rpdp.net/sciencetips_v2/P12A3.htm</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171" y="2293617"/>
            <a:ext cx="4648200" cy="3880674"/>
          </a:xfrm>
        </p:spPr>
        <p:txBody>
          <a:bodyPr>
            <a:normAutofit fontScale="77500" lnSpcReduction="20000"/>
          </a:bodyPr>
          <a:lstStyle/>
          <a:p>
            <a:pPr>
              <a:buNone/>
            </a:pPr>
            <a:r>
              <a:rPr lang="en-US" dirty="0" smtClean="0"/>
              <a:t>	</a:t>
            </a:r>
            <a:r>
              <a:rPr lang="en-US" sz="2600" dirty="0" smtClean="0"/>
              <a:t>What statement correctly describes the  models ?</a:t>
            </a:r>
          </a:p>
          <a:p>
            <a:pPr marL="914400" lvl="1" indent="-514350">
              <a:buFont typeface="+mj-lt"/>
              <a:buAutoNum type="alphaUcPeriod"/>
            </a:pPr>
            <a:r>
              <a:rPr lang="en-US" sz="2600" dirty="0" smtClean="0"/>
              <a:t>Model I shows ionic bonding because the valence electrons are shared. </a:t>
            </a:r>
          </a:p>
          <a:p>
            <a:pPr marL="914400" lvl="1" indent="-514350">
              <a:buFont typeface="+mj-lt"/>
              <a:buAutoNum type="alphaUcPeriod"/>
            </a:pPr>
            <a:r>
              <a:rPr lang="en-US" sz="2600" dirty="0" smtClean="0"/>
              <a:t>Model II shows covalent bonding because the valence electrons are transferred. </a:t>
            </a:r>
          </a:p>
          <a:p>
            <a:pPr marL="914400" lvl="1" indent="-514350">
              <a:buFont typeface="+mj-lt"/>
              <a:buAutoNum type="alphaUcPeriod"/>
            </a:pPr>
            <a:r>
              <a:rPr lang="en-US" sz="2600" dirty="0" smtClean="0"/>
              <a:t>Model I shows covalent bonding because the valence electrons are transferred. </a:t>
            </a:r>
          </a:p>
          <a:p>
            <a:pPr marL="914400" lvl="1" indent="-514350">
              <a:buFont typeface="+mj-lt"/>
              <a:buAutoNum type="alphaUcPeriod"/>
            </a:pPr>
            <a:r>
              <a:rPr lang="en-US" sz="2600" dirty="0" smtClean="0"/>
              <a:t>Model II shows ionic bonding because one electron is transferred to another atom. </a:t>
            </a:r>
          </a:p>
          <a:p>
            <a:endParaRPr lang="en-US" dirty="0"/>
          </a:p>
        </p:txBody>
      </p:sp>
      <p:pic>
        <p:nvPicPr>
          <p:cNvPr id="6" name="Content Placeholder 5" descr="P12A4_Q8.gif"/>
          <p:cNvPicPr>
            <a:picLocks noGrp="1" noChangeAspect="1"/>
          </p:cNvPicPr>
          <p:nvPr>
            <p:ph sz="half" idx="2"/>
          </p:nvPr>
        </p:nvPicPr>
        <p:blipFill>
          <a:blip r:embed="rId3"/>
          <a:stretch>
            <a:fillRect/>
          </a:stretch>
        </p:blipFill>
        <p:spPr>
          <a:xfrm>
            <a:off x="4648200" y="2947416"/>
            <a:ext cx="4038600" cy="1831530"/>
          </a:xfrm>
        </p:spPr>
      </p:pic>
      <p:sp>
        <p:nvSpPr>
          <p:cNvPr id="7" name="TextBox 6"/>
          <p:cNvSpPr txBox="1"/>
          <p:nvPr/>
        </p:nvSpPr>
        <p:spPr>
          <a:xfrm>
            <a:off x="468216" y="1781199"/>
            <a:ext cx="7585113" cy="400110"/>
          </a:xfrm>
          <a:prstGeom prst="rect">
            <a:avLst/>
          </a:prstGeom>
          <a:noFill/>
        </p:spPr>
        <p:txBody>
          <a:bodyPr wrap="square" rtlCol="0">
            <a:spAutoFit/>
          </a:bodyPr>
          <a:lstStyle/>
          <a:p>
            <a:r>
              <a:rPr lang="en-US" sz="2000" dirty="0" smtClean="0"/>
              <a:t>Observe the diagrams on the right showing ionic and covalent bonding. </a:t>
            </a:r>
          </a:p>
        </p:txBody>
      </p:sp>
      <p:sp>
        <p:nvSpPr>
          <p:cNvPr id="8"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P.12.A.4 </a:t>
            </a:r>
            <a:r>
              <a:rPr lang="en-US" sz="1200" dirty="0" smtClean="0">
                <a:hlinkClick r:id="rId4"/>
              </a:rPr>
              <a:t>http://www.rpdp.net/sciencetips_v2/P12A4.htm</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33914"/>
            <a:ext cx="4038600" cy="3892249"/>
          </a:xfrm>
        </p:spPr>
        <p:txBody>
          <a:bodyPr>
            <a:normAutofit lnSpcReduction="10000"/>
          </a:bodyPr>
          <a:lstStyle/>
          <a:p>
            <a:pPr>
              <a:buNone/>
            </a:pPr>
            <a:r>
              <a:rPr lang="en-US" dirty="0" smtClean="0"/>
              <a:t> 	</a:t>
            </a:r>
            <a:r>
              <a:rPr lang="en-US" sz="2600" dirty="0" smtClean="0"/>
              <a:t>Which number indicates the orbit of the electrons that could bond with electrons of other atoms to make molecules?</a:t>
            </a:r>
          </a:p>
          <a:p>
            <a:pPr marL="1143000" lvl="1" indent="-742950">
              <a:buFont typeface="+mj-lt"/>
              <a:buAutoNum type="alphaUcPeriod"/>
            </a:pPr>
            <a:r>
              <a:rPr lang="en-US" sz="2600" dirty="0" smtClean="0"/>
              <a:t>I</a:t>
            </a:r>
          </a:p>
          <a:p>
            <a:pPr marL="1143000" lvl="1" indent="-742950">
              <a:buFont typeface="+mj-lt"/>
              <a:buAutoNum type="alphaUcPeriod"/>
            </a:pPr>
            <a:r>
              <a:rPr lang="en-US" sz="2600" dirty="0" smtClean="0"/>
              <a:t>II</a:t>
            </a:r>
          </a:p>
          <a:p>
            <a:pPr marL="1143000" lvl="1" indent="-742950">
              <a:buFont typeface="+mj-lt"/>
              <a:buAutoNum type="alphaUcPeriod"/>
            </a:pPr>
            <a:r>
              <a:rPr lang="en-US" sz="2600" dirty="0" smtClean="0"/>
              <a:t>III</a:t>
            </a:r>
          </a:p>
          <a:p>
            <a:pPr marL="1143000" lvl="1" indent="-742950">
              <a:buFont typeface="+mj-lt"/>
              <a:buAutoNum type="alphaUcPeriod"/>
            </a:pPr>
            <a:r>
              <a:rPr lang="en-US" sz="2600" dirty="0" smtClean="0"/>
              <a:t>IV</a:t>
            </a:r>
          </a:p>
          <a:p>
            <a:endParaRPr lang="en-US" dirty="0"/>
          </a:p>
        </p:txBody>
      </p:sp>
      <p:pic>
        <p:nvPicPr>
          <p:cNvPr id="6" name="Content Placeholder 5"/>
          <p:cNvPicPr>
            <a:picLocks noGrp="1"/>
          </p:cNvPicPr>
          <p:nvPr>
            <p:ph sz="half" idx="2"/>
          </p:nvPr>
        </p:nvPicPr>
        <p:blipFill>
          <a:blip r:embed="rId3" cstate="print">
            <a:lum bright="-3000" contrast="-18000"/>
          </a:blip>
          <a:srcRect l="64433" t="23561" r="16776" b="53223"/>
          <a:stretch>
            <a:fillRect/>
          </a:stretch>
        </p:blipFill>
        <p:spPr bwMode="auto">
          <a:xfrm>
            <a:off x="4699322" y="2581154"/>
            <a:ext cx="3987478" cy="2939969"/>
          </a:xfrm>
          <a:prstGeom prst="rect">
            <a:avLst/>
          </a:prstGeom>
          <a:noFill/>
          <a:ln w="9525" algn="in">
            <a:noFill/>
            <a:miter lim="800000"/>
            <a:headEnd/>
            <a:tailEnd/>
          </a:ln>
          <a:effectLst/>
        </p:spPr>
      </p:pic>
      <p:sp>
        <p:nvSpPr>
          <p:cNvPr id="5" name="TextBox 4"/>
          <p:cNvSpPr txBox="1"/>
          <p:nvPr/>
        </p:nvSpPr>
        <p:spPr>
          <a:xfrm>
            <a:off x="798653" y="1587583"/>
            <a:ext cx="6528122" cy="769441"/>
          </a:xfrm>
          <a:prstGeom prst="rect">
            <a:avLst/>
          </a:prstGeom>
          <a:noFill/>
        </p:spPr>
        <p:txBody>
          <a:bodyPr wrap="square" rtlCol="0">
            <a:spAutoFit/>
          </a:bodyPr>
          <a:lstStyle/>
          <a:p>
            <a:pPr lvl="0"/>
            <a:r>
              <a:rPr lang="en-US" sz="2600" dirty="0" smtClean="0"/>
              <a:t>Analyze the model of an atom. </a:t>
            </a:r>
          </a:p>
          <a:p>
            <a:endParaRPr lang="en-US" dirty="0"/>
          </a:p>
        </p:txBody>
      </p:sp>
      <p:sp>
        <p:nvSpPr>
          <p:cNvPr id="7"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P.12.A.4 </a:t>
            </a:r>
            <a:r>
              <a:rPr lang="en-US" sz="1200" dirty="0" smtClean="0">
                <a:hlinkClick r:id="rId4"/>
              </a:rPr>
              <a:t>http://www.rpdp.net/sciencetips_v2/P12A4.htm</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11" y="1600200"/>
            <a:ext cx="7942435" cy="4525963"/>
          </a:xfrm>
        </p:spPr>
        <p:txBody>
          <a:bodyPr>
            <a:normAutofit/>
          </a:bodyPr>
          <a:lstStyle/>
          <a:p>
            <a:pPr>
              <a:buNone/>
            </a:pPr>
            <a:r>
              <a:rPr lang="en-US" b="1" dirty="0" smtClean="0"/>
              <a:t>	</a:t>
            </a:r>
            <a:r>
              <a:rPr lang="en-US" sz="2400" b="1" i="1" dirty="0" smtClean="0"/>
              <a:t>Use the periodic table on the next slide to answer the question below.</a:t>
            </a:r>
            <a:endParaRPr lang="en-US" sz="2400" i="1" dirty="0" smtClean="0"/>
          </a:p>
          <a:p>
            <a:pPr>
              <a:buNone/>
            </a:pPr>
            <a:r>
              <a:rPr lang="en-US" sz="4000" dirty="0" smtClean="0"/>
              <a:t>	</a:t>
            </a:r>
            <a:r>
              <a:rPr lang="en-US" sz="2400" dirty="0" smtClean="0"/>
              <a:t>Which of the following is an example of alkali metals forming ionic bonds with nonmetals?</a:t>
            </a:r>
          </a:p>
          <a:p>
            <a:pPr marL="857250" lvl="1" indent="-457200">
              <a:buFont typeface="+mj-lt"/>
              <a:buAutoNum type="alphaUcPeriod"/>
            </a:pPr>
            <a:r>
              <a:rPr lang="en-US" sz="2400" dirty="0" smtClean="0"/>
              <a:t>Potassium (K) can form ionic bonds with chlorine (</a:t>
            </a:r>
            <a:r>
              <a:rPr lang="en-US" sz="2400" dirty="0" err="1" smtClean="0"/>
              <a:t>Cl</a:t>
            </a:r>
            <a:r>
              <a:rPr lang="en-US" sz="2400" dirty="0" smtClean="0"/>
              <a:t>). </a:t>
            </a:r>
          </a:p>
          <a:p>
            <a:pPr marL="857250" lvl="1" indent="-457200">
              <a:buFont typeface="+mj-lt"/>
              <a:buAutoNum type="alphaUcPeriod"/>
            </a:pPr>
            <a:r>
              <a:rPr lang="en-US" sz="2400" dirty="0" smtClean="0"/>
              <a:t>Potassium (K) can form ionic bonds with Sodium (Na). </a:t>
            </a:r>
          </a:p>
          <a:p>
            <a:pPr marL="857250" lvl="1" indent="-457200">
              <a:buFont typeface="+mj-lt"/>
              <a:buAutoNum type="alphaUcPeriod"/>
            </a:pPr>
            <a:r>
              <a:rPr lang="en-US" sz="2400" dirty="0" smtClean="0"/>
              <a:t>Oxygen (O) can form ionic bonds with carbon (C). </a:t>
            </a:r>
          </a:p>
          <a:p>
            <a:pPr marL="857250" lvl="1" indent="-457200">
              <a:buFont typeface="+mj-lt"/>
              <a:buAutoNum type="alphaUcPeriod"/>
            </a:pPr>
            <a:r>
              <a:rPr lang="en-US" sz="2400" dirty="0" smtClean="0"/>
              <a:t>Sodium (Na) can form an ionic bond with Helium (He). </a:t>
            </a:r>
          </a:p>
          <a:p>
            <a:pPr>
              <a:buNone/>
            </a:pPr>
            <a:endParaRPr lang="en-US" sz="4000" dirty="0" smtClean="0"/>
          </a:p>
          <a:p>
            <a:pPr>
              <a:buNone/>
            </a:pPr>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P.12.A.4 </a:t>
            </a:r>
            <a:r>
              <a:rPr lang="en-US" sz="1200" dirty="0" smtClean="0">
                <a:hlinkClick r:id="rId3"/>
              </a:rPr>
              <a:t>http://www.rpdp.net/sciencetips_v2/P12A4.htm</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9.gif"/>
          <p:cNvPicPr>
            <a:picLocks noChangeAspect="1"/>
          </p:cNvPicPr>
          <p:nvPr/>
        </p:nvPicPr>
        <p:blipFill>
          <a:blip r:embed="rId3"/>
          <a:stretch>
            <a:fillRect/>
          </a:stretch>
        </p:blipFill>
        <p:spPr>
          <a:xfrm>
            <a:off x="-16488" y="1"/>
            <a:ext cx="9160488" cy="68580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P.12.A.5 </a:t>
            </a:r>
            <a:r>
              <a:rPr lang="en-US" sz="1200" dirty="0" smtClean="0">
                <a:hlinkClick r:id="rId3"/>
              </a:rPr>
              <a:t>http://www.rpdp.net/sciencetips_v2/P12A5.htm</a:t>
            </a:r>
            <a:endParaRPr lang="en-US" dirty="0"/>
          </a:p>
        </p:txBody>
      </p:sp>
      <p:sp>
        <p:nvSpPr>
          <p:cNvPr id="3" name="Content Placeholder 2"/>
          <p:cNvSpPr>
            <a:spLocks noGrp="1"/>
          </p:cNvSpPr>
          <p:nvPr>
            <p:ph idx="1"/>
          </p:nvPr>
        </p:nvSpPr>
        <p:spPr>
          <a:xfrm>
            <a:off x="457201" y="1600200"/>
            <a:ext cx="7367286" cy="4525963"/>
          </a:xfrm>
        </p:spPr>
        <p:txBody>
          <a:bodyPr>
            <a:normAutofit/>
          </a:bodyPr>
          <a:lstStyle/>
          <a:p>
            <a:pPr marL="514350" indent="-514350">
              <a:buNone/>
            </a:pPr>
            <a:r>
              <a:rPr lang="en-US" dirty="0" smtClean="0"/>
              <a:t>	</a:t>
            </a:r>
            <a:r>
              <a:rPr lang="en-US" sz="2800" dirty="0" smtClean="0"/>
              <a:t>Identify the factor that will </a:t>
            </a:r>
            <a:r>
              <a:rPr lang="en-US" sz="2800" b="1" dirty="0" smtClean="0"/>
              <a:t>most likely </a:t>
            </a:r>
            <a:r>
              <a:rPr lang="en-US" sz="2800" dirty="0" smtClean="0"/>
              <a:t>increase the rate of a chemical reaction.</a:t>
            </a:r>
          </a:p>
          <a:p>
            <a:pPr marL="1371600" lvl="2" indent="-514350">
              <a:buFont typeface="+mj-lt"/>
              <a:buAutoNum type="alphaUcPeriod"/>
            </a:pPr>
            <a:r>
              <a:rPr lang="en-US" sz="2800" dirty="0" smtClean="0"/>
              <a:t>Grinding a solid reactant into powder. </a:t>
            </a:r>
          </a:p>
          <a:p>
            <a:pPr marL="1371600" lvl="2" indent="-514350">
              <a:buFont typeface="+mj-lt"/>
              <a:buAutoNum type="alphaUcPeriod"/>
            </a:pPr>
            <a:r>
              <a:rPr lang="en-US" sz="2800" dirty="0" smtClean="0"/>
              <a:t>Lowering the temperature of one reactant. </a:t>
            </a:r>
          </a:p>
          <a:p>
            <a:pPr marL="1371600" lvl="2" indent="-514350">
              <a:buFont typeface="+mj-lt"/>
              <a:buAutoNum type="alphaUcPeriod"/>
            </a:pPr>
            <a:r>
              <a:rPr lang="en-US" sz="2800" dirty="0" smtClean="0"/>
              <a:t>Decreasing the concentration of the reactants. </a:t>
            </a:r>
          </a:p>
          <a:p>
            <a:pPr marL="1371600" lvl="2" indent="-514350">
              <a:buFont typeface="+mj-lt"/>
              <a:buAutoNum type="alphaUcPeriod"/>
            </a:pPr>
            <a:r>
              <a:rPr lang="en-US" sz="2800" dirty="0" smtClean="0"/>
              <a:t>Removing a catalyst from the reaction.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3718"/>
            <a:ext cx="8229600" cy="4525963"/>
          </a:xfrm>
        </p:spPr>
        <p:txBody>
          <a:bodyPr/>
          <a:lstStyle/>
          <a:p>
            <a:pPr>
              <a:buNone/>
            </a:pPr>
            <a:r>
              <a:rPr lang="en-US" dirty="0" smtClean="0"/>
              <a:t>	</a:t>
            </a:r>
            <a:r>
              <a:rPr lang="en-US" sz="2800" dirty="0" smtClean="0"/>
              <a:t>Sugar in our cells reacts very quickly with oxygen. The same sugar will react very slowly with the oxygen in air. The reason for this difference is because </a:t>
            </a:r>
            <a:endParaRPr lang="en-US" dirty="0" smtClean="0"/>
          </a:p>
          <a:p>
            <a:pPr marL="971550" lvl="1" indent="-514350">
              <a:buFont typeface="+mj-lt"/>
              <a:buAutoNum type="alphaUcPeriod"/>
            </a:pPr>
            <a:r>
              <a:rPr lang="en-US" dirty="0" smtClean="0"/>
              <a:t>our bodies are warmer than the air. </a:t>
            </a:r>
          </a:p>
          <a:p>
            <a:pPr marL="971550" lvl="1" indent="-514350">
              <a:buFont typeface="+mj-lt"/>
              <a:buAutoNum type="alphaUcPeriod"/>
            </a:pPr>
            <a:r>
              <a:rPr lang="en-US" dirty="0" smtClean="0"/>
              <a:t>cells contain catalysts to speed the reaction. </a:t>
            </a:r>
          </a:p>
          <a:p>
            <a:pPr marL="971550" lvl="1" indent="-514350">
              <a:buFont typeface="+mj-lt"/>
              <a:buAutoNum type="alphaUcPeriod"/>
            </a:pPr>
            <a:r>
              <a:rPr lang="en-US" dirty="0" smtClean="0"/>
              <a:t>the sugar exposed to air is in solid form. </a:t>
            </a:r>
          </a:p>
          <a:p>
            <a:pPr marL="971550" lvl="1" indent="-514350">
              <a:buFont typeface="+mj-lt"/>
              <a:buAutoNum type="alphaUcPeriod"/>
            </a:pPr>
            <a:r>
              <a:rPr lang="en-US" dirty="0" smtClean="0"/>
              <a:t>the sugar in our cells contains more energy. </a:t>
            </a:r>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P.12.A.5 </a:t>
            </a:r>
            <a:r>
              <a:rPr lang="en-US" sz="1200" dirty="0" smtClean="0">
                <a:hlinkClick r:id="rId3"/>
              </a:rPr>
              <a:t>http://www.rpdp.net/sciencetips_v2/P12A5.htm</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274689" cy="4525963"/>
          </a:xfrm>
        </p:spPr>
        <p:txBody>
          <a:bodyPr>
            <a:normAutofit/>
          </a:bodyPr>
          <a:lstStyle/>
          <a:p>
            <a:pPr>
              <a:buNone/>
            </a:pPr>
            <a:r>
              <a:rPr lang="en-US" dirty="0" smtClean="0"/>
              <a:t>	</a:t>
            </a:r>
            <a:r>
              <a:rPr lang="en-US" sz="2800" dirty="0" smtClean="0"/>
              <a:t>Which statement </a:t>
            </a:r>
            <a:r>
              <a:rPr lang="en-US" sz="2800" b="1" dirty="0" smtClean="0"/>
              <a:t>best</a:t>
            </a:r>
            <a:r>
              <a:rPr lang="en-US" sz="2800" dirty="0" smtClean="0"/>
              <a:t> describes the role of energy in all chemical reactions? </a:t>
            </a:r>
          </a:p>
          <a:p>
            <a:pPr>
              <a:buNone/>
            </a:pPr>
            <a:r>
              <a:rPr lang="en-US" sz="2800" dirty="0" smtClean="0"/>
              <a:t>	All chemical reactions</a:t>
            </a:r>
          </a:p>
          <a:p>
            <a:pPr marL="914400" lvl="1" indent="-514350">
              <a:buFont typeface="+mj-lt"/>
              <a:buAutoNum type="alphaUcPeriod"/>
            </a:pPr>
            <a:r>
              <a:rPr lang="en-US" dirty="0" smtClean="0"/>
              <a:t>use energy to create matter.</a:t>
            </a:r>
          </a:p>
          <a:p>
            <a:pPr marL="914400" lvl="1" indent="-514350">
              <a:buFont typeface="+mj-lt"/>
              <a:buAutoNum type="alphaUcPeriod"/>
            </a:pPr>
            <a:r>
              <a:rPr lang="en-US" dirty="0" smtClean="0"/>
              <a:t>convert matter into energy.</a:t>
            </a:r>
          </a:p>
          <a:p>
            <a:pPr marL="914400" lvl="1" indent="-514350">
              <a:buFont typeface="+mj-lt"/>
              <a:buAutoNum type="alphaUcPeriod"/>
            </a:pPr>
            <a:r>
              <a:rPr lang="en-US" dirty="0" smtClean="0"/>
              <a:t>either release or absorb energy.</a:t>
            </a:r>
          </a:p>
          <a:p>
            <a:pPr marL="914400" lvl="1" indent="-514350">
              <a:buFont typeface="+mj-lt"/>
              <a:buAutoNum type="alphaUcPeriod"/>
            </a:pPr>
            <a:r>
              <a:rPr lang="en-US" dirty="0" smtClean="0"/>
              <a:t>either create or destroy energy. </a:t>
            </a:r>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P.12.A.6 </a:t>
            </a:r>
            <a:r>
              <a:rPr lang="en-US" sz="1200" dirty="0" smtClean="0">
                <a:hlinkClick r:id="rId3"/>
              </a:rPr>
              <a:t>http://www.rpdp.net/sciencetips_v2/P12A6.htm</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7135792" cy="4525963"/>
          </a:xfrm>
        </p:spPr>
        <p:txBody>
          <a:bodyPr>
            <a:normAutofit/>
          </a:bodyPr>
          <a:lstStyle/>
          <a:p>
            <a:pPr lvl="0">
              <a:buNone/>
            </a:pPr>
            <a:r>
              <a:rPr lang="en-US" dirty="0" smtClean="0"/>
              <a:t>	</a:t>
            </a:r>
            <a:r>
              <a:rPr lang="en-US" sz="2800" dirty="0" smtClean="0"/>
              <a:t>According to the Law of Conservation of Mass, the number of iron (Fe) atoms needed to complete the following reaction is</a:t>
            </a:r>
          </a:p>
          <a:p>
            <a:pPr>
              <a:buNone/>
            </a:pPr>
            <a:r>
              <a:rPr lang="es-ES" sz="2800" dirty="0" smtClean="0"/>
              <a:t>				___Fe  +  3O</a:t>
            </a:r>
            <a:r>
              <a:rPr lang="es-ES" sz="2800" baseline="-25000" dirty="0" smtClean="0"/>
              <a:t>2</a:t>
            </a:r>
            <a:r>
              <a:rPr lang="es-ES" sz="2800" dirty="0" smtClean="0"/>
              <a:t>  </a:t>
            </a:r>
            <a:r>
              <a:rPr lang="en-US" sz="2800" dirty="0" smtClean="0">
                <a:sym typeface="Wingdings"/>
              </a:rPr>
              <a:t></a:t>
            </a:r>
            <a:r>
              <a:rPr lang="es-ES" sz="2800" dirty="0" smtClean="0"/>
              <a:t>  2Fe</a:t>
            </a:r>
            <a:r>
              <a:rPr lang="es-ES" sz="2800" baseline="-25000" dirty="0" smtClean="0"/>
              <a:t>2</a:t>
            </a:r>
            <a:r>
              <a:rPr lang="es-ES" sz="2800" dirty="0" smtClean="0"/>
              <a:t>O</a:t>
            </a:r>
            <a:r>
              <a:rPr lang="es-ES" sz="2800" baseline="-25000" dirty="0" smtClean="0"/>
              <a:t>3</a:t>
            </a:r>
            <a:endParaRPr lang="en-US" sz="2800" dirty="0" smtClean="0"/>
          </a:p>
          <a:p>
            <a:pPr marL="914400" lvl="1" indent="-514350">
              <a:buFont typeface="+mj-lt"/>
              <a:buAutoNum type="alphaUcPeriod"/>
            </a:pPr>
            <a:r>
              <a:rPr lang="es-ES" dirty="0" smtClean="0"/>
              <a:t>1</a:t>
            </a:r>
            <a:endParaRPr lang="en-US" dirty="0" smtClean="0"/>
          </a:p>
          <a:p>
            <a:pPr marL="914400" lvl="1" indent="-514350">
              <a:buFont typeface="+mj-lt"/>
              <a:buAutoNum type="alphaUcPeriod"/>
            </a:pPr>
            <a:r>
              <a:rPr lang="es-ES" dirty="0" smtClean="0"/>
              <a:t>2</a:t>
            </a:r>
            <a:endParaRPr lang="en-US" dirty="0" smtClean="0"/>
          </a:p>
          <a:p>
            <a:pPr marL="914400" lvl="1" indent="-514350">
              <a:buFont typeface="+mj-lt"/>
              <a:buAutoNum type="alphaUcPeriod"/>
            </a:pPr>
            <a:r>
              <a:rPr lang="es-ES" dirty="0" smtClean="0"/>
              <a:t>3</a:t>
            </a:r>
            <a:endParaRPr lang="en-US" dirty="0" smtClean="0"/>
          </a:p>
          <a:p>
            <a:pPr marL="914400" lvl="1" indent="-514350">
              <a:buFont typeface="+mj-lt"/>
              <a:buAutoNum type="alphaUcPeriod"/>
            </a:pPr>
            <a:r>
              <a:rPr lang="es-ES" dirty="0" smtClean="0"/>
              <a:t>4</a:t>
            </a:r>
            <a:endParaRPr lang="en-US" dirty="0" smtClean="0"/>
          </a:p>
          <a:p>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P.12.A.7 </a:t>
            </a:r>
            <a:r>
              <a:rPr lang="en-US" sz="1200" dirty="0" smtClean="0">
                <a:hlinkClick r:id="rId3"/>
              </a:rPr>
              <a:t>http://www.rpdp.net/sciencetips_v2/P12A7.htm</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71458" cy="4525963"/>
          </a:xfrm>
        </p:spPr>
        <p:txBody>
          <a:bodyPr>
            <a:normAutofit fontScale="62500" lnSpcReduction="20000"/>
          </a:bodyPr>
          <a:lstStyle/>
          <a:p>
            <a:pPr>
              <a:buNone/>
            </a:pPr>
            <a:r>
              <a:rPr lang="en-US" dirty="0" smtClean="0"/>
              <a:t>	</a:t>
            </a:r>
            <a:r>
              <a:rPr lang="en-US" sz="3400" dirty="0" smtClean="0"/>
              <a:t>The chemical equation below represents the chemical reaction between the elements hydrogen and oxygen when the compound water is formed.</a:t>
            </a:r>
          </a:p>
          <a:p>
            <a:pPr>
              <a:buNone/>
            </a:pPr>
            <a:endParaRPr lang="en-US" sz="1900" dirty="0" smtClean="0"/>
          </a:p>
          <a:p>
            <a:pPr algn="ctr">
              <a:buNone/>
            </a:pPr>
            <a:r>
              <a:rPr lang="en-US" dirty="0" smtClean="0"/>
              <a:t>	</a:t>
            </a:r>
            <a:r>
              <a:rPr lang="en-US" sz="4400" dirty="0" smtClean="0"/>
              <a:t>2H</a:t>
            </a:r>
            <a:r>
              <a:rPr lang="en-US" sz="4400" baseline="-25000" dirty="0" smtClean="0"/>
              <a:t>2</a:t>
            </a:r>
            <a:r>
              <a:rPr lang="en-US" sz="4400" dirty="0" smtClean="0"/>
              <a:t> + O</a:t>
            </a:r>
            <a:r>
              <a:rPr lang="en-US" sz="4400" baseline="-25000" dirty="0" smtClean="0"/>
              <a:t>2</a:t>
            </a:r>
            <a:r>
              <a:rPr lang="en-US" sz="4400" dirty="0" smtClean="0"/>
              <a:t>   →  2H</a:t>
            </a:r>
            <a:r>
              <a:rPr lang="en-US" sz="4400" baseline="-25000" dirty="0" smtClean="0"/>
              <a:t>2</a:t>
            </a:r>
            <a:r>
              <a:rPr lang="en-US" sz="4400" dirty="0" smtClean="0"/>
              <a:t>O</a:t>
            </a:r>
            <a:endParaRPr lang="en-US" dirty="0" smtClean="0"/>
          </a:p>
          <a:p>
            <a:pPr>
              <a:buNone/>
            </a:pPr>
            <a:r>
              <a:rPr lang="en-US" dirty="0" smtClean="0"/>
              <a:t>	</a:t>
            </a:r>
            <a:endParaRPr lang="en-US" sz="1900" dirty="0" smtClean="0"/>
          </a:p>
          <a:p>
            <a:pPr>
              <a:buNone/>
            </a:pPr>
            <a:r>
              <a:rPr lang="en-US" dirty="0" smtClean="0"/>
              <a:t>	This equation supports the law of conservation of mass because</a:t>
            </a:r>
          </a:p>
          <a:p>
            <a:pPr marL="914400" lvl="1" indent="-514350">
              <a:buFont typeface="+mj-lt"/>
              <a:buAutoNum type="alphaUcPeriod"/>
            </a:pPr>
            <a:r>
              <a:rPr lang="en-US" sz="3400" dirty="0" smtClean="0"/>
              <a:t>the total number of hydrogen and oxygen atoms in the reactants and products is twelve.</a:t>
            </a:r>
          </a:p>
          <a:p>
            <a:pPr marL="914400" lvl="1" indent="-514350">
              <a:buFont typeface="+mj-lt"/>
              <a:buAutoNum type="alphaUcPeriod"/>
            </a:pPr>
            <a:r>
              <a:rPr lang="en-US" sz="3400" dirty="0" smtClean="0"/>
              <a:t>the mass of hydrogen and oxygen in the reactants is equal to the mass of the water in the product.</a:t>
            </a:r>
          </a:p>
          <a:p>
            <a:pPr marL="914400" lvl="1" indent="-514350">
              <a:buFont typeface="+mj-lt"/>
              <a:buAutoNum type="alphaUcPeriod"/>
            </a:pPr>
            <a:r>
              <a:rPr lang="en-US" sz="3400" dirty="0" smtClean="0"/>
              <a:t>atoms of the elements hydrogen and oxygen are in the reactants and also in the products.</a:t>
            </a:r>
          </a:p>
          <a:p>
            <a:pPr marL="914400" lvl="1" indent="-514350">
              <a:buFont typeface="+mj-lt"/>
              <a:buAutoNum type="alphaUcPeriod"/>
            </a:pPr>
            <a:r>
              <a:rPr lang="en-US" sz="3400" dirty="0" smtClean="0"/>
              <a:t>atoms of the elements hydrogen and oxygen react  to form molecules of the compound water</a:t>
            </a:r>
          </a:p>
          <a:p>
            <a:pPr>
              <a:buNone/>
            </a:pPr>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P.12.A.7 </a:t>
            </a:r>
            <a:r>
              <a:rPr lang="en-US" sz="1200" dirty="0" smtClean="0">
                <a:hlinkClick r:id="rId3"/>
              </a:rPr>
              <a:t>http://www.rpdp.net/sciencetips_v2/P12A7.htm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1503903"/>
            <a:ext cx="8005314" cy="4708525"/>
          </a:xfrm>
        </p:spPr>
        <p:txBody>
          <a:bodyPr>
            <a:normAutofit/>
          </a:bodyPr>
          <a:lstStyle/>
          <a:p>
            <a:pPr>
              <a:buNone/>
            </a:pPr>
            <a:r>
              <a:rPr lang="en-US" dirty="0" smtClean="0"/>
              <a:t>	Use graphs to answer the following question.</a:t>
            </a:r>
          </a:p>
          <a:p>
            <a:pPr>
              <a:buNone/>
            </a:pPr>
            <a:r>
              <a:rPr lang="en-US" sz="2000" dirty="0" smtClean="0"/>
              <a:t>	</a:t>
            </a:r>
          </a:p>
          <a:p>
            <a:pPr>
              <a:buNone/>
            </a:pPr>
            <a:r>
              <a:rPr lang="en-US" dirty="0" smtClean="0"/>
              <a:t>	Which graph best shows the radioactive decay of carbon-14?</a:t>
            </a:r>
          </a:p>
          <a:p>
            <a:pPr>
              <a:buNone/>
            </a:pPr>
            <a:endParaRPr lang="en-US" dirty="0" smtClean="0"/>
          </a:p>
          <a:p>
            <a:endParaRPr lang="en-US" dirty="0"/>
          </a:p>
        </p:txBody>
      </p:sp>
      <p:pic>
        <p:nvPicPr>
          <p:cNvPr id="5" name="Content Placeholder 4" descr="c14 1.png"/>
          <p:cNvPicPr>
            <a:picLocks noGrp="1" noChangeAspect="1"/>
          </p:cNvPicPr>
          <p:nvPr>
            <p:ph sz="half" idx="2"/>
          </p:nvPr>
        </p:nvPicPr>
        <p:blipFill>
          <a:blip r:embed="rId3"/>
          <a:srcRect l="55167"/>
          <a:stretch>
            <a:fillRect/>
          </a:stretch>
        </p:blipFill>
        <p:spPr>
          <a:xfrm>
            <a:off x="2397829" y="3446069"/>
            <a:ext cx="2397829" cy="2185436"/>
          </a:xfrm>
        </p:spPr>
      </p:pic>
      <p:pic>
        <p:nvPicPr>
          <p:cNvPr id="6" name="Picture 5" descr="c14 2.png"/>
          <p:cNvPicPr>
            <a:picLocks noChangeAspect="1"/>
          </p:cNvPicPr>
          <p:nvPr/>
        </p:nvPicPr>
        <p:blipFill>
          <a:blip r:embed="rId4"/>
          <a:srcRect r="9534"/>
          <a:stretch>
            <a:fillRect/>
          </a:stretch>
        </p:blipFill>
        <p:spPr>
          <a:xfrm>
            <a:off x="4795658" y="3450593"/>
            <a:ext cx="4338458" cy="2180912"/>
          </a:xfrm>
          <a:prstGeom prst="rect">
            <a:avLst/>
          </a:prstGeom>
        </p:spPr>
      </p:pic>
      <p:pic>
        <p:nvPicPr>
          <p:cNvPr id="7" name="Content Placeholder 4" descr="c14 1.png"/>
          <p:cNvPicPr>
            <a:picLocks noChangeAspect="1"/>
          </p:cNvPicPr>
          <p:nvPr/>
        </p:nvPicPr>
        <p:blipFill>
          <a:blip r:embed="rId3"/>
          <a:srcRect l="10334" r="44833"/>
          <a:stretch>
            <a:fillRect/>
          </a:stretch>
        </p:blipFill>
        <p:spPr>
          <a:xfrm>
            <a:off x="69012" y="3446069"/>
            <a:ext cx="2397829" cy="2185436"/>
          </a:xfrm>
          <a:prstGeom prst="rect">
            <a:avLst/>
          </a:prstGeom>
        </p:spPr>
      </p:pic>
      <p:sp>
        <p:nvSpPr>
          <p:cNvPr id="8" name="TextBox 7"/>
          <p:cNvSpPr txBox="1"/>
          <p:nvPr/>
        </p:nvSpPr>
        <p:spPr>
          <a:xfrm>
            <a:off x="1069677" y="5631505"/>
            <a:ext cx="655608" cy="523220"/>
          </a:xfrm>
          <a:prstGeom prst="rect">
            <a:avLst/>
          </a:prstGeom>
          <a:noFill/>
        </p:spPr>
        <p:txBody>
          <a:bodyPr wrap="square" rtlCol="0">
            <a:spAutoFit/>
          </a:bodyPr>
          <a:lstStyle/>
          <a:p>
            <a:r>
              <a:rPr lang="en-US" sz="2800" b="1" dirty="0" smtClean="0"/>
              <a:t>A.</a:t>
            </a:r>
            <a:endParaRPr lang="en-US" sz="2800" b="1" dirty="0"/>
          </a:p>
        </p:txBody>
      </p:sp>
      <p:sp>
        <p:nvSpPr>
          <p:cNvPr id="9" name="TextBox 8"/>
          <p:cNvSpPr txBox="1"/>
          <p:nvPr/>
        </p:nvSpPr>
        <p:spPr>
          <a:xfrm>
            <a:off x="3620220" y="5631505"/>
            <a:ext cx="655608" cy="523220"/>
          </a:xfrm>
          <a:prstGeom prst="rect">
            <a:avLst/>
          </a:prstGeom>
          <a:noFill/>
        </p:spPr>
        <p:txBody>
          <a:bodyPr wrap="square" rtlCol="0">
            <a:spAutoFit/>
          </a:bodyPr>
          <a:lstStyle/>
          <a:p>
            <a:r>
              <a:rPr lang="en-US" sz="2800" b="1" dirty="0" smtClean="0"/>
              <a:t>B.</a:t>
            </a:r>
            <a:endParaRPr lang="en-US" sz="2800" b="1" dirty="0"/>
          </a:p>
        </p:txBody>
      </p:sp>
      <p:sp>
        <p:nvSpPr>
          <p:cNvPr id="10" name="TextBox 9"/>
          <p:cNvSpPr txBox="1"/>
          <p:nvPr/>
        </p:nvSpPr>
        <p:spPr>
          <a:xfrm>
            <a:off x="5811329" y="5631505"/>
            <a:ext cx="655608" cy="523220"/>
          </a:xfrm>
          <a:prstGeom prst="rect">
            <a:avLst/>
          </a:prstGeom>
          <a:noFill/>
        </p:spPr>
        <p:txBody>
          <a:bodyPr wrap="square" rtlCol="0">
            <a:spAutoFit/>
          </a:bodyPr>
          <a:lstStyle/>
          <a:p>
            <a:r>
              <a:rPr lang="en-US" sz="2800" b="1" dirty="0" smtClean="0"/>
              <a:t>C.</a:t>
            </a:r>
            <a:endParaRPr lang="en-US" sz="2800" b="1" dirty="0"/>
          </a:p>
        </p:txBody>
      </p:sp>
      <p:sp>
        <p:nvSpPr>
          <p:cNvPr id="11" name="TextBox 10"/>
          <p:cNvSpPr txBox="1"/>
          <p:nvPr/>
        </p:nvSpPr>
        <p:spPr>
          <a:xfrm>
            <a:off x="8005313" y="5631505"/>
            <a:ext cx="655608" cy="523220"/>
          </a:xfrm>
          <a:prstGeom prst="rect">
            <a:avLst/>
          </a:prstGeom>
          <a:noFill/>
        </p:spPr>
        <p:txBody>
          <a:bodyPr wrap="square" rtlCol="0">
            <a:spAutoFit/>
          </a:bodyPr>
          <a:lstStyle/>
          <a:p>
            <a:r>
              <a:rPr lang="en-US" sz="2800" b="1" dirty="0" smtClean="0"/>
              <a:t>D.</a:t>
            </a:r>
            <a:endParaRPr lang="en-US" sz="2800" b="1" dirty="0"/>
          </a:p>
        </p:txBody>
      </p:sp>
      <p:sp>
        <p:nvSpPr>
          <p:cNvPr id="13" name="Title 3"/>
          <p:cNvSpPr>
            <a:spLocks noGrp="1"/>
          </p:cNvSpPr>
          <p:nvPr>
            <p:ph type="title"/>
          </p:nvPr>
        </p:nvSpPr>
        <p:spPr/>
        <p:txBody>
          <a:bodyPr>
            <a:normAutofit fontScale="90000"/>
          </a:bodyPr>
          <a:lstStyle/>
          <a:p>
            <a:r>
              <a:rPr lang="en-US" sz="4900" dirty="0" smtClean="0"/>
              <a:t>Nature of Science</a:t>
            </a:r>
            <a:r>
              <a:rPr lang="en-US" dirty="0" smtClean="0"/>
              <a:t/>
            </a:r>
            <a:br>
              <a:rPr lang="en-US" dirty="0" smtClean="0"/>
            </a:br>
            <a:r>
              <a:rPr lang="en-US" sz="1300" dirty="0" smtClean="0"/>
              <a:t>N.12.A.1 </a:t>
            </a:r>
            <a:r>
              <a:rPr lang="en-US" sz="1300" dirty="0" smtClean="0">
                <a:hlinkClick r:id="rId5"/>
              </a:rPr>
              <a:t>http://www.rpdp.net/sciencetips_v2/N12A1.htm</a:t>
            </a:r>
            <a:r>
              <a:rPr lang="en-US" sz="1300" dirty="0" smtClean="0"/>
              <a:t/>
            </a:r>
            <a:br>
              <a:rPr lang="en-US" sz="1300" dirty="0" smtClean="0"/>
            </a:b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33504" cy="4525963"/>
          </a:xfrm>
        </p:spPr>
        <p:txBody>
          <a:bodyPr>
            <a:normAutofit/>
          </a:bodyPr>
          <a:lstStyle/>
          <a:p>
            <a:pPr>
              <a:buNone/>
            </a:pPr>
            <a:r>
              <a:rPr lang="en-US" dirty="0" smtClean="0"/>
              <a:t>	</a:t>
            </a:r>
            <a:r>
              <a:rPr lang="en-US" sz="2400" dirty="0" smtClean="0"/>
              <a:t>Deuterium (        ) and </a:t>
            </a:r>
            <a:r>
              <a:rPr lang="en-US" sz="2400" dirty="0" err="1" smtClean="0"/>
              <a:t>protium</a:t>
            </a:r>
            <a:r>
              <a:rPr lang="en-US" sz="2400" dirty="0" smtClean="0"/>
              <a:t> (       ) are two isotopes of hydrogen. Which statement </a:t>
            </a:r>
            <a:r>
              <a:rPr lang="en-US" sz="2400" b="1" dirty="0" smtClean="0"/>
              <a:t>best</a:t>
            </a:r>
            <a:r>
              <a:rPr lang="en-US" sz="2400" dirty="0" smtClean="0"/>
              <a:t> compares a deuterium atom to a protium atom? </a:t>
            </a:r>
          </a:p>
          <a:p>
            <a:pPr>
              <a:buNone/>
            </a:pPr>
            <a:r>
              <a:rPr lang="en-US" sz="2400" dirty="0" smtClean="0"/>
              <a:t>	The deuterium atom has </a:t>
            </a:r>
          </a:p>
          <a:p>
            <a:pPr marL="914400" lvl="1" indent="-514350">
              <a:buFont typeface="+mj-lt"/>
              <a:buAutoNum type="alphaUcPeriod"/>
            </a:pPr>
            <a:r>
              <a:rPr lang="en-US" sz="2400" dirty="0" smtClean="0"/>
              <a:t>a smaller net charge.  </a:t>
            </a:r>
          </a:p>
          <a:p>
            <a:pPr marL="914400" lvl="1" indent="-514350">
              <a:buFont typeface="+mj-lt"/>
              <a:buAutoNum type="alphaUcPeriod"/>
            </a:pPr>
            <a:r>
              <a:rPr lang="en-US" sz="2400" dirty="0" smtClean="0"/>
              <a:t>more electron orbitals.  </a:t>
            </a:r>
          </a:p>
          <a:p>
            <a:pPr marL="914400" lvl="1" indent="-514350">
              <a:buFont typeface="+mj-lt"/>
              <a:buAutoNum type="alphaUcPeriod"/>
            </a:pPr>
            <a:r>
              <a:rPr lang="en-US" sz="2400" dirty="0" smtClean="0"/>
              <a:t>a smaller atomic radius. </a:t>
            </a:r>
          </a:p>
          <a:p>
            <a:pPr marL="914400" lvl="1" indent="-514350">
              <a:buFont typeface="+mj-lt"/>
              <a:buAutoNum type="alphaUcPeriod"/>
            </a:pPr>
            <a:r>
              <a:rPr lang="en-US" sz="2400" dirty="0" smtClean="0"/>
              <a:t>more particles in its nucleus.</a:t>
            </a:r>
            <a:endParaRPr lang="en-US" dirty="0" smtClean="0"/>
          </a:p>
          <a:p>
            <a:endParaRPr lang="en-US" dirty="0"/>
          </a:p>
        </p:txBody>
      </p:sp>
      <p:sp>
        <p:nvSpPr>
          <p:cNvPr id="4" name="Rectangle 3"/>
          <p:cNvSpPr/>
          <p:nvPr/>
        </p:nvSpPr>
        <p:spPr>
          <a:xfrm>
            <a:off x="891271" y="5932090"/>
            <a:ext cx="2897728" cy="523220"/>
          </a:xfrm>
          <a:prstGeom prst="rect">
            <a:avLst/>
          </a:prstGeom>
        </p:spPr>
        <p:txBody>
          <a:bodyPr wrap="square">
            <a:spAutoFit/>
          </a:bodyPr>
          <a:lstStyle/>
          <a:p>
            <a:r>
              <a:rPr lang="en-US" sz="1400" dirty="0" smtClean="0"/>
              <a:t>From: </a:t>
            </a:r>
            <a:r>
              <a:rPr lang="en-US" sz="1400" dirty="0" smtClean="0">
                <a:hlinkClick r:id="rId4"/>
              </a:rPr>
              <a:t>http://www.doe.mass.edu/</a:t>
            </a:r>
            <a:endParaRPr lang="en-US" sz="1400" dirty="0" smtClean="0"/>
          </a:p>
          <a:p>
            <a:endParaRPr lang="en-US" sz="1400" dirty="0"/>
          </a:p>
        </p:txBody>
      </p:sp>
      <p:sp>
        <p:nvSpPr>
          <p:cNvPr id="5"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P.12.A.8 </a:t>
            </a:r>
            <a:r>
              <a:rPr lang="en-US" sz="1200" dirty="0" smtClean="0">
                <a:hlinkClick r:id="rId5"/>
              </a:rPr>
              <a:t>http://www.rpdp.net/sciencetips_v2/P12A8.htm</a:t>
            </a:r>
            <a:endParaRPr lang="en-US" dirty="0"/>
          </a:p>
        </p:txBody>
      </p:sp>
      <p:graphicFrame>
        <p:nvGraphicFramePr>
          <p:cNvPr id="6" name="Object 5"/>
          <p:cNvGraphicFramePr>
            <a:graphicFrameLocks noChangeAspect="1"/>
          </p:cNvGraphicFramePr>
          <p:nvPr/>
        </p:nvGraphicFramePr>
        <p:xfrm>
          <a:off x="4489450" y="1916113"/>
          <a:ext cx="114300" cy="431800"/>
        </p:xfrm>
        <a:graphic>
          <a:graphicData uri="http://schemas.openxmlformats.org/presentationml/2006/ole">
            <mc:AlternateContent xmlns:mc="http://schemas.openxmlformats.org/markup-compatibility/2006">
              <mc:Choice xmlns:v="urn:schemas-microsoft-com:vml" Requires="v">
                <p:oleObj spid="_x0000_s389131" name="Equation" r:id="rId6" imgW="114120" imgH="431640" progId="">
                  <p:embed/>
                </p:oleObj>
              </mc:Choice>
              <mc:Fallback>
                <p:oleObj name="Equation" r:id="rId6" imgW="114120" imgH="43164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450" y="1916113"/>
                        <a:ext cx="114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432300" y="1914525"/>
          <a:ext cx="228600" cy="431800"/>
        </p:xfrm>
        <a:graphic>
          <a:graphicData uri="http://schemas.openxmlformats.org/presentationml/2006/ole">
            <mc:AlternateContent xmlns:mc="http://schemas.openxmlformats.org/markup-compatibility/2006">
              <mc:Choice xmlns:v="urn:schemas-microsoft-com:vml" Requires="v">
                <p:oleObj spid="_x0000_s389132" name="Equation" r:id="rId8" imgW="228600" imgH="431640" progId="">
                  <p:embed/>
                </p:oleObj>
              </mc:Choice>
              <mc:Fallback>
                <p:oleObj name="Equation" r:id="rId8" imgW="228600" imgH="4316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2300" y="1914525"/>
                        <a:ext cx="228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25" name="Object 5"/>
          <p:cNvGraphicFramePr>
            <a:graphicFrameLocks noChangeAspect="1"/>
          </p:cNvGraphicFramePr>
          <p:nvPr/>
        </p:nvGraphicFramePr>
        <p:xfrm>
          <a:off x="4742612" y="1666847"/>
          <a:ext cx="465245" cy="552478"/>
        </p:xfrm>
        <a:graphic>
          <a:graphicData uri="http://schemas.openxmlformats.org/presentationml/2006/ole">
            <mc:AlternateContent xmlns:mc="http://schemas.openxmlformats.org/markup-compatibility/2006">
              <mc:Choice xmlns:v="urn:schemas-microsoft-com:vml" Requires="v">
                <p:oleObj spid="_x0000_s389133" name="Equation" r:id="rId10" imgW="203040" imgH="241200" progId="">
                  <p:embed/>
                </p:oleObj>
              </mc:Choice>
              <mc:Fallback>
                <p:oleObj name="Equation" r:id="rId10" imgW="203040" imgH="2412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2612" y="1666847"/>
                        <a:ext cx="465245" cy="55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6" name="Object 6"/>
          <p:cNvGraphicFramePr>
            <a:graphicFrameLocks noChangeAspect="1"/>
          </p:cNvGraphicFramePr>
          <p:nvPr/>
        </p:nvGraphicFramePr>
        <p:xfrm>
          <a:off x="2350032" y="1666847"/>
          <a:ext cx="559279" cy="590350"/>
        </p:xfrm>
        <a:graphic>
          <a:graphicData uri="http://schemas.openxmlformats.org/presentationml/2006/ole">
            <mc:AlternateContent xmlns:mc="http://schemas.openxmlformats.org/markup-compatibility/2006">
              <mc:Choice xmlns:v="urn:schemas-microsoft-com:vml" Requires="v">
                <p:oleObj spid="_x0000_s389134" name="Equation" r:id="rId12" imgW="228600" imgH="241200" progId="">
                  <p:embed/>
                </p:oleObj>
              </mc:Choice>
              <mc:Fallback>
                <p:oleObj name="Equation" r:id="rId12" imgW="228600" imgH="24120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0032" y="1666847"/>
                        <a:ext cx="559279" cy="59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506182" cy="4525963"/>
          </a:xfrm>
        </p:spPr>
        <p:txBody>
          <a:bodyPr>
            <a:normAutofit fontScale="92500" lnSpcReduction="10000"/>
          </a:bodyPr>
          <a:lstStyle/>
          <a:p>
            <a:pPr lvl="0">
              <a:buNone/>
            </a:pPr>
            <a:r>
              <a:rPr lang="en-US" dirty="0" smtClean="0"/>
              <a:t>	The mass number of an element is the total number of protons and neutrons located in the nucleus. If carbon has an atomic number of 6 and a mass number of 12, how many neutrons does it contain?</a:t>
            </a:r>
          </a:p>
          <a:p>
            <a:pPr marL="914400" lvl="1" indent="-514350">
              <a:buFont typeface="+mj-lt"/>
              <a:buAutoNum type="alphaUcPeriod"/>
            </a:pPr>
            <a:r>
              <a:rPr lang="en-US" sz="3200" dirty="0" smtClean="0"/>
              <a:t>0</a:t>
            </a:r>
          </a:p>
          <a:p>
            <a:pPr marL="914400" lvl="1" indent="-514350">
              <a:buFont typeface="+mj-lt"/>
              <a:buAutoNum type="alphaUcPeriod"/>
            </a:pPr>
            <a:r>
              <a:rPr lang="en-US" sz="3200" dirty="0" smtClean="0"/>
              <a:t>6</a:t>
            </a:r>
          </a:p>
          <a:p>
            <a:pPr marL="914400" lvl="1" indent="-514350">
              <a:buFont typeface="+mj-lt"/>
              <a:buAutoNum type="alphaUcPeriod"/>
            </a:pPr>
            <a:r>
              <a:rPr lang="en-US" sz="3200" dirty="0" smtClean="0"/>
              <a:t>12</a:t>
            </a:r>
          </a:p>
          <a:p>
            <a:pPr marL="914400" lvl="1" indent="-514350">
              <a:buFont typeface="+mj-lt"/>
              <a:buAutoNum type="alphaUcPeriod"/>
            </a:pPr>
            <a:r>
              <a:rPr lang="en-US" sz="3200" dirty="0" smtClean="0"/>
              <a:t>18</a:t>
            </a:r>
            <a:endParaRPr lang="en-US" dirty="0" smtClean="0"/>
          </a:p>
          <a:p>
            <a:endParaRPr lang="en-US" dirty="0"/>
          </a:p>
        </p:txBody>
      </p:sp>
      <p:sp>
        <p:nvSpPr>
          <p:cNvPr id="6"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P.12.A.8 </a:t>
            </a:r>
            <a:r>
              <a:rPr lang="en-US" sz="1200" dirty="0" smtClean="0">
                <a:hlinkClick r:id="rId3"/>
              </a:rPr>
              <a:t>http://www.rpdp.net/sciencetips_v2/P12A8.htm</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7629181" cy="4525963"/>
          </a:xfrm>
        </p:spPr>
        <p:txBody>
          <a:bodyPr/>
          <a:lstStyle/>
          <a:p>
            <a:pPr>
              <a:buNone/>
            </a:pPr>
            <a:r>
              <a:rPr lang="en-US" dirty="0" smtClean="0"/>
              <a:t>	</a:t>
            </a:r>
            <a:r>
              <a:rPr lang="en-US" sz="2800" dirty="0" smtClean="0"/>
              <a:t>Which of the following </a:t>
            </a:r>
            <a:r>
              <a:rPr lang="en-US" sz="2800" b="1" dirty="0" smtClean="0"/>
              <a:t>best</a:t>
            </a:r>
            <a:r>
              <a:rPr lang="en-US" sz="2800" dirty="0" smtClean="0"/>
              <a:t> describes a particle that contains 36 electrons, 49 neutrons, and 38 protons? </a:t>
            </a:r>
          </a:p>
          <a:p>
            <a:pPr marL="914400" lvl="1" indent="-514350">
              <a:buFont typeface="+mj-lt"/>
              <a:buAutoNum type="alphaUcPeriod"/>
            </a:pPr>
            <a:r>
              <a:rPr lang="en-US" dirty="0" smtClean="0"/>
              <a:t>An anion with a charge of 2− </a:t>
            </a:r>
          </a:p>
          <a:p>
            <a:pPr marL="914400" lvl="1" indent="-514350">
              <a:buFont typeface="+mj-lt"/>
              <a:buAutoNum type="alphaUcPeriod"/>
            </a:pPr>
            <a:r>
              <a:rPr lang="en-US" dirty="0" smtClean="0"/>
              <a:t>An </a:t>
            </a:r>
            <a:r>
              <a:rPr lang="en-US" dirty="0" err="1" smtClean="0"/>
              <a:t>cation</a:t>
            </a:r>
            <a:r>
              <a:rPr lang="en-US" dirty="0" smtClean="0"/>
              <a:t> with a charge of 2+   </a:t>
            </a:r>
          </a:p>
          <a:p>
            <a:pPr marL="914400" lvl="1" indent="-514350">
              <a:buFont typeface="+mj-lt"/>
              <a:buAutoNum type="alphaUcPeriod"/>
            </a:pPr>
            <a:r>
              <a:rPr lang="en-US" dirty="0" smtClean="0"/>
              <a:t>An atom with a mass of 38 amu   </a:t>
            </a:r>
          </a:p>
          <a:p>
            <a:pPr marL="914400" lvl="1" indent="-514350">
              <a:buFont typeface="+mj-lt"/>
              <a:buAutoNum type="alphaUcPeriod"/>
            </a:pPr>
            <a:r>
              <a:rPr lang="en-US" dirty="0" smtClean="0"/>
              <a:t>An atom with an atomic number of 49</a:t>
            </a:r>
          </a:p>
          <a:p>
            <a:endParaRPr lang="en-US" dirty="0"/>
          </a:p>
        </p:txBody>
      </p:sp>
      <p:sp>
        <p:nvSpPr>
          <p:cNvPr id="4" name="Rectangle 3"/>
          <p:cNvSpPr/>
          <p:nvPr/>
        </p:nvSpPr>
        <p:spPr>
          <a:xfrm>
            <a:off x="891271" y="5932090"/>
            <a:ext cx="2897728" cy="523220"/>
          </a:xfrm>
          <a:prstGeom prst="rect">
            <a:avLst/>
          </a:prstGeom>
        </p:spPr>
        <p:txBody>
          <a:bodyPr wrap="square">
            <a:spAutoFit/>
          </a:bodyPr>
          <a:lstStyle/>
          <a:p>
            <a:r>
              <a:rPr lang="en-US" sz="1400" dirty="0" smtClean="0"/>
              <a:t>From: </a:t>
            </a:r>
            <a:r>
              <a:rPr lang="en-US" sz="1400" dirty="0" smtClean="0">
                <a:hlinkClick r:id="rId3"/>
              </a:rPr>
              <a:t>http://www.doe.mass.edu/</a:t>
            </a:r>
            <a:endParaRPr lang="en-US" sz="1400" dirty="0" smtClean="0"/>
          </a:p>
          <a:p>
            <a:endParaRPr lang="en-US" sz="1400" dirty="0"/>
          </a:p>
        </p:txBody>
      </p:sp>
      <p:sp>
        <p:nvSpPr>
          <p:cNvPr id="5" name="Title 1"/>
          <p:cNvSpPr>
            <a:spLocks noGrp="1"/>
          </p:cNvSpPr>
          <p:nvPr>
            <p:ph type="title"/>
          </p:nvPr>
        </p:nvSpPr>
        <p:spPr/>
        <p:txBody>
          <a:bodyPr>
            <a:normAutofit/>
          </a:bodyPr>
          <a:lstStyle/>
          <a:p>
            <a:r>
              <a:rPr lang="en-US" dirty="0" smtClean="0"/>
              <a:t>Physical Science</a:t>
            </a:r>
            <a:br>
              <a:rPr lang="en-US" dirty="0" smtClean="0"/>
            </a:br>
            <a:r>
              <a:rPr lang="en-US" sz="1200" dirty="0" smtClean="0"/>
              <a:t> P.12.A.8 </a:t>
            </a:r>
            <a:r>
              <a:rPr lang="en-US" sz="1200" dirty="0" smtClean="0">
                <a:hlinkClick r:id="rId4"/>
              </a:rPr>
              <a:t>http://www.rpdp.net/sciencetips_v2/P12A8.htm</a:t>
            </a:r>
            <a:endParaRPr lang="en-US" sz="13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367286" cy="4525963"/>
          </a:xfrm>
        </p:spPr>
        <p:txBody>
          <a:bodyPr>
            <a:normAutofit/>
          </a:bodyPr>
          <a:lstStyle/>
          <a:p>
            <a:pPr>
              <a:buNone/>
            </a:pPr>
            <a:r>
              <a:rPr lang="en-US" dirty="0" smtClean="0"/>
              <a:t>	</a:t>
            </a:r>
            <a:r>
              <a:rPr lang="en-US" sz="2800" dirty="0" smtClean="0"/>
              <a:t>An oxygen atom has 8 protons, 8 neutrons and 8 electrons. If the oxygen atom gains two electrons to form an oxygen ion what will be the magnitude and sign of the charge?</a:t>
            </a:r>
          </a:p>
          <a:p>
            <a:pPr marL="914400" lvl="1" indent="-514350">
              <a:buFont typeface="+mj-lt"/>
              <a:buAutoNum type="alphaUcPeriod"/>
            </a:pPr>
            <a:r>
              <a:rPr lang="en-US" dirty="0" smtClean="0"/>
              <a:t>2-	</a:t>
            </a:r>
          </a:p>
          <a:p>
            <a:pPr marL="914400" lvl="1" indent="-514350">
              <a:buFont typeface="+mj-lt"/>
              <a:buAutoNum type="alphaUcPeriod"/>
            </a:pPr>
            <a:r>
              <a:rPr lang="en-US" dirty="0" smtClean="0"/>
              <a:t>2+	</a:t>
            </a:r>
          </a:p>
          <a:p>
            <a:pPr marL="914400" lvl="1" indent="-514350">
              <a:buFont typeface="+mj-lt"/>
              <a:buAutoNum type="alphaUcPeriod"/>
            </a:pPr>
            <a:r>
              <a:rPr lang="en-US" dirty="0" smtClean="0"/>
              <a:t>8-</a:t>
            </a:r>
          </a:p>
          <a:p>
            <a:pPr marL="914400" lvl="1" indent="-514350">
              <a:buFont typeface="+mj-lt"/>
              <a:buAutoNum type="alphaUcPeriod"/>
            </a:pPr>
            <a:r>
              <a:rPr lang="en-US" dirty="0" smtClean="0"/>
              <a:t>8+ </a:t>
            </a:r>
          </a:p>
          <a:p>
            <a:pPr>
              <a:buNone/>
            </a:pPr>
            <a:endParaRPr lang="en-US" dirty="0"/>
          </a:p>
        </p:txBody>
      </p:sp>
      <p:sp>
        <p:nvSpPr>
          <p:cNvPr id="4"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P.12.A.9 </a:t>
            </a:r>
            <a:r>
              <a:rPr lang="en-US" sz="1200" dirty="0" smtClean="0">
                <a:hlinkClick r:id="rId3"/>
              </a:rPr>
              <a:t>http://www.rpdp.net/sciencetips_v2/P12A9.htm</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4"/>
              </a:rPr>
              <a:t>http://www.rpdp.net/sciencetips_v2/P12B1.htm</a:t>
            </a:r>
            <a:endParaRPr lang="en-US" sz="1200" dirty="0"/>
          </a:p>
        </p:txBody>
      </p:sp>
      <p:sp>
        <p:nvSpPr>
          <p:cNvPr id="3" name="Content Placeholder 2"/>
          <p:cNvSpPr>
            <a:spLocks noGrp="1"/>
          </p:cNvSpPr>
          <p:nvPr>
            <p:ph idx="1"/>
          </p:nvPr>
        </p:nvSpPr>
        <p:spPr>
          <a:xfrm>
            <a:off x="457200" y="1600200"/>
            <a:ext cx="6979186" cy="4525963"/>
          </a:xfrm>
        </p:spPr>
        <p:txBody>
          <a:bodyPr/>
          <a:lstStyle/>
          <a:p>
            <a:pPr lvl="0">
              <a:buNone/>
            </a:pPr>
            <a:r>
              <a:rPr lang="en-US" dirty="0" smtClean="0"/>
              <a:t>	</a:t>
            </a:r>
            <a:r>
              <a:rPr lang="en-US" sz="2800" dirty="0" smtClean="0"/>
              <a:t>A bicycle rider is traveling at a constant speed of 3 m/s. How far will the bicyclist travel in thirty minutes?</a:t>
            </a:r>
          </a:p>
          <a:p>
            <a:pPr marL="914400" lvl="1" indent="-514350">
              <a:buFont typeface="+mj-lt"/>
              <a:buAutoNum type="alphaUcPeriod"/>
            </a:pPr>
            <a:r>
              <a:rPr lang="en-US" dirty="0" smtClean="0"/>
              <a:t>900 m</a:t>
            </a:r>
          </a:p>
          <a:p>
            <a:pPr marL="914400" lvl="1" indent="-514350">
              <a:buFont typeface="+mj-lt"/>
              <a:buAutoNum type="alphaUcPeriod"/>
            </a:pPr>
            <a:r>
              <a:rPr lang="en-US" dirty="0" smtClean="0"/>
              <a:t>1800 m</a:t>
            </a:r>
          </a:p>
          <a:p>
            <a:pPr marL="914400" lvl="1" indent="-514350">
              <a:buFont typeface="+mj-lt"/>
              <a:buAutoNum type="alphaUcPeriod"/>
            </a:pPr>
            <a:r>
              <a:rPr lang="en-US" dirty="0" smtClean="0"/>
              <a:t>2700 m</a:t>
            </a:r>
          </a:p>
          <a:p>
            <a:pPr marL="914400" lvl="1" indent="-514350">
              <a:buFont typeface="+mj-lt"/>
              <a:buAutoNum type="alphaUcPeriod"/>
            </a:pPr>
            <a:r>
              <a:rPr lang="en-US" dirty="0" smtClean="0"/>
              <a:t>5400 m</a:t>
            </a:r>
          </a:p>
          <a:p>
            <a:pPr>
              <a:buNone/>
            </a:pPr>
            <a:endParaRPr lang="en-US" dirty="0"/>
          </a:p>
        </p:txBody>
      </p:sp>
      <p:graphicFrame>
        <p:nvGraphicFramePr>
          <p:cNvPr id="4" name="Object 3"/>
          <p:cNvGraphicFramePr>
            <a:graphicFrameLocks noChangeAspect="1"/>
          </p:cNvGraphicFramePr>
          <p:nvPr/>
        </p:nvGraphicFramePr>
        <p:xfrm>
          <a:off x="6121400" y="3009900"/>
          <a:ext cx="914400" cy="198438"/>
        </p:xfrm>
        <a:graphic>
          <a:graphicData uri="http://schemas.openxmlformats.org/presentationml/2006/ole">
            <mc:AlternateContent xmlns:mc="http://schemas.openxmlformats.org/markup-compatibility/2006">
              <mc:Choice xmlns:v="urn:schemas-microsoft-com:vml" Requires="v">
                <p:oleObj spid="_x0000_s380932" name="Equation" r:id="rId5" imgW="914400" imgH="198720" progId="">
                  <p:embed/>
                </p:oleObj>
              </mc:Choice>
              <mc:Fallback>
                <p:oleObj name="Equation" r:id="rId5" imgW="914400" imgH="19872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400" y="30099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pic>
        <p:nvPicPr>
          <p:cNvPr id="4" name="Content Placeholder 3" descr="08phsq20.gif"/>
          <p:cNvPicPr>
            <a:picLocks noGrp="1" noChangeAspect="1"/>
          </p:cNvPicPr>
          <p:nvPr>
            <p:ph sz="half" idx="1"/>
          </p:nvPr>
        </p:nvPicPr>
        <p:blipFill>
          <a:blip r:embed="rId4"/>
          <a:stretch>
            <a:fillRect/>
          </a:stretch>
        </p:blipFill>
        <p:spPr>
          <a:xfrm>
            <a:off x="4902124" y="2669800"/>
            <a:ext cx="3841072" cy="2519145"/>
          </a:xfrm>
        </p:spPr>
      </p:pic>
      <p:sp>
        <p:nvSpPr>
          <p:cNvPr id="6" name="Content Placeholder 5"/>
          <p:cNvSpPr>
            <a:spLocks noGrp="1"/>
          </p:cNvSpPr>
          <p:nvPr>
            <p:ph sz="half" idx="2"/>
          </p:nvPr>
        </p:nvSpPr>
        <p:spPr>
          <a:xfrm>
            <a:off x="782197" y="2669800"/>
            <a:ext cx="4483483" cy="3464626"/>
          </a:xfrm>
        </p:spPr>
        <p:txBody>
          <a:bodyPr>
            <a:normAutofit/>
          </a:bodyPr>
          <a:lstStyle/>
          <a:p>
            <a:pPr>
              <a:buNone/>
            </a:pPr>
            <a:r>
              <a:rPr lang="en-US" sz="2600" dirty="0" smtClean="0"/>
              <a:t>What is the car’s acceleration?</a:t>
            </a:r>
          </a:p>
          <a:p>
            <a:pPr marL="457200" indent="-457200">
              <a:buFont typeface="+mj-lt"/>
              <a:buAutoNum type="alphaUcPeriod"/>
            </a:pPr>
            <a:r>
              <a:rPr lang="en-US" sz="2600" dirty="0" smtClean="0"/>
              <a:t>2.5 m/s</a:t>
            </a:r>
            <a:r>
              <a:rPr lang="en-US" sz="2600" baseline="30000" dirty="0" smtClean="0"/>
              <a:t>2</a:t>
            </a:r>
          </a:p>
          <a:p>
            <a:pPr marL="457200" indent="-457200">
              <a:buFont typeface="+mj-lt"/>
              <a:buAutoNum type="alphaUcPeriod"/>
            </a:pPr>
            <a:r>
              <a:rPr lang="en-US" sz="2600" dirty="0" smtClean="0"/>
              <a:t>3.3 m/s</a:t>
            </a:r>
            <a:r>
              <a:rPr lang="en-US" sz="2600" baseline="30000" dirty="0" smtClean="0"/>
              <a:t>2</a:t>
            </a:r>
            <a:endParaRPr lang="en-US" sz="2600" dirty="0" smtClean="0"/>
          </a:p>
          <a:p>
            <a:pPr marL="457200" indent="-457200">
              <a:buFont typeface="+mj-lt"/>
              <a:buAutoNum type="alphaUcPeriod"/>
            </a:pPr>
            <a:r>
              <a:rPr lang="en-US" sz="2600" dirty="0" smtClean="0"/>
              <a:t>4.2 m/s</a:t>
            </a:r>
            <a:r>
              <a:rPr lang="en-US" sz="2600" baseline="30000" dirty="0" smtClean="0"/>
              <a:t>2</a:t>
            </a:r>
            <a:endParaRPr lang="en-US" sz="2600" dirty="0" smtClean="0"/>
          </a:p>
          <a:p>
            <a:pPr marL="457200" indent="-457200">
              <a:buFont typeface="+mj-lt"/>
              <a:buAutoNum type="alphaUcPeriod"/>
            </a:pPr>
            <a:r>
              <a:rPr lang="en-US" sz="2600" dirty="0" smtClean="0"/>
              <a:t>9.8 m/s</a:t>
            </a:r>
            <a:r>
              <a:rPr lang="en-US" sz="2600" baseline="30000" dirty="0" smtClean="0"/>
              <a:t>2</a:t>
            </a:r>
            <a:endParaRPr lang="en-US" sz="2600" dirty="0"/>
          </a:p>
        </p:txBody>
      </p:sp>
      <p:sp>
        <p:nvSpPr>
          <p:cNvPr id="7" name="TextBox 6"/>
          <p:cNvSpPr txBox="1"/>
          <p:nvPr/>
        </p:nvSpPr>
        <p:spPr>
          <a:xfrm>
            <a:off x="754900" y="1663547"/>
            <a:ext cx="7297279" cy="892552"/>
          </a:xfrm>
          <a:prstGeom prst="rect">
            <a:avLst/>
          </a:prstGeom>
          <a:noFill/>
        </p:spPr>
        <p:txBody>
          <a:bodyPr wrap="square" rtlCol="0">
            <a:spAutoFit/>
          </a:bodyPr>
          <a:lstStyle/>
          <a:p>
            <a:r>
              <a:rPr lang="en-US" sz="2600" dirty="0" smtClean="0"/>
              <a:t>A 1500 kg car has an applied forward force of 5000 N and experiences an air resistance of 1250 N. </a:t>
            </a:r>
            <a:endParaRPr lang="en-US" sz="2600" dirty="0"/>
          </a:p>
        </p:txBody>
      </p:sp>
      <p:sp>
        <p:nvSpPr>
          <p:cNvPr id="8" name="Rectangle 7"/>
          <p:cNvSpPr/>
          <p:nvPr/>
        </p:nvSpPr>
        <p:spPr>
          <a:xfrm>
            <a:off x="5486110" y="5188945"/>
            <a:ext cx="2897728" cy="307777"/>
          </a:xfrm>
          <a:prstGeom prst="rect">
            <a:avLst/>
          </a:prstGeom>
        </p:spPr>
        <p:txBody>
          <a:bodyPr wrap="square">
            <a:spAutoFit/>
          </a:bodyPr>
          <a:lstStyle/>
          <a:p>
            <a:r>
              <a:rPr lang="en-US" sz="1400" dirty="0" smtClean="0"/>
              <a:t>From: http://www.doe.mass.edu/</a:t>
            </a:r>
            <a:endParaRPr lang="en-US" sz="14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3" name="Content Placeholder 2"/>
          <p:cNvSpPr>
            <a:spLocks noGrp="1"/>
          </p:cNvSpPr>
          <p:nvPr>
            <p:ph idx="1"/>
          </p:nvPr>
        </p:nvSpPr>
        <p:spPr>
          <a:xfrm>
            <a:off x="457200" y="1600200"/>
            <a:ext cx="7177489" cy="4525963"/>
          </a:xfrm>
        </p:spPr>
        <p:txBody>
          <a:bodyPr/>
          <a:lstStyle/>
          <a:p>
            <a:pPr lvl="0">
              <a:buNone/>
            </a:pPr>
            <a:r>
              <a:rPr lang="en-US" dirty="0" smtClean="0"/>
              <a:t>	</a:t>
            </a:r>
            <a:r>
              <a:rPr lang="en-US" sz="2800" dirty="0" smtClean="0"/>
              <a:t>A cart with a mass of 100 kg accelerates when 10 N is applied. If the mass is doubled, how much force is required to maintain the same acceleration.</a:t>
            </a:r>
          </a:p>
          <a:p>
            <a:pPr marL="914400" lvl="1" indent="-514350">
              <a:buFont typeface="+mj-lt"/>
              <a:buAutoNum type="alphaUcPeriod"/>
            </a:pPr>
            <a:r>
              <a:rPr lang="en-US" dirty="0" smtClean="0"/>
              <a:t>10 N</a:t>
            </a:r>
          </a:p>
          <a:p>
            <a:pPr marL="914400" lvl="1" indent="-514350">
              <a:buFont typeface="+mj-lt"/>
              <a:buAutoNum type="alphaUcPeriod"/>
            </a:pPr>
            <a:r>
              <a:rPr lang="en-US" dirty="0" smtClean="0"/>
              <a:t>20 N</a:t>
            </a:r>
          </a:p>
          <a:p>
            <a:pPr marL="914400" lvl="1" indent="-514350">
              <a:buFont typeface="+mj-lt"/>
              <a:buAutoNum type="alphaUcPeriod"/>
            </a:pPr>
            <a:r>
              <a:rPr lang="en-US" dirty="0" smtClean="0"/>
              <a:t>100 N</a:t>
            </a:r>
          </a:p>
          <a:p>
            <a:pPr marL="914400" lvl="1" indent="-514350">
              <a:buFont typeface="+mj-lt"/>
              <a:buAutoNum type="alphaUcPeriod"/>
            </a:pPr>
            <a:r>
              <a:rPr lang="en-US" dirty="0" smtClean="0"/>
              <a:t>200 N</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5" name="Content Placeholder 4"/>
          <p:cNvSpPr>
            <a:spLocks noGrp="1"/>
          </p:cNvSpPr>
          <p:nvPr>
            <p:ph sz="half" idx="1"/>
          </p:nvPr>
        </p:nvSpPr>
        <p:spPr>
          <a:xfrm>
            <a:off x="457200" y="2467776"/>
            <a:ext cx="4214870" cy="3828851"/>
          </a:xfrm>
        </p:spPr>
        <p:txBody>
          <a:bodyPr>
            <a:normAutofit fontScale="70000" lnSpcReduction="20000"/>
          </a:bodyPr>
          <a:lstStyle/>
          <a:p>
            <a:pPr>
              <a:buNone/>
            </a:pPr>
            <a:r>
              <a:rPr lang="en-US" dirty="0" smtClean="0"/>
              <a:t>	</a:t>
            </a:r>
            <a:r>
              <a:rPr lang="en-US" sz="3100" dirty="0" smtClean="0"/>
              <a:t>Which of the following </a:t>
            </a:r>
            <a:r>
              <a:rPr lang="en-US" sz="3100" b="1" dirty="0" smtClean="0"/>
              <a:t>best</a:t>
            </a:r>
            <a:r>
              <a:rPr lang="en-US" sz="3100" dirty="0" smtClean="0"/>
              <a:t> explains the performer’s success at leaving all the dinnerware on the table? </a:t>
            </a:r>
          </a:p>
          <a:p>
            <a:pPr marL="914400" lvl="1" indent="-514350">
              <a:buFont typeface="+mj-lt"/>
              <a:buAutoNum type="alphaUcPeriod"/>
            </a:pPr>
            <a:r>
              <a:rPr lang="en-US" sz="3100" dirty="0" smtClean="0"/>
              <a:t>The inertia of the dinnerware</a:t>
            </a:r>
          </a:p>
          <a:p>
            <a:pPr marL="914400" lvl="1" indent="-514350">
              <a:buFont typeface="+mj-lt"/>
              <a:buAutoNum type="alphaUcPeriod"/>
            </a:pPr>
            <a:r>
              <a:rPr lang="en-US" sz="3100" dirty="0" smtClean="0"/>
              <a:t>The mass of the tablecloth</a:t>
            </a:r>
          </a:p>
          <a:p>
            <a:pPr marL="914400" lvl="1" indent="-514350">
              <a:buFont typeface="+mj-lt"/>
              <a:buAutoNum type="alphaUcPeriod"/>
            </a:pPr>
            <a:r>
              <a:rPr lang="en-US" sz="3100" dirty="0" smtClean="0"/>
              <a:t>The placement of the dinnerware</a:t>
            </a:r>
          </a:p>
          <a:p>
            <a:pPr marL="914400" lvl="1" indent="-514350">
              <a:buFont typeface="+mj-lt"/>
              <a:buAutoNum type="alphaUcPeriod"/>
            </a:pPr>
            <a:r>
              <a:rPr lang="en-US" sz="3100" dirty="0" smtClean="0"/>
              <a:t>The material of the tablecloth</a:t>
            </a:r>
            <a:endParaRPr lang="en-US" sz="3100" dirty="0"/>
          </a:p>
        </p:txBody>
      </p:sp>
      <p:pic>
        <p:nvPicPr>
          <p:cNvPr id="7" name="Content Placeholder 6" descr="08phsq43.gif"/>
          <p:cNvPicPr>
            <a:picLocks noGrp="1" noChangeAspect="1"/>
          </p:cNvPicPr>
          <p:nvPr>
            <p:ph sz="half" idx="2"/>
          </p:nvPr>
        </p:nvPicPr>
        <p:blipFill>
          <a:blip r:embed="rId4"/>
          <a:stretch>
            <a:fillRect/>
          </a:stretch>
        </p:blipFill>
        <p:spPr>
          <a:xfrm>
            <a:off x="4672070" y="2467777"/>
            <a:ext cx="3826442" cy="3260994"/>
          </a:xfrm>
        </p:spPr>
      </p:pic>
      <p:sp>
        <p:nvSpPr>
          <p:cNvPr id="8" name="TextBox 7"/>
          <p:cNvSpPr txBox="1"/>
          <p:nvPr/>
        </p:nvSpPr>
        <p:spPr>
          <a:xfrm>
            <a:off x="848299" y="1523963"/>
            <a:ext cx="7083846" cy="769441"/>
          </a:xfrm>
          <a:prstGeom prst="rect">
            <a:avLst/>
          </a:prstGeom>
          <a:noFill/>
        </p:spPr>
        <p:txBody>
          <a:bodyPr wrap="square" rtlCol="0">
            <a:spAutoFit/>
          </a:bodyPr>
          <a:lstStyle/>
          <a:p>
            <a:r>
              <a:rPr lang="en-US" sz="2200" dirty="0" smtClean="0"/>
              <a:t>A performer pulls a tablecloth out from under a set of dinnerware as shown in the picture.</a:t>
            </a:r>
            <a:endParaRPr lang="en-US" sz="2200" dirty="0"/>
          </a:p>
        </p:txBody>
      </p:sp>
      <p:sp>
        <p:nvSpPr>
          <p:cNvPr id="9" name="Rectangle 8"/>
          <p:cNvSpPr/>
          <p:nvPr/>
        </p:nvSpPr>
        <p:spPr>
          <a:xfrm>
            <a:off x="5210688" y="5728771"/>
            <a:ext cx="2897728" cy="307777"/>
          </a:xfrm>
          <a:prstGeom prst="rect">
            <a:avLst/>
          </a:prstGeom>
        </p:spPr>
        <p:txBody>
          <a:bodyPr wrap="square">
            <a:spAutoFit/>
          </a:bodyPr>
          <a:lstStyle/>
          <a:p>
            <a:r>
              <a:rPr lang="en-US" sz="1400" dirty="0" smtClean="0"/>
              <a:t>From: http://www.doe.mass.edu/</a:t>
            </a:r>
            <a:endParaRPr lang="en-US" sz="14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3" name="Content Placeholder 2"/>
          <p:cNvSpPr>
            <a:spLocks noGrp="1"/>
          </p:cNvSpPr>
          <p:nvPr>
            <p:ph idx="1"/>
          </p:nvPr>
        </p:nvSpPr>
        <p:spPr>
          <a:xfrm>
            <a:off x="287081" y="2679404"/>
            <a:ext cx="5518298" cy="3489289"/>
          </a:xfrm>
        </p:spPr>
        <p:txBody>
          <a:bodyPr>
            <a:noAutofit/>
          </a:bodyPr>
          <a:lstStyle/>
          <a:p>
            <a:pPr marL="914400" lvl="1" indent="-514350">
              <a:buFont typeface="+mj-lt"/>
              <a:buAutoNum type="alphaUcPeriod"/>
            </a:pPr>
            <a:r>
              <a:rPr lang="en-US" sz="2600" dirty="0" smtClean="0"/>
              <a:t>The car has too much mass to move easily.</a:t>
            </a:r>
          </a:p>
          <a:p>
            <a:pPr marL="914400" lvl="1" indent="-514350">
              <a:buFont typeface="+mj-lt"/>
              <a:buAutoNum type="alphaUcPeriod"/>
            </a:pPr>
            <a:r>
              <a:rPr lang="en-US" sz="2600" dirty="0" smtClean="0"/>
              <a:t>There is friction in the door hinges of the car. </a:t>
            </a:r>
          </a:p>
          <a:p>
            <a:pPr marL="914400" lvl="1" indent="-514350">
              <a:buFont typeface="+mj-lt"/>
              <a:buAutoNum type="alphaUcPeriod"/>
            </a:pPr>
            <a:r>
              <a:rPr lang="en-US" sz="2600" dirty="0" smtClean="0"/>
              <a:t>There is friction between the tires and the ground. </a:t>
            </a:r>
          </a:p>
          <a:p>
            <a:pPr marL="914400" lvl="1" indent="-514350">
              <a:buFont typeface="+mj-lt"/>
              <a:buAutoNum type="alphaUcPeriod"/>
            </a:pPr>
            <a:r>
              <a:rPr lang="en-US" sz="2600" dirty="0" smtClean="0"/>
              <a:t>The weight of the car is mostly on the front wheels.</a:t>
            </a:r>
          </a:p>
          <a:p>
            <a:pPr>
              <a:buNone/>
            </a:pPr>
            <a:endParaRPr lang="en-US" sz="2600" dirty="0" smtClean="0"/>
          </a:p>
          <a:p>
            <a:endParaRPr lang="en-US" sz="2600" dirty="0"/>
          </a:p>
        </p:txBody>
      </p:sp>
      <p:pic>
        <p:nvPicPr>
          <p:cNvPr id="157698" name="Picture 2" descr="http://www.richhelms.ca/richhelms/wp-content/uploads/2006/07/parked%20on%20a%20hill1.jpg"/>
          <p:cNvPicPr>
            <a:picLocks noChangeAspect="1" noChangeArrowheads="1"/>
          </p:cNvPicPr>
          <p:nvPr/>
        </p:nvPicPr>
        <p:blipFill>
          <a:blip r:embed="rId4"/>
          <a:srcRect/>
          <a:stretch>
            <a:fillRect/>
          </a:stretch>
        </p:blipFill>
        <p:spPr bwMode="auto">
          <a:xfrm>
            <a:off x="5805379" y="3040912"/>
            <a:ext cx="2945024" cy="2098329"/>
          </a:xfrm>
          <a:prstGeom prst="rect">
            <a:avLst/>
          </a:prstGeom>
          <a:noFill/>
        </p:spPr>
      </p:pic>
      <p:sp>
        <p:nvSpPr>
          <p:cNvPr id="5" name="TextBox 4"/>
          <p:cNvSpPr txBox="1"/>
          <p:nvPr/>
        </p:nvSpPr>
        <p:spPr>
          <a:xfrm>
            <a:off x="659218" y="1616150"/>
            <a:ext cx="7421527" cy="892552"/>
          </a:xfrm>
          <a:prstGeom prst="rect">
            <a:avLst/>
          </a:prstGeom>
          <a:noFill/>
        </p:spPr>
        <p:txBody>
          <a:bodyPr wrap="square" rtlCol="0">
            <a:spAutoFit/>
          </a:bodyPr>
          <a:lstStyle/>
          <a:p>
            <a:pPr>
              <a:buNone/>
            </a:pPr>
            <a:r>
              <a:rPr lang="en-US" sz="2600" dirty="0" smtClean="0"/>
              <a:t>A car is parked on a hill. Which of the following </a:t>
            </a:r>
            <a:r>
              <a:rPr lang="en-US" sz="2600" b="1" dirty="0" smtClean="0"/>
              <a:t>most likely </a:t>
            </a:r>
            <a:r>
              <a:rPr lang="en-US" sz="2600" dirty="0" smtClean="0"/>
              <a:t>prevents the car from moving down the hill?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Physical Science</a:t>
            </a:r>
            <a:br>
              <a:rPr lang="en-US" dirty="0" smtClean="0"/>
            </a:br>
            <a:r>
              <a:rPr lang="en-US" sz="1200" dirty="0" smtClean="0"/>
              <a:t>P.12.B.1 </a:t>
            </a:r>
            <a:r>
              <a:rPr lang="en-US" sz="1200" dirty="0" smtClean="0">
                <a:hlinkClick r:id="rId3"/>
              </a:rPr>
              <a:t>http://www.rpdp.net/sciencetips_v2/P12B1.htm</a:t>
            </a:r>
            <a:endParaRPr lang="en-US" sz="1200" dirty="0"/>
          </a:p>
        </p:txBody>
      </p:sp>
      <p:sp>
        <p:nvSpPr>
          <p:cNvPr id="3" name="Content Placeholder 2"/>
          <p:cNvSpPr>
            <a:spLocks noGrp="1"/>
          </p:cNvSpPr>
          <p:nvPr>
            <p:ph idx="1"/>
          </p:nvPr>
        </p:nvSpPr>
        <p:spPr>
          <a:xfrm>
            <a:off x="350875" y="2360939"/>
            <a:ext cx="6049926" cy="3977874"/>
          </a:xfrm>
        </p:spPr>
        <p:txBody>
          <a:bodyPr>
            <a:normAutofit/>
          </a:bodyPr>
          <a:lstStyle/>
          <a:p>
            <a:pPr lvl="0">
              <a:buNone/>
            </a:pPr>
            <a:r>
              <a:rPr lang="en-US" sz="2600" dirty="0" smtClean="0"/>
              <a:t>	What statement is the </a:t>
            </a:r>
            <a:r>
              <a:rPr lang="en-US" sz="2600" b="1" dirty="0" smtClean="0"/>
              <a:t>best </a:t>
            </a:r>
            <a:r>
              <a:rPr lang="en-US" sz="2600" dirty="0" smtClean="0"/>
              <a:t>description of the person’s action?</a:t>
            </a:r>
          </a:p>
          <a:p>
            <a:pPr marL="971550" lvl="1" indent="-514350">
              <a:buFont typeface="+mj-lt"/>
              <a:buAutoNum type="alphaUcPeriod"/>
            </a:pPr>
            <a:r>
              <a:rPr lang="en-US" sz="2600" dirty="0" smtClean="0"/>
              <a:t>The person is walking up a large hill.</a:t>
            </a:r>
          </a:p>
          <a:p>
            <a:pPr marL="971550" lvl="1" indent="-514350">
              <a:buFont typeface="+mj-lt"/>
              <a:buAutoNum type="alphaUcPeriod"/>
            </a:pPr>
            <a:r>
              <a:rPr lang="en-US" sz="2600" dirty="0" smtClean="0"/>
              <a:t>The person is walking faster as time increases.</a:t>
            </a:r>
          </a:p>
          <a:p>
            <a:pPr marL="971550" lvl="1" indent="-514350">
              <a:buFont typeface="+mj-lt"/>
              <a:buAutoNum type="alphaUcPeriod"/>
            </a:pPr>
            <a:r>
              <a:rPr lang="en-US" sz="2600" dirty="0" smtClean="0"/>
              <a:t>The person is walking at a slowing speed up a hill.</a:t>
            </a:r>
          </a:p>
          <a:p>
            <a:pPr marL="971550" lvl="1" indent="-514350">
              <a:buFont typeface="+mj-lt"/>
              <a:buAutoNum type="alphaUcPeriod"/>
            </a:pPr>
            <a:r>
              <a:rPr lang="en-US" sz="2600" dirty="0" smtClean="0"/>
              <a:t>The person is walking at a constant speed.</a:t>
            </a:r>
          </a:p>
        </p:txBody>
      </p:sp>
      <p:pic>
        <p:nvPicPr>
          <p:cNvPr id="4" name="Picture 3"/>
          <p:cNvPicPr/>
          <p:nvPr/>
        </p:nvPicPr>
        <p:blipFill>
          <a:blip r:embed="rId4" cstate="print"/>
          <a:srcRect l="70297" t="34409" r="21426" b="48007"/>
          <a:stretch>
            <a:fillRect/>
          </a:stretch>
        </p:blipFill>
        <p:spPr bwMode="auto">
          <a:xfrm>
            <a:off x="6400801" y="2998382"/>
            <a:ext cx="2434854" cy="2147776"/>
          </a:xfrm>
          <a:prstGeom prst="rect">
            <a:avLst/>
          </a:prstGeom>
          <a:noFill/>
        </p:spPr>
      </p:pic>
      <p:sp>
        <p:nvSpPr>
          <p:cNvPr id="5" name="TextBox 4"/>
          <p:cNvSpPr txBox="1"/>
          <p:nvPr/>
        </p:nvSpPr>
        <p:spPr>
          <a:xfrm>
            <a:off x="723013" y="1480692"/>
            <a:ext cx="7017489" cy="892552"/>
          </a:xfrm>
          <a:prstGeom prst="rect">
            <a:avLst/>
          </a:prstGeom>
          <a:noFill/>
        </p:spPr>
        <p:txBody>
          <a:bodyPr wrap="square" rtlCol="0">
            <a:spAutoFit/>
          </a:bodyPr>
          <a:lstStyle/>
          <a:p>
            <a:pPr lvl="0">
              <a:buNone/>
            </a:pPr>
            <a:r>
              <a:rPr lang="en-US" sz="2600" dirty="0" smtClean="0"/>
              <a:t>Below is a </a:t>
            </a:r>
            <a:r>
              <a:rPr lang="en-US" sz="2600" b="1" dirty="0" smtClean="0"/>
              <a:t>distance vs. time </a:t>
            </a:r>
            <a:r>
              <a:rPr lang="en-US" sz="2600" dirty="0" smtClean="0"/>
              <a:t>graph showing the action of a person over time. </a:t>
            </a:r>
            <a:endParaRPr lang="en-US" sz="13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5549</TotalTime>
  <Words>23867</Words>
  <Application>Microsoft Office PowerPoint</Application>
  <PresentationFormat>On-screen Show (4:3)</PresentationFormat>
  <Paragraphs>3349</Paragraphs>
  <Slides>174</Slides>
  <Notes>174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174</vt:i4>
      </vt:variant>
    </vt:vector>
  </HeadingPairs>
  <TitlesOfParts>
    <vt:vector size="176" baseType="lpstr">
      <vt:lpstr>Office Theme</vt:lpstr>
      <vt:lpstr>Equation</vt:lpstr>
      <vt:lpstr>Preparing for the Science High School Proficiency Exam: Science Daily Review</vt:lpstr>
      <vt:lpstr>Items for Teachers to  Prepare for the HSPE</vt:lpstr>
      <vt:lpstr>Breakdown of the HSPE</vt:lpstr>
      <vt:lpstr>PowerPoint Presentation</vt:lpstr>
      <vt:lpstr>2010 Science HSPE Test Matrix</vt:lpstr>
      <vt:lpstr>Nature of Science N.12.A.1 http://www.rpdp.net/sciencetips_v2/N12A1.htm  </vt:lpstr>
      <vt:lpstr>Nature of Science N.12.A.1 http://www.rpdp.net/sciencetips_v2/N12A1.htm  </vt:lpstr>
      <vt:lpstr>Nature of Science N.12.A.1 http://www.rpdp.net/sciencetips_v2/N12A1.htm  </vt:lpstr>
      <vt:lpstr>Nature of Science N.12.A.1 http://www.rpdp.net/sciencetips_v2/N12A1.htm  </vt:lpstr>
      <vt:lpstr>Nature of Science N.12.A.2 http://www.rpdp.net/sciencetips_v2/N12A2.htm  </vt:lpstr>
      <vt:lpstr>Nature of Science N.12.A.2 http://www.rpdp.net/sciencetips_v2/N12A2.htm  </vt:lpstr>
      <vt:lpstr>Nature of Science N.12.A.2 http://www.rpdp.net/sciencetips_v2/N12A2.htm </vt:lpstr>
      <vt:lpstr>Nature of Science N.12.A.3 http://www.rpdp.net/sciencetips_v2/N12A3.htm</vt:lpstr>
      <vt:lpstr>Nature of Science N.12.A.3 http://www.rpdp.net/sciencetips_v2/N12A3.htm</vt:lpstr>
      <vt:lpstr>Nature of Science N.12.A.4 http://www.rpdp.net/sciencetips_v2/N12A4.htm</vt:lpstr>
      <vt:lpstr>Nature of Science N.12.A.4 http://www.rpdp.net/sciencetips_v2/N12A4.htm</vt:lpstr>
      <vt:lpstr>Nature of Science N.12.A.4 http://www.rpdp.net/sciencetips_v2/N12A4.htm</vt:lpstr>
      <vt:lpstr>Nature of Science N.12.A.4 http://www.rpdp.net/sciencetips_v2/N12A4.htm</vt:lpstr>
      <vt:lpstr>Nature of Science N.12.A.4 http://www.rpdp.net/sciencetips_v2/N12A4.htm</vt:lpstr>
      <vt:lpstr>Nature of Science N.12.A.5 http://www.rpdp.net/sciencetips_v2/N12A5.htm</vt:lpstr>
      <vt:lpstr>Nature of Science  N.12.A.6 http://www.rpdp.net/sciencetips_v2/N12A6.htm</vt:lpstr>
      <vt:lpstr>Nature of Science N.12.A.6 http://www.rpdp.net/sciencetips_v2/N12A6.htm</vt:lpstr>
      <vt:lpstr>Nature of Science N.12.A.6 http://www.rpdp.net/sciencetips_v2/N12A6.htm</vt:lpstr>
      <vt:lpstr>Nature of Science N.12.B.1 http://www.rpdp.net/sciencetips_v2/N12B1.htm</vt:lpstr>
      <vt:lpstr>Nature of Science N.12.B.1 http://www.rpdp.net/sciencetips_v2/N12B1.htm</vt:lpstr>
      <vt:lpstr>Nature of Science N.12.B.1 http://www.rpdp.net/sciencetips_v2/N12B1.htm</vt:lpstr>
      <vt:lpstr>Nature of Science N.12.B.2 http://www.rpdp.net/sciencetips_v2/N12B2.htm</vt:lpstr>
      <vt:lpstr>Nature of Science N.12.B.2 http://www.rpdp.net/sciencetips_v2/N12B2.htm</vt:lpstr>
      <vt:lpstr>Nature of Science N.12.B.2 http://www.rpdp.net/sciencetips_v2/N12B2.htm</vt:lpstr>
      <vt:lpstr>Nature of Science N.12.B.3 http://www.rpdp.net/sciencetips_v2/N12B3.htm</vt:lpstr>
      <vt:lpstr>Nature of Science N.12.B.3 http://www.rpdp.net/sciencetips_v2/N12B3.htm</vt:lpstr>
      <vt:lpstr>Nature of Science N.12.B.4 http://www.rpdp.net/sciencetips_v2/N12B4.htm</vt:lpstr>
      <vt:lpstr>Nature of Science N.12.B.4 http://www.rpdp.net/sciencetips_v2/N12B4.htm</vt:lpstr>
      <vt:lpstr>Nature of Science N.12.B.4 http://www.rpdp.net/sciencetips_v2/N12B4.htm</vt:lpstr>
      <vt:lpstr>Earth Science E.12.A.1 http://www.rpdp.net/sciencetips_v2/E12A1.html</vt:lpstr>
      <vt:lpstr>Earth Science E.12.A.1 http://www.rpdp.net/sciencetips_v2/E12A1.html</vt:lpstr>
      <vt:lpstr>Earth Science E.12.A.2 http://www.rpdp.net/sciencetips_v2/E12A2.html</vt:lpstr>
      <vt:lpstr>Earth Science E.12.A.2 http://www.rpdp.net/sciencetips_v2/E12A2.html</vt:lpstr>
      <vt:lpstr>Earth Science E.12.A.2 http://www.rpdp.net/sciencetips_v2/E12A2.html</vt:lpstr>
      <vt:lpstr>Earth Science E.12.A.3 http://www.rpdp.net/sciencetips_v2/E12A3.htm</vt:lpstr>
      <vt:lpstr>Earth Science E.12.A.3 http://www.rpdp.net/sciencetips_v2/E12A3.htm</vt:lpstr>
      <vt:lpstr>Earth Science E.12.A.4 http://www.rpdp.net/sciencetips_v2/E12A4.htm</vt:lpstr>
      <vt:lpstr>Earth Science E.12.A.4 http://www.rpdp.net/sciencetips_v2/E12A4.htm</vt:lpstr>
      <vt:lpstr>Earth Science E.12.A.4 http://www.rpdp.net/sciencetips_v2/E12A4.htm</vt:lpstr>
      <vt:lpstr>Earth Science E.12.A.5 http://www.rpdp.net/sciencetips_v2/E12A5.htm</vt:lpstr>
      <vt:lpstr>Earth Science E.12.A.5 http://www.rpdp.net/sciencetips_v2/E12A5.htm</vt:lpstr>
      <vt:lpstr>Earth Science E.12.B.1 http://www.rpdp.net/sciencetips_v2/E12B1.htm</vt:lpstr>
      <vt:lpstr>Earth Science E.12.B.1 http://www.rpdp.net/sciencetips_v2/E12B1.htm</vt:lpstr>
      <vt:lpstr>Earth Science E.12.B.2 http://www.rpdp.net/sciencetips_v2/E12B2.htm</vt:lpstr>
      <vt:lpstr>Earth Science E.12.B.2 http://www.rpdp.net/sciencetips_v2/E12B2.htm</vt:lpstr>
      <vt:lpstr>Earth Science E.12.B.3 http://www.rpdp.net/sciencetips_v2/E12B3.htm</vt:lpstr>
      <vt:lpstr>Earth Science E.12.B.4 http://www.rpdp.net/sciencetips_v2/E12B4.htm</vt:lpstr>
      <vt:lpstr>Earth Science E.12.B.5 http://www.rpdp.net/sciencetips_v2/E12B5.htm</vt:lpstr>
      <vt:lpstr>Earth Science E.12.B.5 http://www.rpdp.net/sciencetips_v2/E12B5.htm</vt:lpstr>
      <vt:lpstr>Earth Science E.12.C.1 http://www.rpdp.net/sciencetips_v2/E12C1.htm</vt:lpstr>
      <vt:lpstr>Earth Science E.12.C.1 http://www.rpdp.net/sciencetips_v2/E12C1.htm</vt:lpstr>
      <vt:lpstr>Earth Science E.12.C.1 http://www.rpdp.net/sciencetips_v2/E12C1.htm</vt:lpstr>
      <vt:lpstr>Earth Science E.12.C.1 http://www.rpdp.net/sciencetips_v2/E12C1.htm</vt:lpstr>
      <vt:lpstr>Earth Science E.12.C.1 http://www.rpdp.net/sciencetips_v2/E12C1.htm</vt:lpstr>
      <vt:lpstr>Earth Science E.12.C.2 http://www.rpdp.net/sciencetips_v2/E12C2.htm</vt:lpstr>
      <vt:lpstr>Earth Science E.12.C.2 http://www.rpdp.net/sciencetips_v2/E12C2.htm</vt:lpstr>
      <vt:lpstr>Earth Science E.12.C.2 http://www.rpdp.net/sciencetips_v2/E12C2.htm</vt:lpstr>
      <vt:lpstr>Earth Science E.12.C.2 http://www.rpdp.net/sciencetips_v2/E12C2.htm</vt:lpstr>
      <vt:lpstr>Earth Science E.12.C.3 http://www.rpdp.net/sciencetips_v2/E12C3.htm</vt:lpstr>
      <vt:lpstr>Earth Science E.12.C.3 http://www.rpdp.net/sciencetips_v2/E12C3.htm</vt:lpstr>
      <vt:lpstr>Earth Science E.12.C.3 http://www.rpdp.net/sciencetips_v2/E12C3.htm</vt:lpstr>
      <vt:lpstr>Earth Science E.12.C.4 http://www.rpdp.net/sciencetips_v2/E12C4.htm</vt:lpstr>
      <vt:lpstr>Earth Science E.12.C.4 http://www.rpdp.net/sciencetips_v2/E12C4.htm</vt:lpstr>
      <vt:lpstr>Earth Science E.12.C.4 http://www.rpdp.net/sciencetips_v2/E12C4.htm</vt:lpstr>
      <vt:lpstr>Earth Science E.12.C.5 http://www.rpdp.net/sciencetips_v2/E12C5.htm</vt:lpstr>
      <vt:lpstr>Physical Science P.12.A.1 http://www.rpdp.net/sciencetips_v2/P12A1.htm</vt:lpstr>
      <vt:lpstr>Physical Science P.12.A.1 http://www.rpdp.net/sciencetips_v2/P12A1.htm</vt:lpstr>
      <vt:lpstr>Physical Science P.12.A.1 http://www.rpdp.net/sciencetips_v2/P12A1.htm</vt:lpstr>
      <vt:lpstr>Physical Science P.12.A.2 http://www.rpdp.net/sciencetips_v2/P12A2.htm</vt:lpstr>
      <vt:lpstr>PowerPoint Presentation</vt:lpstr>
      <vt:lpstr>Physical Science P.12.A.2 http://www.rpdp.net/sciencetips_v2/P12A2.htm</vt:lpstr>
      <vt:lpstr>Physical Science P.12.A.2 http://www.rpdp.net/sciencetips_v2/P12A2.htm</vt:lpstr>
      <vt:lpstr>Physical Science P.12.A.3 http://www.rpdp.net/sciencetips_v2/P12A3.htm</vt:lpstr>
      <vt:lpstr>Physical Science P.12.A.3 http://www.rpdp.net/sciencetips_v2/P12A3.htm</vt:lpstr>
      <vt:lpstr>Physical Science P.12.A.3 http://www.rpdp.net/sciencetips_v2/P12A3.htm</vt:lpstr>
      <vt:lpstr>Physical Science P.12.A.4 http://www.rpdp.net/sciencetips_v2/P12A4.htm</vt:lpstr>
      <vt:lpstr>Physical Science P.12.A.4 http://www.rpdp.net/sciencetips_v2/P12A4.htm</vt:lpstr>
      <vt:lpstr>Physical Science P.12.A.4 http://www.rpdp.net/sciencetips_v2/P12A4.htm</vt:lpstr>
      <vt:lpstr>PowerPoint Presentation</vt:lpstr>
      <vt:lpstr>Physical Science P.12.A.5 http://www.rpdp.net/sciencetips_v2/P12A5.htm</vt:lpstr>
      <vt:lpstr>Physical Science P.12.A.5 http://www.rpdp.net/sciencetips_v2/P12A5.htm</vt:lpstr>
      <vt:lpstr>Physical Science P.12.A.6 http://www.rpdp.net/sciencetips_v2/P12A6.htm</vt:lpstr>
      <vt:lpstr>Physical Science P.12.A.7 http://www.rpdp.net/sciencetips_v2/P12A7.htm</vt:lpstr>
      <vt:lpstr>Physical Science P.12.A.7 http://www.rpdp.net/sciencetips_v2/P12A7.htm</vt:lpstr>
      <vt:lpstr>Physical Science P.12.A.8 http://www.rpdp.net/sciencetips_v2/P12A8.htm</vt:lpstr>
      <vt:lpstr>Physical Science P.12.A.8 http://www.rpdp.net/sciencetips_v2/P12A8.htm</vt:lpstr>
      <vt:lpstr>Physical Science  P.12.A.8 http://www.rpdp.net/sciencetips_v2/P12A8.htm</vt:lpstr>
      <vt:lpstr>Physical Science P.12.A.9 http://www.rpdp.net/sciencetips_v2/P12A9.htm</vt:lpstr>
      <vt:lpstr>Physical Science P.12.B.1 http://www.rpdp.net/sciencetips_v2/P12B1.htm</vt:lpstr>
      <vt:lpstr>Physical Science P.12.B.1 http://www.rpdp.net/sciencetips_v2/P12B1.htm</vt:lpstr>
      <vt:lpstr>Physical Science P.12.B.1 http://www.rpdp.net/sciencetips_v2/P12B1.htm</vt:lpstr>
      <vt:lpstr>Physical Science P.12.B.1 http://www.rpdp.net/sciencetips_v2/P12B1.htm</vt:lpstr>
      <vt:lpstr>Physical Science P.12.B.1 http://www.rpdp.net/sciencetips_v2/P12B1.htm</vt:lpstr>
      <vt:lpstr>Physical Science P.12.B.1 http://www.rpdp.net/sciencetips_v2/P12B1.htm</vt:lpstr>
      <vt:lpstr>Physical Science P.12.B.1 http://www.rpdp.net/sciencetips_v2/P12B1.htm</vt:lpstr>
      <vt:lpstr>Physical Science P.12.B.1 http://www.rpdp.net/sciencetips_v2/P12B1.htm</vt:lpstr>
      <vt:lpstr>Physical Science P.12.B.2 http://www.rpdp.net/sciencetips_v2/P12B2.htm</vt:lpstr>
      <vt:lpstr>Physical Science P.12.B.3 http://www.rpdp.net/sciencetips_v2/P12B3.htm</vt:lpstr>
      <vt:lpstr>Physical Science P.12.B.3 http://www.rpdp.net/sciencetips_v2/P12B3.htm</vt:lpstr>
      <vt:lpstr>Physical Science P.12.B.4 http://www.rpdp.net/sciencetips_v2/P12B4.htm</vt:lpstr>
      <vt:lpstr>Physical Science P.12.B.4 http://www.rpdp.net/sciencetips_v2/P12B4.htm</vt:lpstr>
      <vt:lpstr>Physical Science P.12.B.4 http://www.rpdp.net/sciencetips_v2/P12B4.htm</vt:lpstr>
      <vt:lpstr>Physical Science P.12.C.1 http://www.rpdp.net/sciencetips_v2/P12C1.htm</vt:lpstr>
      <vt:lpstr>Physical Science P.12.C.1 http://www.rpdp.net/sciencetips_v2/P12C1.htm</vt:lpstr>
      <vt:lpstr>Physical Science P.12.C.1 http://www.rpdp.net/sciencetips_v2/P12C1.htm</vt:lpstr>
      <vt:lpstr>Physical Science P.12.C.2 http://www.rpdp.net/sciencetips_v2/P12C2.htm</vt:lpstr>
      <vt:lpstr>Physical Science P.12.C.2 http://www.rpdp.net/sciencetips_v2/P12C2.htm</vt:lpstr>
      <vt:lpstr>Physical Science P.12.C.2 http://www.rpdp.net/sciencetips_v2/P12C2.htm</vt:lpstr>
      <vt:lpstr>Physical Science P.12.C.3 http://www.rpdp.net/sciencetips_v2/P12C3.htm</vt:lpstr>
      <vt:lpstr>Physical Science P.12.C.3 http://www.rpdp.net/sciencetips_v2/P12C3.htm</vt:lpstr>
      <vt:lpstr>Physical Science P.12.C.4 http://www.rpdp.net/sciencetips_v2/P12C4.htm</vt:lpstr>
      <vt:lpstr>Physical Science P.12.C.4 http://www.rpdp.net/sciencetips_v2/P12C4.htm</vt:lpstr>
      <vt:lpstr>Physical Science P.12.C.4 http://www.rpdp.net/sciencetips_v2/P12C4.htm</vt:lpstr>
      <vt:lpstr>Physical Science P.12.C.5 http://www.rpdp.net/sciencetips_v2/P12C5.htm</vt:lpstr>
      <vt:lpstr>Physical Science P.12.C.5 http://www.rpdp.net/sciencetips_v2/P12C5.htm</vt:lpstr>
      <vt:lpstr>Physical Science P.12.C.6 http://www.rpdp.net/sciencetips_v2/P12C6.htm</vt:lpstr>
      <vt:lpstr>Physical Science P.12.C.6 http://www.rpdp.net/sciencetips_v2/P12C6.htm</vt:lpstr>
      <vt:lpstr>Physical Science P.12.C.6 http://www.rpdp.net/sciencetips_v2/P12C6.htm</vt:lpstr>
      <vt:lpstr>Life Science L.12.A.1 http://rpdp.net/sciencetips_v2/L12A1.htm</vt:lpstr>
      <vt:lpstr>Life Science  L.12.A.1 http://rpdp.net/sciencetips_v2/L12A1.htm</vt:lpstr>
      <vt:lpstr>Life Science  L.12.A.1 http://rpdp.net/sciencetips_v2/L12A1.htm</vt:lpstr>
      <vt:lpstr>Life Science  L.12.A.1 http://rpdp.net/sciencetips_v2/L12A1.htm</vt:lpstr>
      <vt:lpstr>Life Science  L.12.A.1 http://rpdp.net/sciencetips_v2/L12A1.htm</vt:lpstr>
      <vt:lpstr>Life Science L.12.A.2 http://rpdp.net/sciencetips_v2/L12A2.htm</vt:lpstr>
      <vt:lpstr>Life Science L.12.A.2 http://rpdp.net/sciencetips_v2/L12A2.htm</vt:lpstr>
      <vt:lpstr>Life Science L.12.A.3 http://rpdp.net/sciencetips_v2/L12A3.htm</vt:lpstr>
      <vt:lpstr>Life Science L.12.A.3 http://rpdp.net/sciencetips_v2/L12A3.htm</vt:lpstr>
      <vt:lpstr>Life Science L.12.A.4 http://rpdp.net/sciencetips_v2/L12A4.htm</vt:lpstr>
      <vt:lpstr>Life Science L.12.A.4 http://rpdp.net/sciencetips_v2/L12A4.htm</vt:lpstr>
      <vt:lpstr>Life Science L.12.A.4 http://rpdp.net/sciencetips_v2/L12A4.htm</vt:lpstr>
      <vt:lpstr>Life Science L.12.A.4 http://rpdp.net/sciencetips_v2/L12A4.htm</vt:lpstr>
      <vt:lpstr>Life Science L.12.A.5 http://rpdp.net/sciencetips_v2/L12A5.htm</vt:lpstr>
      <vt:lpstr>Life Science L.12.A.5 http://rpdp.net/sciencetips_v2/L12A5.htm</vt:lpstr>
      <vt:lpstr>Life Science L.12.A.5 http://rpdp.net/sciencetips_v2/L12A5.htm</vt:lpstr>
      <vt:lpstr>Life Science L.12.B.1 http://rpdp.net/sciencetips_v2/L12B1.htm</vt:lpstr>
      <vt:lpstr>Life Science L.12.B.1 http://rpdp.net/sciencetips_v2/L12B1.htm</vt:lpstr>
      <vt:lpstr>Life Science L.12.B.1 http://rpdp.net/sciencetips_v2/L12B1.htm</vt:lpstr>
      <vt:lpstr>Life Science L.12.B.1 http://rpdp.net/sciencetips_v2/L12B1.htm</vt:lpstr>
      <vt:lpstr>Life Science L.12.B.1 http://rpdp.net/sciencetips_v2/L12B1.htm</vt:lpstr>
      <vt:lpstr>Life Science L.12.B.2 http://www.rpdp.net/sciencetips_v2/L12B2.htm</vt:lpstr>
      <vt:lpstr>Life Science L.12.B.2 http://www.rpdp.net/sciencetips_v2/L12B2.htm</vt:lpstr>
      <vt:lpstr>Life Science L.12.B.2 http://www.rpdp.net/sciencetips_v2/L12B2.htm</vt:lpstr>
      <vt:lpstr>Life Science L.12.B.3 http://www.rpdp.net/sciencetips_v2/L12B3.htm</vt:lpstr>
      <vt:lpstr>Life Science L.12.B.3 http://www.rpdp.net/sciencetips_v2/L12B3.htm</vt:lpstr>
      <vt:lpstr>Life Science L.12.B.3 http://www.rpdp.net/sciencetips_v2/L12B3.htm</vt:lpstr>
      <vt:lpstr>Life Science L.12.C.1 http://rpdp.net/sciencetips_v2/L12C1.htm</vt:lpstr>
      <vt:lpstr>Life Science L.12.C.1 http://rpdp.net/sciencetips_v2/L12C1.htm</vt:lpstr>
      <vt:lpstr>Life Science L.12.C.1 http://rpdp.net/sciencetips_v2/L12C1.htm</vt:lpstr>
      <vt:lpstr>Life Science L.12.C.1 http://rpdp.net/sciencetips_v2/L12C1.htm</vt:lpstr>
      <vt:lpstr>Life Science L.12.C.2 http://rpdp.net/sciencetips_v2/L12C2.htm</vt:lpstr>
      <vt:lpstr>Life Science L.12.C.2 http://rpdp.net/sciencetips_v2/L12C2.htm</vt:lpstr>
      <vt:lpstr>Life Science L.12.C.2 http://rpdp.net/sciencetips_v2/L12C2.htm</vt:lpstr>
      <vt:lpstr>Life Science L.12.C.3 http://rpdp.net/sciencetips_v2/L12C3.htm</vt:lpstr>
      <vt:lpstr>Life Science L.12.C.3 http://rpdp.net/sciencetips_v2/L12C3.htm</vt:lpstr>
      <vt:lpstr>Life Science L.12.C.4 http://rpdp.net/sciencetips_v2/L12C4.htm</vt:lpstr>
      <vt:lpstr>Life Science L.12.C.4 http://rpdp.net/sciencetips_v2/L12C4.htm</vt:lpstr>
      <vt:lpstr>Life Science L.12.D.1 http://rpdp.net/sciencetips_v2/L12D1.htm</vt:lpstr>
      <vt:lpstr>Life Science L.12.D.2 http://rpdp.net/sciencetips_v2/L12D2.htm</vt:lpstr>
      <vt:lpstr>Life Science L.12.D.2 http://rpdp.net/sciencetips_v2/L12D2.htm</vt:lpstr>
      <vt:lpstr>Life Science L.12.D.2 http://rpdp.net/sciencetips_v2/L12D2.htm</vt:lpstr>
      <vt:lpstr>Life Science L.12.D.3 http://rpdp.net/sciencetips_v2/L12D3.htm</vt:lpstr>
      <vt:lpstr>Life Science L.12.D.3 http://rpdp.net/sciencetips_v2/L12D3.htm</vt:lpstr>
      <vt:lpstr>Life Science L.12.D.4 http://rpdp.net/sciencetips_v2/L12D4.htm</vt:lpstr>
      <vt:lpstr>Life Science L.12.D.5 http://rpdp.net/sciencetips_v2/L12D5.htm</vt:lpstr>
      <vt:lpstr>Life Science L.12.D.5 http://rpdp.net/sciencetips_v2/L12D5.htm</vt:lpstr>
      <vt:lpstr>Life Science L.12.D.5 http://rpdp.net/sciencetips_v2/L12D5.htm</vt:lpstr>
      <vt:lpstr>Life Science L.12.D.6 http://rpdp.net/sciencetips_v2/L12D6.htm</vt:lpstr>
      <vt:lpstr>Life Science L.12.D.6 http://rpdp.net/sciencetips_v2/L12D6.htm</vt:lpstr>
      <vt:lpstr>Life Science L.12.D.6 http://rpdp.net/sciencetips_v2/L12D6.htm</vt:lpstr>
    </vt:vector>
  </TitlesOfParts>
  <Company>RPDP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Mathews</dc:creator>
  <cp:lastModifiedBy>Owner</cp:lastModifiedBy>
  <cp:revision>498</cp:revision>
  <dcterms:created xsi:type="dcterms:W3CDTF">2010-02-01T21:12:27Z</dcterms:created>
  <dcterms:modified xsi:type="dcterms:W3CDTF">2011-02-13T16:42:50Z</dcterms:modified>
</cp:coreProperties>
</file>